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12801600" cy="9601200" type="A3"/>
  <p:notesSz cx="6858000" cy="9144000"/>
  <p:embeddedFontLst>
    <p:embeddedFont>
      <p:font typeface="Source Sans Pro" panose="020B060402020202020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3024">
          <p15:clr>
            <a:srgbClr val="000000"/>
          </p15:clr>
        </p15:guide>
        <p15:guide id="2" pos="403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C5D540A-3AA4-44F4-B395-6ABE3AA8E963}">
  <a:tblStyle styleId="{6C5D540A-3AA4-44F4-B395-6ABE3AA8E96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667F3682-8F9A-4FED-B749-454CEA86DF0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86972B71-A6ED-4867-82B7-F83FA367707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5" d="100"/>
          <a:sy n="75" d="100"/>
        </p:scale>
        <p:origin x="-336" y="-90"/>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953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60120" y="2982596"/>
            <a:ext cx="10881360" cy="205803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920240" y="5440680"/>
            <a:ext cx="8961120" cy="2453640"/>
          </a:xfrm>
          <a:prstGeom prst="rect">
            <a:avLst/>
          </a:prstGeom>
          <a:noFill/>
          <a:ln>
            <a:noFill/>
          </a:ln>
        </p:spPr>
        <p:txBody>
          <a:bodyPr spcFirstLastPara="1" wrap="square" lIns="128000" tIns="64000" rIns="128000" bIns="64000" anchor="t" anchorCtr="0"/>
          <a:lstStyle>
            <a:lvl1pPr marR="0" lvl="0" algn="ctr" rtl="0">
              <a:spcBef>
                <a:spcPts val="900"/>
              </a:spcBef>
              <a:spcAft>
                <a:spcPts val="0"/>
              </a:spcAft>
              <a:buClr>
                <a:srgbClr val="888888"/>
              </a:buClr>
              <a:buSzPts val="4500"/>
              <a:buFont typeface="Arial"/>
              <a:buNone/>
              <a:defRPr sz="4500" b="0" i="0" u="none" strike="noStrike" cap="none">
                <a:solidFill>
                  <a:srgbClr val="888888"/>
                </a:solidFill>
                <a:latin typeface="Calibri"/>
                <a:ea typeface="Calibri"/>
                <a:cs typeface="Calibri"/>
                <a:sym typeface="Calibri"/>
              </a:defRPr>
            </a:lvl1pPr>
            <a:lvl2pPr marR="0" lvl="1" algn="ctr" rtl="0">
              <a:spcBef>
                <a:spcPts val="78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2pPr>
            <a:lvl3pPr marR="0" lvl="2" algn="ctr" rtl="0">
              <a:spcBef>
                <a:spcPts val="680"/>
              </a:spcBef>
              <a:spcAft>
                <a:spcPts val="0"/>
              </a:spcAft>
              <a:buClr>
                <a:srgbClr val="888888"/>
              </a:buClr>
              <a:buSzPts val="3400"/>
              <a:buFont typeface="Arial"/>
              <a:buNone/>
              <a:defRPr sz="3400" b="0" i="0" u="none" strike="noStrike" cap="none">
                <a:solidFill>
                  <a:srgbClr val="888888"/>
                </a:solidFill>
                <a:latin typeface="Calibri"/>
                <a:ea typeface="Calibri"/>
                <a:cs typeface="Calibri"/>
                <a:sym typeface="Calibri"/>
              </a:defRPr>
            </a:lvl3pPr>
            <a:lvl4pPr marR="0" lvl="3"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4pPr>
            <a:lvl5pPr marR="0" lvl="4"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5pPr>
            <a:lvl6pPr marR="0" lvl="5"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6pPr>
            <a:lvl7pPr marR="0" lvl="6"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7pPr>
            <a:lvl8pPr marR="0" lvl="7"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8pPr>
            <a:lvl9pPr marR="0" lvl="8"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232626" y="-352265"/>
            <a:ext cx="6336348" cy="11521440"/>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6625273" y="3040382"/>
            <a:ext cx="8192135" cy="288036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757872" y="266701"/>
            <a:ext cx="8192135" cy="8427720"/>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640080" y="2240281"/>
            <a:ext cx="11521440" cy="6336348"/>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011238" y="6169661"/>
            <a:ext cx="10881360" cy="1906905"/>
          </a:xfrm>
          <a:prstGeom prst="rect">
            <a:avLst/>
          </a:prstGeom>
          <a:noFill/>
          <a:ln>
            <a:noFill/>
          </a:ln>
        </p:spPr>
        <p:txBody>
          <a:bodyPr spcFirstLastPara="1" wrap="square" lIns="128000" tIns="64000" rIns="128000" bIns="64000" anchor="t" anchorCtr="0"/>
          <a:lstStyle>
            <a:lvl1pPr marR="0" lvl="0" algn="l" rtl="0">
              <a:spcBef>
                <a:spcPts val="0"/>
              </a:spcBef>
              <a:spcAft>
                <a:spcPts val="0"/>
              </a:spcAft>
              <a:buClr>
                <a:schemeClr val="dk1"/>
              </a:buClr>
              <a:buSzPts val="5600"/>
              <a:buFont typeface="Calibri"/>
              <a:buNone/>
              <a:defRPr sz="5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1011238" y="4069399"/>
            <a:ext cx="10881360" cy="2100262"/>
          </a:xfrm>
          <a:prstGeom prst="rect">
            <a:avLst/>
          </a:prstGeom>
          <a:noFill/>
          <a:ln>
            <a:noFill/>
          </a:ln>
        </p:spPr>
        <p:txBody>
          <a:bodyPr spcFirstLastPara="1" wrap="square" lIns="128000" tIns="64000" rIns="128000" bIns="64000" anchor="b" anchorCtr="0"/>
          <a:lstStyle>
            <a:lvl1pPr marL="457200" marR="0" lvl="0" indent="-228600" algn="l"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914400" marR="0" lvl="1" indent="-228600" algn="l" rtl="0">
              <a:spcBef>
                <a:spcPts val="5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spcBef>
                <a:spcPts val="44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640080" y="2240281"/>
            <a:ext cx="5654040" cy="6336348"/>
          </a:xfrm>
          <a:prstGeom prst="rect">
            <a:avLst/>
          </a:prstGeom>
          <a:noFill/>
          <a:ln>
            <a:noFill/>
          </a:ln>
        </p:spPr>
        <p:txBody>
          <a:bodyPr spcFirstLastPara="1" wrap="square" lIns="128000" tIns="64000" rIns="128000" bIns="64000" anchor="t" anchorCtr="0"/>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507480" y="2240281"/>
            <a:ext cx="5654040" cy="6336348"/>
          </a:xfrm>
          <a:prstGeom prst="rect">
            <a:avLst/>
          </a:prstGeom>
          <a:noFill/>
          <a:ln>
            <a:noFill/>
          </a:ln>
        </p:spPr>
        <p:txBody>
          <a:bodyPr spcFirstLastPara="1" wrap="square" lIns="128000" tIns="64000" rIns="128000" bIns="64000" anchor="t" anchorCtr="0"/>
          <a:lstStyle>
            <a:lvl1pPr marL="457200" marR="0" lvl="0"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640080" y="2149158"/>
            <a:ext cx="5656263" cy="895667"/>
          </a:xfrm>
          <a:prstGeom prst="rect">
            <a:avLst/>
          </a:prstGeom>
          <a:noFill/>
          <a:ln>
            <a:noFill/>
          </a:ln>
        </p:spPr>
        <p:txBody>
          <a:bodyPr spcFirstLastPara="1" wrap="square" lIns="128000" tIns="64000" rIns="128000" bIns="64000" anchor="b" anchorCtr="0"/>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40080" y="3044825"/>
            <a:ext cx="5656263" cy="5531803"/>
          </a:xfrm>
          <a:prstGeom prst="rect">
            <a:avLst/>
          </a:prstGeom>
          <a:noFill/>
          <a:ln>
            <a:noFill/>
          </a:ln>
        </p:spPr>
        <p:txBody>
          <a:bodyPr spcFirstLastPara="1" wrap="square" lIns="128000" tIns="64000" rIns="128000" bIns="64000" anchor="t" anchorCtr="0"/>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503036" y="2149158"/>
            <a:ext cx="5658485" cy="895667"/>
          </a:xfrm>
          <a:prstGeom prst="rect">
            <a:avLst/>
          </a:prstGeom>
          <a:noFill/>
          <a:ln>
            <a:noFill/>
          </a:ln>
        </p:spPr>
        <p:txBody>
          <a:bodyPr spcFirstLastPara="1" wrap="square" lIns="128000" tIns="64000" rIns="128000" bIns="64000" anchor="b" anchorCtr="0"/>
          <a:lstStyle>
            <a:lvl1pPr marL="457200" marR="0" lvl="0" indent="-228600" algn="l" rtl="0">
              <a:spcBef>
                <a:spcPts val="680"/>
              </a:spcBef>
              <a:spcAft>
                <a:spcPts val="0"/>
              </a:spcAft>
              <a:buClr>
                <a:schemeClr val="dk1"/>
              </a:buClr>
              <a:buSzPts val="3400"/>
              <a:buFont typeface="Arial"/>
              <a:buNone/>
              <a:defRPr sz="3400" b="1"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3pPr>
            <a:lvl4pPr marL="1828800" marR="0" lvl="3"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4pPr>
            <a:lvl5pPr marL="2286000" marR="0" lvl="4"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5pPr>
            <a:lvl6pPr marL="2743200" marR="0" lvl="5"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6pPr>
            <a:lvl7pPr marL="3200400" marR="0" lvl="6"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7pPr>
            <a:lvl8pPr marL="3657600" marR="0" lvl="7"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8pPr>
            <a:lvl9pPr marL="4114800" marR="0" lvl="8" indent="-228600" algn="l" rtl="0">
              <a:spcBef>
                <a:spcPts val="44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503036" y="3044825"/>
            <a:ext cx="5658485" cy="5531803"/>
          </a:xfrm>
          <a:prstGeom prst="rect">
            <a:avLst/>
          </a:prstGeom>
          <a:noFill/>
          <a:ln>
            <a:noFill/>
          </a:ln>
        </p:spPr>
        <p:txBody>
          <a:bodyPr spcFirstLastPara="1" wrap="square" lIns="128000" tIns="64000" rIns="128000" bIns="64000" anchor="t" anchorCtr="0"/>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40081" y="382270"/>
            <a:ext cx="4211638" cy="1626870"/>
          </a:xfrm>
          <a:prstGeom prst="rect">
            <a:avLst/>
          </a:prstGeom>
          <a:noFill/>
          <a:ln>
            <a:noFill/>
          </a:ln>
        </p:spPr>
        <p:txBody>
          <a:bodyPr spcFirstLastPara="1" wrap="square" lIns="128000" tIns="64000" rIns="128000" bIns="64000" anchor="b" anchorCtr="0"/>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005070" y="382271"/>
            <a:ext cx="7156450" cy="8194358"/>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40081" y="2009141"/>
            <a:ext cx="4211638" cy="6567488"/>
          </a:xfrm>
          <a:prstGeom prst="rect">
            <a:avLst/>
          </a:prstGeom>
          <a:noFill/>
          <a:ln>
            <a:noFill/>
          </a:ln>
        </p:spPr>
        <p:txBody>
          <a:bodyPr spcFirstLastPara="1" wrap="square" lIns="128000" tIns="64000" rIns="128000" bIns="640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09203" y="6720840"/>
            <a:ext cx="7680960" cy="793433"/>
          </a:xfrm>
          <a:prstGeom prst="rect">
            <a:avLst/>
          </a:prstGeom>
          <a:noFill/>
          <a:ln>
            <a:noFill/>
          </a:ln>
        </p:spPr>
        <p:txBody>
          <a:bodyPr spcFirstLastPara="1" wrap="square" lIns="128000" tIns="64000" rIns="128000" bIns="64000" anchor="b" anchorCtr="0"/>
          <a:lstStyle>
            <a:lvl1pPr marR="0" lvl="0" algn="l" rtl="0">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2509203" y="857885"/>
            <a:ext cx="7680960" cy="5760720"/>
          </a:xfrm>
          <a:prstGeom prst="rect">
            <a:avLst/>
          </a:prstGeom>
          <a:noFill/>
          <a:ln>
            <a:noFill/>
          </a:ln>
        </p:spPr>
        <p:txBody>
          <a:bodyPr spcFirstLastPara="1" wrap="square" lIns="128000" tIns="64000" rIns="128000" bIns="64000" anchor="t" anchorCtr="0"/>
          <a:lstStyle>
            <a:lvl1pPr marR="0" lvl="0"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1pPr>
            <a:lvl2pPr marR="0" lvl="1" algn="l" rtl="0">
              <a:spcBef>
                <a:spcPts val="78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R="0" lvl="3"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4pPr>
            <a:lvl5pPr marR="0" lvl="4"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5pPr>
            <a:lvl6pPr marR="0" lvl="5"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body" idx="1"/>
          </p:nvPr>
        </p:nvSpPr>
        <p:spPr>
          <a:xfrm>
            <a:off x="2509203" y="7514273"/>
            <a:ext cx="7680960" cy="1126807"/>
          </a:xfrm>
          <a:prstGeom prst="rect">
            <a:avLst/>
          </a:prstGeom>
          <a:noFill/>
          <a:ln>
            <a:noFill/>
          </a:ln>
        </p:spPr>
        <p:txBody>
          <a:bodyPr spcFirstLastPara="1" wrap="square" lIns="128000" tIns="64000" rIns="128000" bIns="640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34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spcBef>
                <a:spcPts val="26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a:solidFill>
                  <a:srgbClr val="888888"/>
                </a:solidFill>
                <a:latin typeface="Calibri"/>
                <a:ea typeface="Calibri"/>
                <a:cs typeface="Calibri"/>
                <a:sym typeface="Calibri"/>
              </a:defRPr>
            </a:lvl1pPr>
            <a:lvl2pPr marL="0" marR="0" lvl="1" indent="0" algn="r" rtl="0">
              <a:spcBef>
                <a:spcPts val="0"/>
              </a:spcBef>
              <a:buNone/>
              <a:defRPr sz="1700">
                <a:solidFill>
                  <a:srgbClr val="888888"/>
                </a:solidFill>
                <a:latin typeface="Calibri"/>
                <a:ea typeface="Calibri"/>
                <a:cs typeface="Calibri"/>
                <a:sym typeface="Calibri"/>
              </a:defRPr>
            </a:lvl2pPr>
            <a:lvl3pPr marL="0" marR="0" lvl="2" indent="0" algn="r" rtl="0">
              <a:spcBef>
                <a:spcPts val="0"/>
              </a:spcBef>
              <a:buNone/>
              <a:defRPr sz="1700">
                <a:solidFill>
                  <a:srgbClr val="888888"/>
                </a:solidFill>
                <a:latin typeface="Calibri"/>
                <a:ea typeface="Calibri"/>
                <a:cs typeface="Calibri"/>
                <a:sym typeface="Calibri"/>
              </a:defRPr>
            </a:lvl3pPr>
            <a:lvl4pPr marL="0" marR="0" lvl="3" indent="0" algn="r" rtl="0">
              <a:spcBef>
                <a:spcPts val="0"/>
              </a:spcBef>
              <a:buNone/>
              <a:defRPr sz="1700">
                <a:solidFill>
                  <a:srgbClr val="888888"/>
                </a:solidFill>
                <a:latin typeface="Calibri"/>
                <a:ea typeface="Calibri"/>
                <a:cs typeface="Calibri"/>
                <a:sym typeface="Calibri"/>
              </a:defRPr>
            </a:lvl4pPr>
            <a:lvl5pPr marL="0" marR="0" lvl="4" indent="0" algn="r" rtl="0">
              <a:spcBef>
                <a:spcPts val="0"/>
              </a:spcBef>
              <a:buNone/>
              <a:defRPr sz="1700">
                <a:solidFill>
                  <a:srgbClr val="888888"/>
                </a:solidFill>
                <a:latin typeface="Calibri"/>
                <a:ea typeface="Calibri"/>
                <a:cs typeface="Calibri"/>
                <a:sym typeface="Calibri"/>
              </a:defRPr>
            </a:lvl5pPr>
            <a:lvl6pPr marL="0" marR="0" lvl="5" indent="0" algn="r" rtl="0">
              <a:spcBef>
                <a:spcPts val="0"/>
              </a:spcBef>
              <a:buNone/>
              <a:defRPr sz="1700">
                <a:solidFill>
                  <a:srgbClr val="888888"/>
                </a:solidFill>
                <a:latin typeface="Calibri"/>
                <a:ea typeface="Calibri"/>
                <a:cs typeface="Calibri"/>
                <a:sym typeface="Calibri"/>
              </a:defRPr>
            </a:lvl6pPr>
            <a:lvl7pPr marL="0" marR="0" lvl="6" indent="0" algn="r" rtl="0">
              <a:spcBef>
                <a:spcPts val="0"/>
              </a:spcBef>
              <a:buNone/>
              <a:defRPr sz="1700">
                <a:solidFill>
                  <a:srgbClr val="888888"/>
                </a:solidFill>
                <a:latin typeface="Calibri"/>
                <a:ea typeface="Calibri"/>
                <a:cs typeface="Calibri"/>
                <a:sym typeface="Calibri"/>
              </a:defRPr>
            </a:lvl7pPr>
            <a:lvl8pPr marL="0" marR="0" lvl="7" indent="0" algn="r" rtl="0">
              <a:spcBef>
                <a:spcPts val="0"/>
              </a:spcBef>
              <a:buNone/>
              <a:defRPr sz="1700">
                <a:solidFill>
                  <a:srgbClr val="888888"/>
                </a:solidFill>
                <a:latin typeface="Calibri"/>
                <a:ea typeface="Calibri"/>
                <a:cs typeface="Calibri"/>
                <a:sym typeface="Calibri"/>
              </a:defRPr>
            </a:lvl8pPr>
            <a:lvl9pPr marL="0" marR="0" lvl="8" indent="0" algn="r" rtl="0">
              <a:spcBef>
                <a:spcPts val="0"/>
              </a:spcBef>
              <a:buNone/>
              <a:defRPr sz="1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40080" y="384493"/>
            <a:ext cx="11521440" cy="1600200"/>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Clr>
                <a:schemeClr val="dk1"/>
              </a:buClr>
              <a:buSzPts val="6200"/>
              <a:buFont typeface="Calibri"/>
              <a:buNone/>
              <a:defRPr sz="6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40080" y="2240281"/>
            <a:ext cx="11521440" cy="6336348"/>
          </a:xfrm>
          <a:prstGeom prst="rect">
            <a:avLst/>
          </a:prstGeom>
          <a:noFill/>
          <a:ln>
            <a:noFill/>
          </a:ln>
        </p:spPr>
        <p:txBody>
          <a:bodyPr spcFirstLastPara="1" wrap="square" lIns="128000" tIns="64000" rIns="128000" bIns="64000" anchor="t" anchorCtr="0"/>
          <a:lstStyle>
            <a:lvl1pPr marL="457200" marR="0" lvl="0"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40080" y="8898891"/>
            <a:ext cx="2987040" cy="511175"/>
          </a:xfrm>
          <a:prstGeom prst="rect">
            <a:avLst/>
          </a:prstGeom>
          <a:noFill/>
          <a:ln>
            <a:noFill/>
          </a:ln>
        </p:spPr>
        <p:txBody>
          <a:bodyPr spcFirstLastPara="1" wrap="square" lIns="128000" tIns="64000" rIns="128000" bIns="64000" anchor="ctr" anchorCtr="0"/>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9" name="Shape 9"/>
          <p:cNvSpPr txBox="1">
            <a:spLocks noGrp="1"/>
          </p:cNvSpPr>
          <p:nvPr>
            <p:ph type="ftr" idx="11"/>
          </p:nvPr>
        </p:nvSpPr>
        <p:spPr>
          <a:xfrm>
            <a:off x="4373880" y="8898891"/>
            <a:ext cx="4053840" cy="511175"/>
          </a:xfrm>
          <a:prstGeom prst="rect">
            <a:avLst/>
          </a:prstGeom>
          <a:noFill/>
          <a:ln>
            <a:noFill/>
          </a:ln>
        </p:spPr>
        <p:txBody>
          <a:bodyPr spcFirstLastPara="1" wrap="square" lIns="128000" tIns="64000" rIns="128000" bIns="64000" anchor="ctr" anchorCtr="0"/>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500" b="0" i="0" u="none" strike="noStrike" cap="none">
                <a:solidFill>
                  <a:schemeClr val="dk1"/>
                </a:solidFill>
                <a:latin typeface="Calibri"/>
                <a:ea typeface="Calibri"/>
                <a:cs typeface="Calibri"/>
                <a:sym typeface="Calibri"/>
              </a:defRPr>
            </a:lvl9pPr>
          </a:lstStyle>
          <a:p>
            <a:endParaRPr dirty="0"/>
          </a:p>
        </p:txBody>
      </p:sp>
      <p:sp>
        <p:nvSpPr>
          <p:cNvPr id="10" name="Shape 10"/>
          <p:cNvSpPr txBox="1">
            <a:spLocks noGrp="1"/>
          </p:cNvSpPr>
          <p:nvPr>
            <p:ph type="sldNum" idx="12"/>
          </p:nvPr>
        </p:nvSpPr>
        <p:spPr>
          <a:xfrm>
            <a:off x="9174480" y="8898891"/>
            <a:ext cx="2987040" cy="511175"/>
          </a:xfrm>
          <a:prstGeom prst="rect">
            <a:avLst/>
          </a:prstGeom>
          <a:noFill/>
          <a:ln>
            <a:noFill/>
          </a:ln>
        </p:spPr>
        <p:txBody>
          <a:bodyPr spcFirstLastPara="1" wrap="square" lIns="128000" tIns="64000" rIns="128000" bIns="640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tannica.com/biography/Harry-S-Truman" TargetMode="External"/><Relationship Id="rId13" Type="http://schemas.openxmlformats.org/officeDocument/2006/relationships/hyperlink" Target="../Audio/Knowledge%20Organiser%20%20Med%201%20-%20KW.wav" TargetMode="External"/><Relationship Id="rId18" Type="http://schemas.openxmlformats.org/officeDocument/2006/relationships/image" Target="../media/image3.png"/><Relationship Id="rId3" Type="http://schemas.openxmlformats.org/officeDocument/2006/relationships/hyperlink" Target="https://www.history.com/topics/cold-war/cold-war-history" TargetMode="External"/><Relationship Id="rId21" Type="http://schemas.openxmlformats.org/officeDocument/2006/relationships/hyperlink" Target="https://docs.google.com/document/d/14h9qHTByaW12RpgySED3jDeawTMjiburE4sPtROs758/edit?usp=sharing" TargetMode="External"/><Relationship Id="rId7" Type="http://schemas.openxmlformats.org/officeDocument/2006/relationships/hyperlink" Target="https://www.youtube.com/watch?v=N35IugBYH04" TargetMode="External"/><Relationship Id="rId12" Type="http://schemas.openxmlformats.org/officeDocument/2006/relationships/image" Target="../media/image1.png"/><Relationship Id="rId17" Type="http://schemas.openxmlformats.org/officeDocument/2006/relationships/hyperlink" Target="https://www.youtube.com/playlist?list=PLnk9KILHm34-9BxwxPJFXXjhOlLHpBVuK" TargetMode="External"/><Relationship Id="rId25"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hyperlink" Target="../Audio/Knowledge%20Organiser%20-%20Med%201%20-%20KP.wav" TargetMode="Externa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history.com/this-day-in-history/alger-hiss-convicted-of-perjury" TargetMode="External"/><Relationship Id="rId11" Type="http://schemas.openxmlformats.org/officeDocument/2006/relationships/hyperlink" Target="../Audio/Knowledge%20Organiser%20-%20Med%201%20-%20KE.wav" TargetMode="External"/><Relationship Id="rId24" Type="http://schemas.openxmlformats.org/officeDocument/2006/relationships/image" Target="../media/image7.png"/><Relationship Id="rId5" Type="http://schemas.openxmlformats.org/officeDocument/2006/relationships/hyperlink" Target="https://www.history.com/topics/cold-war/hollywood-ten" TargetMode="External"/><Relationship Id="rId15" Type="http://schemas.openxmlformats.org/officeDocument/2006/relationships/image" Target="../media/image2.png"/><Relationship Id="rId23" Type="http://schemas.openxmlformats.org/officeDocument/2006/relationships/image" Target="../media/image6.png"/><Relationship Id="rId10" Type="http://schemas.openxmlformats.org/officeDocument/2006/relationships/hyperlink" Target="https://www.britannica.com/biography/Joseph-McCarthy" TargetMode="External"/><Relationship Id="rId19" Type="http://schemas.openxmlformats.org/officeDocument/2006/relationships/hyperlink" Target="https://quizlet.com/_527pbj" TargetMode="External"/><Relationship Id="rId4" Type="http://schemas.openxmlformats.org/officeDocument/2006/relationships/hyperlink" Target="https://www.history.com/this-day-in-history/truman-doctrine-is-announced" TargetMode="External"/><Relationship Id="rId9" Type="http://schemas.openxmlformats.org/officeDocument/2006/relationships/hyperlink" Target="https://www.britannica.com/biography/J-Edgar-Hoover" TargetMode="External"/><Relationship Id="rId14" Type="http://schemas.openxmlformats.org/officeDocument/2006/relationships/hyperlink" Target="https://www.pearsonactivelearn.com/ebook.asp?id=NzQ1MDgwfGJvb2t8MTd8MA==" TargetMode="External"/><Relationship Id="rId22"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Audio/Knowledge%20Organiser%20-%20Med%201%20-%20KE.wav" TargetMode="External"/><Relationship Id="rId13" Type="http://schemas.openxmlformats.org/officeDocument/2006/relationships/hyperlink" Target="../Audio/Knowledge%20Organiser%20-%20Med%201%20-%20KP.wav" TargetMode="External"/><Relationship Id="rId18" Type="http://schemas.openxmlformats.org/officeDocument/2006/relationships/hyperlink" Target="https://docs.google.com/document/d/1qRfumTzBi18T-4LHwNvr3w3zG__31fwiGzpa8J4RBmQ/edit?usp=sharing" TargetMode="External"/><Relationship Id="rId3" Type="http://schemas.openxmlformats.org/officeDocument/2006/relationships/hyperlink" Target="https://www.history.com/this-day-in-history/the-death-of-emmett-till" TargetMode="External"/><Relationship Id="rId21" Type="http://schemas.openxmlformats.org/officeDocument/2006/relationships/image" Target="../media/image10.png"/><Relationship Id="rId7" Type="http://schemas.openxmlformats.org/officeDocument/2006/relationships/hyperlink" Target="https://www.history.com/topics/black-history/central-high-school-integration" TargetMode="External"/><Relationship Id="rId12" Type="http://schemas.openxmlformats.org/officeDocument/2006/relationships/image" Target="../media/image2.png"/><Relationship Id="rId17" Type="http://schemas.openxmlformats.org/officeDocument/2006/relationships/image" Target="../media/image4.jpeg"/><Relationship Id="rId2" Type="http://schemas.openxmlformats.org/officeDocument/2006/relationships/notesSlide" Target="../notesSlides/notesSlide2.xml"/><Relationship Id="rId16" Type="http://schemas.openxmlformats.org/officeDocument/2006/relationships/hyperlink" Target="https://quizlet.com/_529jp8" TargetMode="External"/><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history.com/topics/black-history/montgomery-bus-boycott" TargetMode="External"/><Relationship Id="rId11" Type="http://schemas.openxmlformats.org/officeDocument/2006/relationships/hyperlink" Target="https://www.pearsonactivelearn.com/ebook.asp?id=NzQ1MDgwfGJvb2t8MTd8MA==" TargetMode="External"/><Relationship Id="rId5" Type="http://schemas.openxmlformats.org/officeDocument/2006/relationships/hyperlink" Target="https://www.history.com/topics/black-history/brown-v-board-of-education-of-topeka" TargetMode="External"/><Relationship Id="rId15" Type="http://schemas.openxmlformats.org/officeDocument/2006/relationships/image" Target="../media/image3.png"/><Relationship Id="rId10" Type="http://schemas.openxmlformats.org/officeDocument/2006/relationships/hyperlink" Target="../Audio/Knowledge%20Organiser%20%20Med%201%20-%20KW.wav" TargetMode="External"/><Relationship Id="rId19" Type="http://schemas.openxmlformats.org/officeDocument/2006/relationships/image" Target="../media/image5.png"/><Relationship Id="rId4" Type="http://schemas.openxmlformats.org/officeDocument/2006/relationships/hyperlink" Target="https://www.historylearningsite.co.uk/the-civil-rights-movement-in-america-1945-to-1968/the-1957-civil-rights-act/" TargetMode="External"/><Relationship Id="rId9" Type="http://schemas.openxmlformats.org/officeDocument/2006/relationships/image" Target="../media/image1.png"/><Relationship Id="rId14" Type="http://schemas.openxmlformats.org/officeDocument/2006/relationships/hyperlink" Target="https://www.youtube.com/playlist?list=PLnk9KILHm3494oBCyWT5KCcJSG74bv4ce" TargetMode="External"/><Relationship Id="rId22"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www.encyclopedia.com/history/encyclopedias-almanacs-transcripts-and-maps/race-riots-1960s" TargetMode="External"/><Relationship Id="rId13" Type="http://schemas.openxmlformats.org/officeDocument/2006/relationships/hyperlink" Target="https://www.historylearningsite.co.uk/the-civil-rights-movement-in-america-1945-to-1968/black-power/" TargetMode="External"/><Relationship Id="rId18" Type="http://schemas.openxmlformats.org/officeDocument/2006/relationships/image" Target="../media/image2.png"/><Relationship Id="rId26" Type="http://schemas.openxmlformats.org/officeDocument/2006/relationships/image" Target="../media/image12.png"/><Relationship Id="rId3" Type="http://schemas.openxmlformats.org/officeDocument/2006/relationships/hyperlink" Target="https://www.history.com/topics/black-history/the-greensboro-sit-in" TargetMode="External"/><Relationship Id="rId21" Type="http://schemas.openxmlformats.org/officeDocument/2006/relationships/image" Target="../media/image3.png"/><Relationship Id="rId7" Type="http://schemas.openxmlformats.org/officeDocument/2006/relationships/hyperlink" Target="https://www.history.com/topics/black-history/civil-rights-act" TargetMode="External"/><Relationship Id="rId12" Type="http://schemas.openxmlformats.org/officeDocument/2006/relationships/hyperlink" Target="https://www.history.com/topics/black-panthers" TargetMode="External"/><Relationship Id="rId17" Type="http://schemas.openxmlformats.org/officeDocument/2006/relationships/hyperlink" Target="https://www.pearsonactivelearn.com/ebook.asp?id=NzQ1MDgwfGJvb2t8MTd8MA==" TargetMode="External"/><Relationship Id="rId25"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hyperlink" Target="../Audio/Knowledge%20Organiser%20%20Med%201%20-%20KW.wav" TargetMode="External"/><Relationship Id="rId20" Type="http://schemas.openxmlformats.org/officeDocument/2006/relationships/hyperlink" Target="https://www.youtube.com/playlist?list=PLnk9KILHm349M6whKJaTQAWyRTkq1DBQ2" TargetMode="External"/><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www.history.com/topics/black-history/march-on-washington" TargetMode="External"/><Relationship Id="rId11" Type="http://schemas.openxmlformats.org/officeDocument/2006/relationships/hyperlink" Target="https://www.biography.com/people/malcolm-x-9396195" TargetMode="External"/><Relationship Id="rId24" Type="http://schemas.openxmlformats.org/officeDocument/2006/relationships/hyperlink" Target="https://docs.google.com/document/d/1xnD0sKQuNtxkERuFFtSULYY8DJC7eA_qbRBMuDetAxI/edit?usp=sharing" TargetMode="External"/><Relationship Id="rId5" Type="http://schemas.openxmlformats.org/officeDocument/2006/relationships/hyperlink" Target="https://www.britannica.com/biography/James-Meredith" TargetMode="External"/><Relationship Id="rId15" Type="http://schemas.openxmlformats.org/officeDocument/2006/relationships/image" Target="../media/image1.png"/><Relationship Id="rId23" Type="http://schemas.openxmlformats.org/officeDocument/2006/relationships/image" Target="../media/image4.jpeg"/><Relationship Id="rId28" Type="http://schemas.openxmlformats.org/officeDocument/2006/relationships/image" Target="../media/image14.png"/><Relationship Id="rId10" Type="http://schemas.openxmlformats.org/officeDocument/2006/relationships/hyperlink" Target="https://www.nobelprize.org/nobel_prizes/peace/laureates/1964/king-bio.html" TargetMode="External"/><Relationship Id="rId19" Type="http://schemas.openxmlformats.org/officeDocument/2006/relationships/hyperlink" Target="../Audio/Knowledge%20Organiser%20-%20Med%201%20-%20KP.wav" TargetMode="External"/><Relationship Id="rId4" Type="http://schemas.openxmlformats.org/officeDocument/2006/relationships/hyperlink" Target="https://www.history.com/topics/black-history/freedom-rides" TargetMode="External"/><Relationship Id="rId9" Type="http://schemas.openxmlformats.org/officeDocument/2006/relationships/hyperlink" Target="https://www.history.com/topics/black-history/martin-luther-king-jr-assassination" TargetMode="External"/><Relationship Id="rId14" Type="http://schemas.openxmlformats.org/officeDocument/2006/relationships/hyperlink" Target="../Audio/Knowledge%20Organiser%20-%20Med%201%20-%20KE.wav" TargetMode="External"/><Relationship Id="rId22" Type="http://schemas.openxmlformats.org/officeDocument/2006/relationships/hyperlink" Target="https://quizlet.com/_52a5zu" TargetMode="External"/><Relationship Id="rId27"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www.britannica.com/topic/Students-for-a-Democratic-Society" TargetMode="External"/><Relationship Id="rId13" Type="http://schemas.openxmlformats.org/officeDocument/2006/relationships/image" Target="../media/image1.png"/><Relationship Id="rId18" Type="http://schemas.openxmlformats.org/officeDocument/2006/relationships/hyperlink" Target="https://www.youtube.com/playlist?list=PLnk9KILHm34_z2LvIbLxqv9l3px_nBRdh" TargetMode="External"/><Relationship Id="rId26" Type="http://schemas.openxmlformats.org/officeDocument/2006/relationships/image" Target="../media/image18.png"/><Relationship Id="rId3" Type="http://schemas.openxmlformats.org/officeDocument/2006/relationships/hyperlink" Target="https://www.britannica.com/topic/Equal-Pay-Act" TargetMode="External"/><Relationship Id="rId21" Type="http://schemas.openxmlformats.org/officeDocument/2006/relationships/image" Target="../media/image4.jpeg"/><Relationship Id="rId7" Type="http://schemas.openxmlformats.org/officeDocument/2006/relationships/hyperlink" Target="https://www.thoughtco.com/the-womens-strike-for-equality-3528989" TargetMode="External"/><Relationship Id="rId12" Type="http://schemas.openxmlformats.org/officeDocument/2006/relationships/hyperlink" Target="../Audio/Knowledge%20Organiser%20-%20Med%201%20-%20KE.wav" TargetMode="External"/><Relationship Id="rId17" Type="http://schemas.openxmlformats.org/officeDocument/2006/relationships/hyperlink" Target="../Audio/Knowledge%20Organiser%20-%20Med%201%20-%20KP.wav" TargetMode="External"/><Relationship Id="rId25"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image" Target="../media/image2.png"/><Relationship Id="rId20" Type="http://schemas.openxmlformats.org/officeDocument/2006/relationships/hyperlink" Target="https://quizlet.com/_52bdxu" TargetMode="External"/><Relationship Id="rId1" Type="http://schemas.openxmlformats.org/officeDocument/2006/relationships/slideLayout" Target="../slideLayouts/slideLayout1.xml"/><Relationship Id="rId6" Type="http://schemas.openxmlformats.org/officeDocument/2006/relationships/hyperlink" Target="https://www.history.com/this-day-in-history/thousands-protest-the-war-in-vietnam" TargetMode="External"/><Relationship Id="rId11" Type="http://schemas.openxmlformats.org/officeDocument/2006/relationships/hyperlink" Target="https://www.biography.com/people/betty-friedan-9302633" TargetMode="External"/><Relationship Id="rId24" Type="http://schemas.openxmlformats.org/officeDocument/2006/relationships/image" Target="../media/image16.png"/><Relationship Id="rId5" Type="http://schemas.openxmlformats.org/officeDocument/2006/relationships/hyperlink" Target="https://www.britannica.com/topic/National-Organization-for-Women" TargetMode="External"/><Relationship Id="rId15" Type="http://schemas.openxmlformats.org/officeDocument/2006/relationships/hyperlink" Target="https://www.pearsonactivelearn.com/ebook.asp?id=NzQ1MDgwfGJvb2t8MTd8MA==" TargetMode="External"/><Relationship Id="rId23" Type="http://schemas.openxmlformats.org/officeDocument/2006/relationships/image" Target="../media/image5.png"/><Relationship Id="rId10" Type="http://schemas.openxmlformats.org/officeDocument/2006/relationships/hyperlink" Target="https://www.thoughtco.com/significant-american-feminist-protests-3529008" TargetMode="External"/><Relationship Id="rId19" Type="http://schemas.openxmlformats.org/officeDocument/2006/relationships/image" Target="../media/image3.png"/><Relationship Id="rId4" Type="http://schemas.openxmlformats.org/officeDocument/2006/relationships/hyperlink" Target="https://en.wikipedia.org/wiki/Free_Speech_Movement" TargetMode="External"/><Relationship Id="rId9" Type="http://schemas.openxmlformats.org/officeDocument/2006/relationships/hyperlink" Target="https://www.history.com/topics/vietnam-war/vietnam-war-protests" TargetMode="External"/><Relationship Id="rId14" Type="http://schemas.openxmlformats.org/officeDocument/2006/relationships/hyperlink" Target="../Audio/Knowledge%20Organiser%20%20Med%201%20-%20KW.wav" TargetMode="External"/><Relationship Id="rId22" Type="http://schemas.openxmlformats.org/officeDocument/2006/relationships/hyperlink" Target="https://docs.google.com/document/d/1FkgHL3Fv0gIFj_SEzO26et3sBU8OjQ8wYbMDjT2NRBQ/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59451" y="128200"/>
            <a:ext cx="6509840" cy="778500"/>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None/>
            </a:pPr>
            <a:r>
              <a:rPr lang="en-GB" sz="2000" b="1" dirty="0" smtClean="0">
                <a:solidFill>
                  <a:schemeClr val="dk1"/>
                </a:solidFill>
                <a:latin typeface="Source Sans Pro"/>
                <a:ea typeface="Source Sans Pro"/>
                <a:cs typeface="Source Sans Pro"/>
                <a:sym typeface="Source Sans Pro"/>
              </a:rPr>
              <a:t>IGCSE </a:t>
            </a:r>
            <a:r>
              <a:rPr lang="en-GB" sz="2000" b="1" i="0" u="none" strike="noStrike" cap="none" dirty="0" smtClean="0">
                <a:solidFill>
                  <a:schemeClr val="dk1"/>
                </a:solidFill>
                <a:latin typeface="Source Sans Pro"/>
                <a:ea typeface="Source Sans Pro"/>
                <a:cs typeface="Source Sans Pro"/>
                <a:sym typeface="Source Sans Pro"/>
              </a:rPr>
              <a:t>Knowledge </a:t>
            </a:r>
            <a:r>
              <a:rPr lang="en-GB" sz="2000" b="1" i="0" u="none" strike="noStrike" cap="none" dirty="0">
                <a:solidFill>
                  <a:schemeClr val="dk1"/>
                </a:solidFill>
                <a:latin typeface="Source Sans Pro"/>
                <a:ea typeface="Source Sans Pro"/>
                <a:cs typeface="Source Sans Pro"/>
                <a:sym typeface="Source Sans Pro"/>
              </a:rPr>
              <a:t>Organiser</a:t>
            </a:r>
            <a:r>
              <a:rPr lang="en-GB" sz="2000" b="1" i="0" u="none" strike="noStrike" cap="none" dirty="0" smtClean="0">
                <a:solidFill>
                  <a:schemeClr val="dk1"/>
                </a:solidFill>
                <a:latin typeface="Source Sans Pro"/>
                <a:ea typeface="Source Sans Pro"/>
                <a:cs typeface="Source Sans Pro"/>
                <a:sym typeface="Source Sans Pro"/>
              </a:rPr>
              <a:t>: Civil Rights 1945-74</a:t>
            </a:r>
            <a:endParaRPr lang="en-GB" sz="2500" b="1"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GB" sz="2500" b="1" dirty="0" smtClean="0">
                <a:solidFill>
                  <a:schemeClr val="dk1"/>
                </a:solidFill>
                <a:latin typeface="Source Sans Pro"/>
                <a:ea typeface="Source Sans Pro"/>
                <a:cs typeface="Source Sans Pro"/>
                <a:sym typeface="Source Sans Pro"/>
              </a:rPr>
              <a:t>The Red Scare and McCarthyism</a:t>
            </a:r>
            <a:endParaRPr lang="en-GB" sz="2000" b="1" i="0" u="none" strike="noStrike" cap="none" dirty="0" smtClean="0">
              <a:solidFill>
                <a:schemeClr val="dk1"/>
              </a:solidFill>
              <a:latin typeface="Source Sans Pro"/>
              <a:ea typeface="Source Sans Pro"/>
              <a:cs typeface="Source Sans Pro"/>
              <a:sym typeface="Source Sans Pro"/>
            </a:endParaRPr>
          </a:p>
        </p:txBody>
      </p:sp>
      <p:graphicFrame>
        <p:nvGraphicFramePr>
          <p:cNvPr id="85" name="Shape 85"/>
          <p:cNvGraphicFramePr/>
          <p:nvPr>
            <p:extLst>
              <p:ext uri="{D42A27DB-BD31-4B8C-83A1-F6EECF244321}">
                <p14:modId xmlns:p14="http://schemas.microsoft.com/office/powerpoint/2010/main" val="3444157904"/>
              </p:ext>
            </p:extLst>
          </p:nvPr>
        </p:nvGraphicFramePr>
        <p:xfrm>
          <a:off x="259451" y="939293"/>
          <a:ext cx="6034275" cy="3926910"/>
        </p:xfrm>
        <a:graphic>
          <a:graphicData uri="http://schemas.openxmlformats.org/drawingml/2006/table">
            <a:tbl>
              <a:tblPr firstRow="1" bandRow="1">
                <a:noFill/>
                <a:tableStyleId>{6C5D540A-3AA4-44F4-B395-6ABE3AA8E963}</a:tableStyleId>
              </a:tblPr>
              <a:tblGrid>
                <a:gridCol w="288025"/>
                <a:gridCol w="702872"/>
                <a:gridCol w="5043378"/>
              </a:tblGrid>
              <a:tr h="370850">
                <a:tc gridSpan="3">
                  <a:txBody>
                    <a:bodyPr/>
                    <a:lstStyle/>
                    <a:p>
                      <a:pPr marL="0" marR="0" lvl="0" indent="0" algn="ctr" rtl="0">
                        <a:spcBef>
                          <a:spcPts val="0"/>
                        </a:spcBef>
                        <a:spcAft>
                          <a:spcPts val="0"/>
                        </a:spcAft>
                        <a:buNone/>
                      </a:pPr>
                      <a:r>
                        <a:rPr lang="en-GB" sz="2500" u="none" strike="noStrike" cap="none" dirty="0"/>
                        <a:t>Key Events</a:t>
                      </a:r>
                      <a:endParaRPr sz="2500" u="none" strike="noStrike" cap="none" dirty="0"/>
                    </a:p>
                  </a:txBody>
                  <a:tcPr marL="91450" marR="91450" marT="45725" marB="45725"/>
                </a:tc>
                <a:tc hMerge="1">
                  <a:txBody>
                    <a:bodyPr/>
                    <a:lstStyle/>
                    <a:p>
                      <a:endParaRPr lang="en-US"/>
                    </a:p>
                  </a:txBody>
                  <a:tcPr/>
                </a:tc>
                <a:tc hMerge="1">
                  <a:txBody>
                    <a:bodyPr/>
                    <a:lstStyle/>
                    <a:p>
                      <a:endParaRPr lang="en-US"/>
                    </a:p>
                  </a:txBody>
                  <a:tcPr/>
                </a:tc>
              </a:tr>
              <a:tr h="370850">
                <a:tc>
                  <a:txBody>
                    <a:bodyPr/>
                    <a:lstStyle/>
                    <a:p>
                      <a:pPr marL="0" marR="0" lvl="0" indent="0" algn="l" rtl="0">
                        <a:spcBef>
                          <a:spcPts val="0"/>
                        </a:spcBef>
                        <a:spcAft>
                          <a:spcPts val="0"/>
                        </a:spcAft>
                        <a:buNone/>
                      </a:pPr>
                      <a:r>
                        <a:rPr lang="en-GB" sz="1400" u="none" strike="noStrike" cap="none" dirty="0"/>
                        <a:t>1</a:t>
                      </a:r>
                      <a:endParaRPr sz="1400" dirty="0"/>
                    </a:p>
                  </a:txBody>
                  <a:tcPr marL="91450" marR="91450" marT="45725" marB="45725"/>
                </a:tc>
                <a:tc>
                  <a:txBody>
                    <a:bodyPr/>
                    <a:lstStyle/>
                    <a:p>
                      <a:r>
                        <a:rPr lang="en-GB" sz="1400" dirty="0" smtClean="0"/>
                        <a:t>1945</a:t>
                      </a:r>
                      <a:endParaRPr lang="en-GB" sz="1400" dirty="0"/>
                    </a:p>
                  </a:txBody>
                  <a:tcPr marL="91450" marR="91450" marT="45725" marB="45725"/>
                </a:tc>
                <a:tc>
                  <a:txBody>
                    <a:bodyPr/>
                    <a:lstStyle/>
                    <a:p>
                      <a:pPr marL="0" lvl="0" indent="0" algn="l" rtl="0">
                        <a:spcBef>
                          <a:spcPts val="0"/>
                        </a:spcBef>
                        <a:spcAft>
                          <a:spcPts val="0"/>
                        </a:spcAft>
                        <a:buNone/>
                      </a:pPr>
                      <a:r>
                        <a:rPr lang="en-GB" sz="1400" dirty="0" smtClean="0">
                          <a:solidFill>
                            <a:schemeClr val="tx1"/>
                          </a:solidFill>
                        </a:rPr>
                        <a:t>Second</a:t>
                      </a:r>
                      <a:r>
                        <a:rPr lang="en-GB" sz="1400" baseline="0" dirty="0" smtClean="0">
                          <a:solidFill>
                            <a:schemeClr val="tx1"/>
                          </a:solidFill>
                        </a:rPr>
                        <a:t> World War ends, start of the </a:t>
                      </a:r>
                      <a:r>
                        <a:rPr lang="en-GB" sz="1400" baseline="0" dirty="0" smtClean="0">
                          <a:solidFill>
                            <a:schemeClr val="tx1"/>
                          </a:solidFill>
                          <a:hlinkClick r:id="rId3"/>
                        </a:rPr>
                        <a:t>Cold War</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2</a:t>
                      </a:r>
                      <a:endParaRPr sz="1400" dirty="0"/>
                    </a:p>
                  </a:txBody>
                  <a:tcPr marL="91450" marR="91450" marT="45725" marB="45725"/>
                </a:tc>
                <a:tc>
                  <a:txBody>
                    <a:bodyPr/>
                    <a:lstStyle/>
                    <a:p>
                      <a:r>
                        <a:rPr lang="en-GB" sz="1400" dirty="0" smtClean="0"/>
                        <a:t>March 1947</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4"/>
                        </a:rPr>
                        <a:t>Truman</a:t>
                      </a:r>
                      <a:r>
                        <a:rPr lang="en-GB" sz="1400" baseline="0" dirty="0" smtClean="0">
                          <a:solidFill>
                            <a:schemeClr val="tx1"/>
                          </a:solidFill>
                          <a:hlinkClick r:id="rId4"/>
                        </a:rPr>
                        <a:t> Doctrine </a:t>
                      </a:r>
                      <a:r>
                        <a:rPr lang="en-GB" sz="1400" baseline="0" dirty="0" smtClean="0">
                          <a:solidFill>
                            <a:schemeClr val="tx1"/>
                          </a:solidFill>
                        </a:rPr>
                        <a:t>– promised to support any country threatened by communist takeover</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3</a:t>
                      </a:r>
                      <a:endParaRPr sz="1400" dirty="0"/>
                    </a:p>
                  </a:txBody>
                  <a:tcPr marL="91450" marR="91450" marT="45725" marB="45725"/>
                </a:tc>
                <a:tc>
                  <a:txBody>
                    <a:bodyPr/>
                    <a:lstStyle/>
                    <a:p>
                      <a:r>
                        <a:rPr lang="en-GB" sz="1400" dirty="0" smtClean="0"/>
                        <a:t>March 1947</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rPr>
                        <a:t>Truman</a:t>
                      </a:r>
                      <a:r>
                        <a:rPr lang="en-GB" sz="1400" baseline="0" dirty="0" smtClean="0">
                          <a:solidFill>
                            <a:schemeClr val="tx1"/>
                          </a:solidFill>
                        </a:rPr>
                        <a:t> order – Allowed government employees to be removed from their posts </a:t>
                      </a:r>
                      <a:r>
                        <a:rPr lang="en-GB" sz="1400" baseline="0" dirty="0" smtClean="0">
                          <a:solidFill>
                            <a:schemeClr val="tx1"/>
                          </a:solidFill>
                        </a:rPr>
                        <a:t>if showed on “</a:t>
                      </a:r>
                      <a:r>
                        <a:rPr lang="en-GB" sz="1400" baseline="0" dirty="0" smtClean="0">
                          <a:solidFill>
                            <a:schemeClr val="tx1"/>
                          </a:solidFill>
                        </a:rPr>
                        <a:t>reasonable grounds” </a:t>
                      </a:r>
                      <a:r>
                        <a:rPr lang="en-GB" sz="1400" baseline="0" dirty="0" smtClean="0">
                          <a:solidFill>
                            <a:schemeClr val="tx1"/>
                          </a:solidFill>
                        </a:rPr>
                        <a:t>they </a:t>
                      </a:r>
                      <a:r>
                        <a:rPr lang="en-GB" sz="1400" baseline="0" dirty="0" smtClean="0">
                          <a:solidFill>
                            <a:schemeClr val="tx1"/>
                          </a:solidFill>
                        </a:rPr>
                        <a:t>were disloyal to </a:t>
                      </a:r>
                      <a:r>
                        <a:rPr lang="en-GB" sz="1400" baseline="0" dirty="0" smtClean="0">
                          <a:solidFill>
                            <a:schemeClr val="tx1"/>
                          </a:solidFill>
                        </a:rPr>
                        <a:t>USA.</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4</a:t>
                      </a:r>
                      <a:endParaRPr sz="1400" dirty="0"/>
                    </a:p>
                  </a:txBody>
                  <a:tcPr marL="91450" marR="91450" marT="45725" marB="45725"/>
                </a:tc>
                <a:tc>
                  <a:txBody>
                    <a:bodyPr/>
                    <a:lstStyle/>
                    <a:p>
                      <a:r>
                        <a:rPr lang="en-GB" sz="1400" dirty="0" smtClean="0"/>
                        <a:t>Oct 1947</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5"/>
                        </a:rPr>
                        <a:t>Hollywood</a:t>
                      </a:r>
                      <a:r>
                        <a:rPr lang="en-GB" sz="1400" baseline="0" dirty="0" smtClean="0">
                          <a:solidFill>
                            <a:schemeClr val="tx1"/>
                          </a:solidFill>
                          <a:hlinkClick r:id="rId5"/>
                        </a:rPr>
                        <a:t> 10 </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5</a:t>
                      </a:r>
                      <a:endParaRPr sz="1400" dirty="0"/>
                    </a:p>
                  </a:txBody>
                  <a:tcPr marL="91450" marR="91450" marT="45725" marB="45725"/>
                </a:tc>
                <a:tc>
                  <a:txBody>
                    <a:bodyPr/>
                    <a:lstStyle/>
                    <a:p>
                      <a:r>
                        <a:rPr lang="en-GB" sz="1400" dirty="0" smtClean="0"/>
                        <a:t>1949</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rPr>
                        <a:t>Trial of </a:t>
                      </a:r>
                      <a:r>
                        <a:rPr lang="en-GB" sz="1400" dirty="0" smtClean="0">
                          <a:solidFill>
                            <a:schemeClr val="tx1"/>
                          </a:solidFill>
                          <a:hlinkClick r:id="rId6"/>
                        </a:rPr>
                        <a:t>Alger Hiss</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6</a:t>
                      </a:r>
                      <a:endParaRPr sz="1400" dirty="0"/>
                    </a:p>
                  </a:txBody>
                  <a:tcPr marL="91450" marR="91450" marT="45725" marB="45725"/>
                </a:tc>
                <a:tc>
                  <a:txBody>
                    <a:bodyPr/>
                    <a:lstStyle/>
                    <a:p>
                      <a:r>
                        <a:rPr lang="en-GB" sz="1400" dirty="0" smtClean="0"/>
                        <a:t>Feb 1950</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rPr>
                        <a:t>Start</a:t>
                      </a:r>
                      <a:r>
                        <a:rPr lang="en-GB" sz="1400" baseline="0" dirty="0" smtClean="0">
                          <a:solidFill>
                            <a:schemeClr val="tx1"/>
                          </a:solidFill>
                        </a:rPr>
                        <a:t> of </a:t>
                      </a:r>
                      <a:r>
                        <a:rPr lang="en-GB" sz="1400" baseline="0" dirty="0" smtClean="0">
                          <a:solidFill>
                            <a:schemeClr val="tx1"/>
                          </a:solidFill>
                          <a:hlinkClick r:id="rId7"/>
                        </a:rPr>
                        <a:t>McCarthyism</a:t>
                      </a:r>
                      <a:r>
                        <a:rPr lang="en-GB" sz="1400" baseline="0" dirty="0" smtClean="0">
                          <a:solidFill>
                            <a:schemeClr val="tx1"/>
                          </a:solidFill>
                        </a:rPr>
                        <a:t> in America – had </a:t>
                      </a:r>
                      <a:r>
                        <a:rPr lang="en-GB" sz="1400" baseline="0" dirty="0" smtClean="0">
                          <a:solidFill>
                            <a:schemeClr val="tx1"/>
                          </a:solidFill>
                        </a:rPr>
                        <a:t>a list </a:t>
                      </a:r>
                      <a:r>
                        <a:rPr lang="en-GB" sz="1400" baseline="0" dirty="0" smtClean="0">
                          <a:solidFill>
                            <a:schemeClr val="tx1"/>
                          </a:solidFill>
                        </a:rPr>
                        <a:t>of 205 members </a:t>
                      </a:r>
                      <a:r>
                        <a:rPr lang="en-GB" sz="1400" baseline="0" dirty="0" smtClean="0">
                          <a:solidFill>
                            <a:schemeClr val="tx1"/>
                          </a:solidFill>
                        </a:rPr>
                        <a:t>of the </a:t>
                      </a:r>
                      <a:r>
                        <a:rPr lang="en-GB" sz="1400" baseline="0" dirty="0" smtClean="0">
                          <a:solidFill>
                            <a:schemeClr val="tx1"/>
                          </a:solidFill>
                        </a:rPr>
                        <a:t>Communist Party who worked </a:t>
                      </a:r>
                      <a:r>
                        <a:rPr lang="en-GB" sz="1400" baseline="0" dirty="0" smtClean="0">
                          <a:solidFill>
                            <a:schemeClr val="tx1"/>
                          </a:solidFill>
                        </a:rPr>
                        <a:t>in the </a:t>
                      </a:r>
                      <a:r>
                        <a:rPr lang="en-GB" sz="1400" baseline="0" dirty="0" smtClean="0">
                          <a:solidFill>
                            <a:schemeClr val="tx1"/>
                          </a:solidFill>
                        </a:rPr>
                        <a:t>State Department</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7</a:t>
                      </a:r>
                      <a:endParaRPr sz="1400" dirty="0"/>
                    </a:p>
                  </a:txBody>
                  <a:tcPr marL="91450" marR="91450" marT="45725" marB="45725"/>
                </a:tc>
                <a:tc>
                  <a:txBody>
                    <a:bodyPr/>
                    <a:lstStyle/>
                    <a:p>
                      <a:r>
                        <a:rPr lang="en-GB" sz="1400" dirty="0" smtClean="0"/>
                        <a:t>Dec 1954</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rPr>
                        <a:t>Senate formally </a:t>
                      </a:r>
                      <a:r>
                        <a:rPr lang="en-GB" sz="1400" dirty="0" smtClean="0">
                          <a:solidFill>
                            <a:schemeClr val="tx1"/>
                          </a:solidFill>
                        </a:rPr>
                        <a:t>condemns </a:t>
                      </a:r>
                      <a:r>
                        <a:rPr lang="en-GB" sz="1400" dirty="0" smtClean="0">
                          <a:solidFill>
                            <a:schemeClr val="tx1"/>
                          </a:solidFill>
                        </a:rPr>
                        <a:t>Joseph McCarthy</a:t>
                      </a:r>
                      <a:endParaRPr sz="1400" dirty="0">
                        <a:solidFill>
                          <a:schemeClr val="tx1"/>
                        </a:solidFill>
                      </a:endParaRPr>
                    </a:p>
                  </a:txBody>
                  <a:tcPr marL="48250" marR="48250" marT="0" marB="0" anchor="ctr"/>
                </a:tc>
              </a:tr>
            </a:tbl>
          </a:graphicData>
        </a:graphic>
      </p:graphicFrame>
      <p:graphicFrame>
        <p:nvGraphicFramePr>
          <p:cNvPr id="86" name="Shape 86"/>
          <p:cNvGraphicFramePr/>
          <p:nvPr>
            <p:extLst>
              <p:ext uri="{D42A27DB-BD31-4B8C-83A1-F6EECF244321}">
                <p14:modId xmlns:p14="http://schemas.microsoft.com/office/powerpoint/2010/main" val="372661190"/>
              </p:ext>
            </p:extLst>
          </p:nvPr>
        </p:nvGraphicFramePr>
        <p:xfrm>
          <a:off x="259451" y="4892615"/>
          <a:ext cx="6032167" cy="4514699"/>
        </p:xfrm>
        <a:graphic>
          <a:graphicData uri="http://schemas.openxmlformats.org/drawingml/2006/table">
            <a:tbl>
              <a:tblPr firstRow="1" bandRow="1">
                <a:noFill/>
                <a:tableStyleId>{667F3682-8F9A-4FED-B749-454CEA86DF05}</a:tableStyleId>
              </a:tblPr>
              <a:tblGrid>
                <a:gridCol w="1992431"/>
                <a:gridCol w="2129050"/>
                <a:gridCol w="1910686"/>
              </a:tblGrid>
              <a:tr h="491319">
                <a:tc gridSpan="3">
                  <a:txBody>
                    <a:bodyPr/>
                    <a:lstStyle/>
                    <a:p>
                      <a:pPr marL="0" marR="0" lvl="0" indent="0" algn="ctr" rtl="0">
                        <a:spcBef>
                          <a:spcPts val="0"/>
                        </a:spcBef>
                        <a:spcAft>
                          <a:spcPts val="0"/>
                        </a:spcAft>
                        <a:buNone/>
                      </a:pPr>
                      <a:r>
                        <a:rPr lang="en-GB" sz="2500" dirty="0"/>
                        <a:t>Key </a:t>
                      </a:r>
                      <a:r>
                        <a:rPr lang="en-GB" sz="2500" dirty="0" smtClean="0"/>
                        <a:t>People</a:t>
                      </a:r>
                      <a:endParaRPr sz="2500" dirty="0"/>
                    </a:p>
                  </a:txBody>
                  <a:tcPr marL="91450" marR="91450" marT="45725" marB="45725"/>
                </a:tc>
                <a:tc hMerge="1">
                  <a:txBody>
                    <a:bodyPr/>
                    <a:lstStyle/>
                    <a:p>
                      <a:endParaRPr lang="en-US"/>
                    </a:p>
                  </a:txBody>
                  <a:tcPr/>
                </a:tc>
                <a:tc hMerge="1">
                  <a:txBody>
                    <a:bodyPr/>
                    <a:lstStyle/>
                    <a:p>
                      <a:endParaRPr lang="en-US"/>
                    </a:p>
                  </a:txBody>
                  <a:tcPr/>
                </a:tc>
              </a:tr>
              <a:tr h="1755850">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8"/>
                        </a:rPr>
                        <a:t>Truman</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9"/>
                        </a:rPr>
                        <a:t>J</a:t>
                      </a:r>
                      <a:r>
                        <a:rPr lang="en-GB" sz="1400" b="1" baseline="0" dirty="0" smtClean="0">
                          <a:hlinkClick r:id="rId9"/>
                        </a:rPr>
                        <a:t>. Edgar Hoover</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0"/>
                        </a:rPr>
                        <a:t>Joseph McCarthy</a:t>
                      </a:r>
                      <a:endParaRPr lang="en-GB" sz="1400" b="1" dirty="0" smtClean="0"/>
                    </a:p>
                  </a:txBody>
                  <a:tcPr marL="91450" marR="91450" marT="45725" marB="45725"/>
                </a:tc>
              </a:tr>
              <a:tr h="603615">
                <a:tc>
                  <a:txBody>
                    <a:bodyPr/>
                    <a:lstStyle/>
                    <a:p>
                      <a:pPr marL="0" marR="0" lvl="0" indent="0" rtl="0">
                        <a:spcBef>
                          <a:spcPts val="0"/>
                        </a:spcBef>
                        <a:spcAft>
                          <a:spcPts val="0"/>
                        </a:spcAft>
                        <a:buNone/>
                      </a:pPr>
                      <a:r>
                        <a:rPr lang="en-GB" sz="1400" dirty="0" smtClean="0"/>
                        <a:t>President Harry S. Truman was the</a:t>
                      </a:r>
                      <a:r>
                        <a:rPr lang="en-GB" sz="1400" baseline="0" dirty="0" smtClean="0"/>
                        <a:t> 33</a:t>
                      </a:r>
                      <a:r>
                        <a:rPr lang="en-GB" sz="1400" baseline="30000" dirty="0" smtClean="0"/>
                        <a:t>rd</a:t>
                      </a:r>
                      <a:r>
                        <a:rPr lang="en-GB" sz="1400" baseline="0" dirty="0" smtClean="0"/>
                        <a:t> President of the USA.  Took on the role in 1945 after death of Roosevelt.  Famously anti-Communist, took tough stance with Russia.  Responsible for Truman Doctrine.</a:t>
                      </a:r>
                      <a:endParaRPr sz="1400" dirty="0"/>
                    </a:p>
                  </a:txBody>
                  <a:tcPr marL="91450" marR="91450" marT="45725" marB="45725"/>
                </a:tc>
                <a:tc>
                  <a:txBody>
                    <a:bodyPr/>
                    <a:lstStyle/>
                    <a:p>
                      <a:r>
                        <a:rPr lang="en-GB" sz="1300" dirty="0" smtClean="0"/>
                        <a:t>Was director of</a:t>
                      </a:r>
                      <a:r>
                        <a:rPr lang="en-GB" sz="1300" baseline="0" dirty="0" smtClean="0"/>
                        <a:t> the FBI from 1924 until 1972.  Strong anti-Communist and played a major role in arresting suspected Communists during the first Red Scare (1919-20).  Was concerned that communist spies </a:t>
                      </a:r>
                      <a:r>
                        <a:rPr lang="en-GB" sz="1300" baseline="0" dirty="0" smtClean="0"/>
                        <a:t>had infiltrated the Federal </a:t>
                      </a:r>
                      <a:r>
                        <a:rPr lang="en-GB" sz="1300" baseline="0" dirty="0" smtClean="0"/>
                        <a:t>government.</a:t>
                      </a:r>
                    </a:p>
                  </a:txBody>
                  <a:tcPr marL="91450" marR="91450" marT="45725" marB="45725"/>
                </a:tc>
                <a:tc>
                  <a:txBody>
                    <a:bodyPr/>
                    <a:lstStyle/>
                    <a:p>
                      <a:r>
                        <a:rPr lang="en-GB" sz="1400" dirty="0" smtClean="0"/>
                        <a:t>Republica</a:t>
                      </a:r>
                      <a:r>
                        <a:rPr lang="en-GB" sz="1400" baseline="0" dirty="0" smtClean="0"/>
                        <a:t>n senator for Wisconsin in 1946.  Feb 1950, made a speech claiming to have list of 205 Communists in government roles. Led investigations into various departments and individuals such as Charlie Chaplin.</a:t>
                      </a:r>
                      <a:endParaRPr lang="en-GB" sz="1400" dirty="0"/>
                    </a:p>
                  </a:txBody>
                  <a:tcPr marL="91450" marR="91450" marT="45725" marB="45725"/>
                </a:tc>
              </a:tr>
            </a:tbl>
          </a:graphicData>
        </a:graphic>
      </p:graphicFrame>
      <p:graphicFrame>
        <p:nvGraphicFramePr>
          <p:cNvPr id="90" name="Shape 90"/>
          <p:cNvGraphicFramePr/>
          <p:nvPr>
            <p:extLst>
              <p:ext uri="{D42A27DB-BD31-4B8C-83A1-F6EECF244321}">
                <p14:modId xmlns:p14="http://schemas.microsoft.com/office/powerpoint/2010/main" val="2091032756"/>
              </p:ext>
            </p:extLst>
          </p:nvPr>
        </p:nvGraphicFramePr>
        <p:xfrm>
          <a:off x="6515956" y="1416940"/>
          <a:ext cx="6095143" cy="7968404"/>
        </p:xfrm>
        <a:graphic>
          <a:graphicData uri="http://schemas.openxmlformats.org/drawingml/2006/table">
            <a:tbl>
              <a:tblPr firstRow="1" bandRow="1">
                <a:noFill/>
                <a:tableStyleId>{86972B71-A6ED-4867-82B7-F83FA367707B}</a:tableStyleId>
              </a:tblPr>
              <a:tblGrid>
                <a:gridCol w="398571"/>
                <a:gridCol w="1452610"/>
                <a:gridCol w="4243962"/>
              </a:tblGrid>
              <a:tr h="488611">
                <a:tc gridSpan="3">
                  <a:txBody>
                    <a:bodyPr/>
                    <a:lstStyle/>
                    <a:p>
                      <a:pPr marL="0" marR="0" lvl="0" indent="0" algn="ctr" rtl="0">
                        <a:spcBef>
                          <a:spcPts val="0"/>
                        </a:spcBef>
                        <a:spcAft>
                          <a:spcPts val="0"/>
                        </a:spcAft>
                        <a:buNone/>
                      </a:pPr>
                      <a:r>
                        <a:rPr lang="en-GB" sz="2500" dirty="0"/>
                        <a:t>Key Words</a:t>
                      </a:r>
                      <a:endParaRPr sz="2500" dirty="0"/>
                    </a:p>
                  </a:txBody>
                  <a:tcPr marL="91450" marR="91450" marT="45725" marB="45725"/>
                </a:tc>
                <a:tc hMerge="1">
                  <a:txBody>
                    <a:bodyPr/>
                    <a:lstStyle/>
                    <a:p>
                      <a:endParaRPr lang="en-US"/>
                    </a:p>
                  </a:txBody>
                  <a:tcPr/>
                </a:tc>
                <a:tc hMerge="1">
                  <a:txBody>
                    <a:bodyPr/>
                    <a:lstStyle/>
                    <a:p>
                      <a:endParaRPr lang="en-US"/>
                    </a:p>
                  </a:txBody>
                  <a:tcPr/>
                </a:tc>
              </a:tr>
              <a:tr h="260072">
                <a:tc>
                  <a:txBody>
                    <a:bodyPr/>
                    <a:lstStyle/>
                    <a:p>
                      <a:pPr marL="0" marR="0" lvl="0" indent="0" algn="l" rtl="0">
                        <a:spcBef>
                          <a:spcPts val="0"/>
                        </a:spcBef>
                        <a:spcAft>
                          <a:spcPts val="0"/>
                        </a:spcAft>
                        <a:buNone/>
                      </a:pPr>
                      <a:r>
                        <a:rPr lang="en-GB" sz="1400" dirty="0" smtClean="0"/>
                        <a:t>8</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Congress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Group of people chosen or elected to make</a:t>
                      </a:r>
                      <a:r>
                        <a:rPr lang="en-GB" sz="1400" baseline="0" dirty="0" smtClean="0">
                          <a:solidFill>
                            <a:schemeClr val="tx1"/>
                          </a:solidFill>
                        </a:rPr>
                        <a:t> laws in the USA.</a:t>
                      </a:r>
                      <a:endParaRPr sz="1400" dirty="0">
                        <a:solidFill>
                          <a:schemeClr val="tx1"/>
                        </a:solidFill>
                      </a:endParaRPr>
                    </a:p>
                  </a:txBody>
                  <a:tcPr marL="53175" marR="53175" marT="0" marB="0"/>
                </a:tc>
              </a:tr>
              <a:tr h="311750">
                <a:tc>
                  <a:txBody>
                    <a:bodyPr/>
                    <a:lstStyle/>
                    <a:p>
                      <a:pPr marL="0" marR="0" lvl="0" indent="0" algn="l" rtl="0">
                        <a:spcBef>
                          <a:spcPts val="0"/>
                        </a:spcBef>
                        <a:spcAft>
                          <a:spcPts val="0"/>
                        </a:spcAft>
                        <a:buNone/>
                      </a:pPr>
                      <a:r>
                        <a:rPr lang="en-GB" sz="1400" dirty="0" smtClean="0"/>
                        <a:t>9</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Capitalism</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An</a:t>
                      </a:r>
                      <a:r>
                        <a:rPr lang="en-GB" sz="1400" baseline="0" dirty="0" smtClean="0">
                          <a:solidFill>
                            <a:schemeClr val="tx1"/>
                          </a:solidFill>
                        </a:rPr>
                        <a:t> economic and political system in which businesses belong mostly to private owners.</a:t>
                      </a:r>
                      <a:endParaRPr sz="14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400" dirty="0" smtClean="0"/>
                        <a:t>10</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Communism</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A political</a:t>
                      </a:r>
                      <a:r>
                        <a:rPr lang="en-GB" sz="1400" baseline="0" dirty="0" smtClean="0">
                          <a:solidFill>
                            <a:schemeClr val="tx1"/>
                          </a:solidFill>
                        </a:rPr>
                        <a:t> system in which the government controls the production of food and goods and there is no privately owned property.</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11</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Red Scare</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Fear of communist</a:t>
                      </a:r>
                      <a:r>
                        <a:rPr lang="en-GB" sz="1400" baseline="0" dirty="0" smtClean="0">
                          <a:solidFill>
                            <a:schemeClr val="tx1"/>
                          </a:solidFill>
                        </a:rPr>
                        <a:t>s in the USA</a:t>
                      </a:r>
                      <a:endParaRPr sz="1400" dirty="0">
                        <a:solidFill>
                          <a:schemeClr val="tx1"/>
                        </a:solidFill>
                      </a:endParaRPr>
                    </a:p>
                  </a:txBody>
                  <a:tcPr marL="53175" marR="53175" marT="0" marB="0"/>
                </a:tc>
              </a:tr>
              <a:tr h="260727">
                <a:tc>
                  <a:txBody>
                    <a:bodyPr/>
                    <a:lstStyle/>
                    <a:p>
                      <a:pPr marL="0" marR="0" lvl="0" indent="0" algn="l" rtl="0">
                        <a:spcBef>
                          <a:spcPts val="0"/>
                        </a:spcBef>
                        <a:spcAft>
                          <a:spcPts val="0"/>
                        </a:spcAft>
                        <a:buNone/>
                      </a:pPr>
                      <a:r>
                        <a:rPr lang="en-GB" sz="1400" dirty="0" smtClean="0"/>
                        <a:t>12</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Federal</a:t>
                      </a:r>
                      <a:r>
                        <a:rPr lang="en-GB" sz="1400" b="1" baseline="0" dirty="0" smtClean="0">
                          <a:solidFill>
                            <a:schemeClr val="tx1"/>
                          </a:solidFill>
                        </a:rPr>
                        <a:t> Bureau of Investigation (FBI)</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The</a:t>
                      </a:r>
                      <a:r>
                        <a:rPr lang="en-GB" sz="1400" baseline="0" dirty="0" smtClean="0">
                          <a:solidFill>
                            <a:schemeClr val="tx1"/>
                          </a:solidFill>
                        </a:rPr>
                        <a:t> USA’s domestic intelligence and security service</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13</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Federal Loyalty Boards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Investigated</a:t>
                      </a:r>
                      <a:r>
                        <a:rPr lang="en-GB" sz="1400" baseline="0" dirty="0" smtClean="0">
                          <a:solidFill>
                            <a:schemeClr val="tx1"/>
                          </a:solidFill>
                        </a:rPr>
                        <a:t> government employees to find out if they were Communists or had links to Communism.</a:t>
                      </a:r>
                      <a:endParaRPr sz="1400" dirty="0">
                        <a:solidFill>
                          <a:schemeClr val="tx1"/>
                        </a:solidFill>
                      </a:endParaRPr>
                    </a:p>
                  </a:txBody>
                  <a:tcPr marL="53175" marR="53175" marT="0" marB="0"/>
                </a:tc>
              </a:tr>
              <a:tr h="279621">
                <a:tc>
                  <a:txBody>
                    <a:bodyPr/>
                    <a:lstStyle/>
                    <a:p>
                      <a:pPr marL="0" marR="0" lvl="0" indent="0" algn="l" rtl="0">
                        <a:spcBef>
                          <a:spcPts val="0"/>
                        </a:spcBef>
                        <a:spcAft>
                          <a:spcPts val="0"/>
                        </a:spcAft>
                        <a:buNone/>
                      </a:pPr>
                      <a:r>
                        <a:rPr lang="en-GB" sz="1400" dirty="0" smtClean="0"/>
                        <a:t>14</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Hearings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Where evidence is presented</a:t>
                      </a:r>
                      <a:r>
                        <a:rPr lang="en-GB" sz="1400" baseline="0" dirty="0" smtClean="0">
                          <a:solidFill>
                            <a:schemeClr val="tx1"/>
                          </a:solidFill>
                        </a:rPr>
                        <a:t> and people testify to a court or government body; not the same as a criminal trial.</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15</a:t>
                      </a:r>
                      <a:endParaRPr sz="1400" dirty="0"/>
                    </a:p>
                  </a:txBody>
                  <a:tcPr marL="91450" marR="91450" marT="45725" marB="45725"/>
                </a:tc>
                <a:tc>
                  <a:txBody>
                    <a:bodyPr/>
                    <a:lstStyle/>
                    <a:p>
                      <a:pPr marL="0" lvl="0" indent="0" rtl="0">
                        <a:spcBef>
                          <a:spcPts val="0"/>
                        </a:spcBef>
                        <a:spcAft>
                          <a:spcPts val="0"/>
                        </a:spcAft>
                        <a:buNone/>
                      </a:pPr>
                      <a:r>
                        <a:rPr lang="en-GB" sz="1400" b="1" i="0" dirty="0" smtClean="0">
                          <a:solidFill>
                            <a:schemeClr val="tx1"/>
                          </a:solidFill>
                        </a:rPr>
                        <a:t>HUAC</a:t>
                      </a:r>
                      <a:endParaRPr sz="1400" b="1" i="0"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House Committee on Un-American Activities</a:t>
                      </a:r>
                      <a:r>
                        <a:rPr lang="en-GB" sz="1400" baseline="0" dirty="0" smtClean="0">
                          <a:solidFill>
                            <a:schemeClr val="tx1"/>
                          </a:solidFill>
                        </a:rPr>
                        <a:t> – monitored extremist groups suspected of “Un-American” activities.</a:t>
                      </a:r>
                      <a:endParaRPr sz="1400" dirty="0">
                        <a:solidFill>
                          <a:schemeClr val="tx1"/>
                        </a:solidFill>
                      </a:endParaRPr>
                    </a:p>
                  </a:txBody>
                  <a:tcPr marL="53175" marR="53175" marT="0" marB="0"/>
                </a:tc>
              </a:tr>
              <a:tr h="346749">
                <a:tc>
                  <a:txBody>
                    <a:bodyPr/>
                    <a:lstStyle/>
                    <a:p>
                      <a:pPr marL="0" marR="0" lvl="0" indent="0" algn="l" rtl="0">
                        <a:spcBef>
                          <a:spcPts val="0"/>
                        </a:spcBef>
                        <a:spcAft>
                          <a:spcPts val="0"/>
                        </a:spcAft>
                        <a:buNone/>
                      </a:pPr>
                      <a:r>
                        <a:rPr lang="en-GB" sz="1400" dirty="0" smtClean="0"/>
                        <a:t>16</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Propaganda</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Information</a:t>
                      </a:r>
                      <a:r>
                        <a:rPr lang="en-GB" sz="1400" baseline="0" dirty="0" smtClean="0">
                          <a:solidFill>
                            <a:schemeClr val="tx1"/>
                          </a:solidFill>
                        </a:rPr>
                        <a:t> which is often false or exaggerated, to make people think or believe certain things.</a:t>
                      </a:r>
                      <a:endParaRPr sz="1400" dirty="0">
                        <a:solidFill>
                          <a:schemeClr val="tx1"/>
                        </a:solidFill>
                      </a:endParaRPr>
                    </a:p>
                  </a:txBody>
                  <a:tcPr marL="53175" marR="53175" marT="0" marB="0"/>
                </a:tc>
              </a:tr>
              <a:tr h="375990">
                <a:tc>
                  <a:txBody>
                    <a:bodyPr/>
                    <a:lstStyle/>
                    <a:p>
                      <a:pPr marL="0" marR="0" lvl="0" indent="0" algn="l" rtl="0">
                        <a:spcBef>
                          <a:spcPts val="0"/>
                        </a:spcBef>
                        <a:spcAft>
                          <a:spcPts val="0"/>
                        </a:spcAft>
                        <a:buNone/>
                      </a:pPr>
                      <a:r>
                        <a:rPr lang="en-GB" sz="1400" dirty="0" smtClean="0"/>
                        <a:t>17</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First Amendment</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The right of everyone to their</a:t>
                      </a:r>
                      <a:r>
                        <a:rPr lang="en-GB" sz="1400" baseline="0" dirty="0" smtClean="0">
                          <a:solidFill>
                            <a:schemeClr val="tx1"/>
                          </a:solidFill>
                        </a:rPr>
                        <a:t> own views and free speech.</a:t>
                      </a:r>
                      <a:endParaRPr sz="1400" dirty="0">
                        <a:solidFill>
                          <a:schemeClr val="tx1"/>
                        </a:solidFill>
                      </a:endParaRPr>
                    </a:p>
                  </a:txBody>
                  <a:tcPr marL="53175" marR="53175" marT="0" marB="0"/>
                </a:tc>
              </a:tr>
              <a:tr h="347463">
                <a:tc>
                  <a:txBody>
                    <a:bodyPr/>
                    <a:lstStyle/>
                    <a:p>
                      <a:pPr marL="0" marR="0" lvl="0" indent="0" algn="l" rtl="0">
                        <a:spcBef>
                          <a:spcPts val="0"/>
                        </a:spcBef>
                        <a:spcAft>
                          <a:spcPts val="0"/>
                        </a:spcAft>
                        <a:buNone/>
                      </a:pPr>
                      <a:r>
                        <a:rPr lang="en-GB" sz="1400" dirty="0" smtClean="0"/>
                        <a:t>18</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Blacklisted</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Marked as unacceptable</a:t>
                      </a:r>
                      <a:r>
                        <a:rPr lang="en-GB" sz="1400" baseline="0" dirty="0" smtClean="0">
                          <a:solidFill>
                            <a:schemeClr val="tx1"/>
                          </a:solidFill>
                        </a:rPr>
                        <a:t> and therefore not used.</a:t>
                      </a:r>
                      <a:endParaRPr sz="1400" dirty="0">
                        <a:solidFill>
                          <a:schemeClr val="tx1"/>
                        </a:solidFill>
                      </a:endParaRPr>
                    </a:p>
                  </a:txBody>
                  <a:tcPr marL="53175" marR="53175" marT="0" marB="0"/>
                </a:tc>
              </a:tr>
              <a:tr h="275852">
                <a:tc>
                  <a:txBody>
                    <a:bodyPr/>
                    <a:lstStyle/>
                    <a:p>
                      <a:pPr marL="0" marR="0" lvl="0" indent="0" algn="l" rtl="0">
                        <a:spcBef>
                          <a:spcPts val="0"/>
                        </a:spcBef>
                        <a:spcAft>
                          <a:spcPts val="0"/>
                        </a:spcAft>
                        <a:buNone/>
                      </a:pPr>
                      <a:r>
                        <a:rPr lang="en-GB" sz="1400" dirty="0" smtClean="0"/>
                        <a:t>19</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Hollywood</a:t>
                      </a:r>
                      <a:r>
                        <a:rPr lang="en-GB" sz="1400" b="1" baseline="0" dirty="0" smtClean="0">
                          <a:solidFill>
                            <a:schemeClr val="tx1"/>
                          </a:solidFill>
                        </a:rPr>
                        <a:t> Ten</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Ten writers</a:t>
                      </a:r>
                      <a:r>
                        <a:rPr lang="en-GB" sz="1400" baseline="0" dirty="0" smtClean="0">
                          <a:solidFill>
                            <a:schemeClr val="tx1"/>
                          </a:solidFill>
                        </a:rPr>
                        <a:t>, producers and directors </a:t>
                      </a:r>
                      <a:r>
                        <a:rPr lang="en-GB" sz="1400" baseline="0" dirty="0" smtClean="0">
                          <a:solidFill>
                            <a:schemeClr val="tx1"/>
                          </a:solidFill>
                        </a:rPr>
                        <a:t>who </a:t>
                      </a:r>
                      <a:r>
                        <a:rPr lang="en-GB" sz="1400" baseline="0" dirty="0" smtClean="0">
                          <a:solidFill>
                            <a:schemeClr val="tx1"/>
                          </a:solidFill>
                        </a:rPr>
                        <a:t>were questioned and refused to answer.</a:t>
                      </a:r>
                      <a:endParaRPr sz="1400" dirty="0">
                        <a:solidFill>
                          <a:schemeClr val="tx1"/>
                        </a:solidFill>
                      </a:endParaRPr>
                    </a:p>
                  </a:txBody>
                  <a:tcPr marL="53175" marR="53175" marT="0" marB="0"/>
                </a:tc>
              </a:tr>
              <a:tr h="349539">
                <a:tc>
                  <a:txBody>
                    <a:bodyPr/>
                    <a:lstStyle/>
                    <a:p>
                      <a:pPr marL="0" marR="0" lvl="0" indent="0" algn="l" rtl="0">
                        <a:spcBef>
                          <a:spcPts val="0"/>
                        </a:spcBef>
                        <a:spcAft>
                          <a:spcPts val="0"/>
                        </a:spcAft>
                        <a:buNone/>
                      </a:pPr>
                      <a:r>
                        <a:rPr lang="en-GB" sz="1400" dirty="0" smtClean="0"/>
                        <a:t>20</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Alger Hiss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Member of</a:t>
                      </a:r>
                      <a:r>
                        <a:rPr lang="en-GB" sz="1400" baseline="0" dirty="0" smtClean="0">
                          <a:solidFill>
                            <a:schemeClr val="tx1"/>
                          </a:solidFill>
                        </a:rPr>
                        <a:t> State Department who was put on trial and sentenced to 5 years in prison for lying to the court.</a:t>
                      </a:r>
                      <a:endParaRPr sz="1400" dirty="0">
                        <a:solidFill>
                          <a:schemeClr val="tx1"/>
                        </a:solidFill>
                      </a:endParaRPr>
                    </a:p>
                  </a:txBody>
                  <a:tcPr marL="53175" marR="53175" marT="0" marB="0"/>
                </a:tc>
              </a:tr>
              <a:tr h="377879">
                <a:tc>
                  <a:txBody>
                    <a:bodyPr/>
                    <a:lstStyle/>
                    <a:p>
                      <a:pPr marL="0" marR="0" lvl="0" indent="0" algn="l" rtl="0">
                        <a:spcBef>
                          <a:spcPts val="0"/>
                        </a:spcBef>
                        <a:spcAft>
                          <a:spcPts val="0"/>
                        </a:spcAft>
                        <a:buNone/>
                      </a:pPr>
                      <a:r>
                        <a:rPr lang="en-GB" sz="1400" dirty="0" smtClean="0"/>
                        <a:t>21</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Left-Wing</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Liberal, progressive</a:t>
                      </a:r>
                      <a:r>
                        <a:rPr lang="en-GB" sz="1400" baseline="0" dirty="0" smtClean="0">
                          <a:solidFill>
                            <a:schemeClr val="tx1"/>
                          </a:solidFill>
                        </a:rPr>
                        <a:t> views that believe in equality and government intervention to help enforce this.</a:t>
                      </a:r>
                      <a:endParaRPr sz="1400" dirty="0">
                        <a:solidFill>
                          <a:schemeClr val="tx1"/>
                        </a:solidFill>
                      </a:endParaRPr>
                    </a:p>
                  </a:txBody>
                  <a:tcPr marL="53175" marR="53175" marT="0" marB="0"/>
                </a:tc>
              </a:tr>
              <a:tr h="371755">
                <a:tc>
                  <a:txBody>
                    <a:bodyPr/>
                    <a:lstStyle/>
                    <a:p>
                      <a:pPr marL="0" marR="0" lvl="0" indent="0" algn="l" rtl="0">
                        <a:spcBef>
                          <a:spcPts val="0"/>
                        </a:spcBef>
                        <a:spcAft>
                          <a:spcPts val="0"/>
                        </a:spcAft>
                        <a:buNone/>
                      </a:pPr>
                      <a:r>
                        <a:rPr lang="en-GB" sz="1400" dirty="0" smtClean="0"/>
                        <a:t>22</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Radical</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Radical</a:t>
                      </a:r>
                      <a:r>
                        <a:rPr lang="en-GB" sz="1400" baseline="0" dirty="0" smtClean="0">
                          <a:solidFill>
                            <a:schemeClr val="tx1"/>
                          </a:solidFill>
                        </a:rPr>
                        <a:t> ideas are very new and different, and are against what most people think and believe.</a:t>
                      </a:r>
                      <a:endParaRPr sz="1400" dirty="0">
                        <a:solidFill>
                          <a:schemeClr val="tx1"/>
                        </a:solidFill>
                      </a:endParaRPr>
                    </a:p>
                  </a:txBody>
                  <a:tcPr marL="53175" marR="53175" marT="0" marB="0"/>
                </a:tc>
              </a:tr>
              <a:tr h="289534">
                <a:tc>
                  <a:txBody>
                    <a:bodyPr/>
                    <a:lstStyle/>
                    <a:p>
                      <a:pPr marL="0" marR="0" lvl="0" indent="0" algn="l" rtl="0">
                        <a:spcBef>
                          <a:spcPts val="0"/>
                        </a:spcBef>
                        <a:spcAft>
                          <a:spcPts val="0"/>
                        </a:spcAft>
                        <a:buNone/>
                      </a:pPr>
                      <a:r>
                        <a:rPr lang="en-GB" sz="1400" dirty="0" smtClean="0"/>
                        <a:t>23</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Socialism</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baseline="0" dirty="0" smtClean="0">
                          <a:solidFill>
                            <a:schemeClr val="tx1"/>
                          </a:solidFill>
                        </a:rPr>
                        <a:t>An economic and political system in which large industries are owned by the government and taxes are used to redistribute wealth.</a:t>
                      </a:r>
                      <a:endParaRPr sz="1400" dirty="0">
                        <a:solidFill>
                          <a:schemeClr val="tx1"/>
                        </a:solidFill>
                      </a:endParaRPr>
                    </a:p>
                  </a:txBody>
                  <a:tcPr marL="53175" marR="53175" marT="0" marB="0"/>
                </a:tc>
              </a:tr>
            </a:tbl>
          </a:graphicData>
        </a:graphic>
      </p:graphicFrame>
      <p:pic>
        <p:nvPicPr>
          <p:cNvPr id="91" name="Shape 91">
            <a:hlinkClick r:id="rId11" action="ppaction://hlinkfile"/>
          </p:cNvPr>
          <p:cNvPicPr preferRelativeResize="0"/>
          <p:nvPr/>
        </p:nvPicPr>
        <p:blipFill>
          <a:blip r:embed="rId12">
            <a:alphaModFix/>
          </a:blip>
          <a:stretch>
            <a:fillRect/>
          </a:stretch>
        </p:blipFill>
        <p:spPr>
          <a:xfrm>
            <a:off x="5336390" y="949006"/>
            <a:ext cx="595782" cy="472450"/>
          </a:xfrm>
          <a:prstGeom prst="rect">
            <a:avLst/>
          </a:prstGeom>
          <a:noFill/>
          <a:ln>
            <a:noFill/>
          </a:ln>
        </p:spPr>
      </p:pic>
      <p:pic>
        <p:nvPicPr>
          <p:cNvPr id="92" name="Shape 92">
            <a:hlinkClick r:id="rId13" action="ppaction://hlinkfile"/>
          </p:cNvPr>
          <p:cNvPicPr preferRelativeResize="0"/>
          <p:nvPr/>
        </p:nvPicPr>
        <p:blipFill>
          <a:blip r:embed="rId12">
            <a:alphaModFix/>
          </a:blip>
          <a:stretch>
            <a:fillRect/>
          </a:stretch>
        </p:blipFill>
        <p:spPr>
          <a:xfrm>
            <a:off x="7059222" y="1384650"/>
            <a:ext cx="595782" cy="472450"/>
          </a:xfrm>
          <a:prstGeom prst="rect">
            <a:avLst/>
          </a:prstGeom>
          <a:noFill/>
          <a:ln>
            <a:noFill/>
          </a:ln>
        </p:spPr>
      </p:pic>
      <p:pic>
        <p:nvPicPr>
          <p:cNvPr id="93" name="Shape 93">
            <a:hlinkClick r:id="rId14"/>
          </p:cNvPr>
          <p:cNvPicPr preferRelativeResize="0"/>
          <p:nvPr/>
        </p:nvPicPr>
        <p:blipFill>
          <a:blip r:embed="rId15">
            <a:alphaModFix/>
          </a:blip>
          <a:stretch>
            <a:fillRect/>
          </a:stretch>
        </p:blipFill>
        <p:spPr>
          <a:xfrm>
            <a:off x="6571282" y="34897"/>
            <a:ext cx="1571661" cy="1081038"/>
          </a:xfrm>
          <a:prstGeom prst="rect">
            <a:avLst/>
          </a:prstGeom>
          <a:noFill/>
          <a:ln>
            <a:noFill/>
          </a:ln>
        </p:spPr>
      </p:pic>
      <p:pic>
        <p:nvPicPr>
          <p:cNvPr id="95" name="Shape 95">
            <a:hlinkClick r:id="rId16" action="ppaction://hlinkfile"/>
          </p:cNvPr>
          <p:cNvPicPr preferRelativeResize="0"/>
          <p:nvPr/>
        </p:nvPicPr>
        <p:blipFill>
          <a:blip r:embed="rId12">
            <a:alphaModFix/>
          </a:blip>
          <a:stretch>
            <a:fillRect/>
          </a:stretch>
        </p:blipFill>
        <p:spPr>
          <a:xfrm>
            <a:off x="5228079" y="4874544"/>
            <a:ext cx="595782" cy="472450"/>
          </a:xfrm>
          <a:prstGeom prst="rect">
            <a:avLst/>
          </a:prstGeom>
          <a:noFill/>
          <a:ln>
            <a:noFill/>
          </a:ln>
        </p:spPr>
      </p:pic>
      <p:pic>
        <p:nvPicPr>
          <p:cNvPr id="2" name="Picture 2" descr="C:\Users\stbeachc01\AppData\Local\Microsoft\Windows\INetCache\IE\XNB34WHF\Youtube-logo[1].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7418" y="-64968"/>
            <a:ext cx="1180903" cy="1180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tbeachc01\AppData\Local\Microsoft\Windows\INetCache\IE\RI0OH8C5\quizlet[1].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89159" y="34897"/>
            <a:ext cx="1040491" cy="10228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beachc01\AppData\Local\Microsoft\Windows\INetCache\IE\S94EN45S\purzen_Icon_with_question_mark[1].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234153" y="43674"/>
            <a:ext cx="1081038" cy="1081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3326" y="5534219"/>
            <a:ext cx="10477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7975" y="5469148"/>
            <a:ext cx="1444592" cy="144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84399" y="5469148"/>
            <a:ext cx="1121851" cy="13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59451" y="128200"/>
            <a:ext cx="6509840" cy="778500"/>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None/>
            </a:pPr>
            <a:r>
              <a:rPr lang="en-GB" sz="2000" b="1" dirty="0" smtClean="0">
                <a:solidFill>
                  <a:schemeClr val="dk1"/>
                </a:solidFill>
                <a:latin typeface="Source Sans Pro"/>
                <a:ea typeface="Source Sans Pro"/>
                <a:cs typeface="Source Sans Pro"/>
                <a:sym typeface="Source Sans Pro"/>
              </a:rPr>
              <a:t>IGCSE </a:t>
            </a:r>
            <a:r>
              <a:rPr lang="en-GB" sz="2000" b="1" i="0" u="none" strike="noStrike" cap="none" dirty="0" smtClean="0">
                <a:solidFill>
                  <a:schemeClr val="dk1"/>
                </a:solidFill>
                <a:latin typeface="Source Sans Pro"/>
                <a:ea typeface="Source Sans Pro"/>
                <a:cs typeface="Source Sans Pro"/>
                <a:sym typeface="Source Sans Pro"/>
              </a:rPr>
              <a:t>Knowledge </a:t>
            </a:r>
            <a:r>
              <a:rPr lang="en-GB" sz="2000" b="1" i="0" u="none" strike="noStrike" cap="none" dirty="0">
                <a:solidFill>
                  <a:schemeClr val="dk1"/>
                </a:solidFill>
                <a:latin typeface="Source Sans Pro"/>
                <a:ea typeface="Source Sans Pro"/>
                <a:cs typeface="Source Sans Pro"/>
                <a:sym typeface="Source Sans Pro"/>
              </a:rPr>
              <a:t>Organiser</a:t>
            </a:r>
            <a:r>
              <a:rPr lang="en-GB" sz="2000" b="1" i="0" u="none" strike="noStrike" cap="none" dirty="0" smtClean="0">
                <a:solidFill>
                  <a:schemeClr val="dk1"/>
                </a:solidFill>
                <a:latin typeface="Source Sans Pro"/>
                <a:ea typeface="Source Sans Pro"/>
                <a:cs typeface="Source Sans Pro"/>
                <a:sym typeface="Source Sans Pro"/>
              </a:rPr>
              <a:t>: Civil Rights 1945-74</a:t>
            </a:r>
            <a:endParaRPr lang="en-GB" sz="2500" b="1"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GB" sz="2500" b="1" dirty="0" smtClean="0">
                <a:solidFill>
                  <a:schemeClr val="dk1"/>
                </a:solidFill>
                <a:latin typeface="Source Sans Pro"/>
                <a:ea typeface="Source Sans Pro"/>
                <a:cs typeface="Source Sans Pro"/>
                <a:sym typeface="Source Sans Pro"/>
              </a:rPr>
              <a:t>Civil Rights in the 1950s</a:t>
            </a:r>
            <a:endParaRPr lang="en-GB" sz="2000" b="1" i="0" u="none" strike="noStrike" cap="none" dirty="0" smtClean="0">
              <a:solidFill>
                <a:schemeClr val="dk1"/>
              </a:solidFill>
              <a:latin typeface="Source Sans Pro"/>
              <a:ea typeface="Source Sans Pro"/>
              <a:cs typeface="Source Sans Pro"/>
              <a:sym typeface="Source Sans Pro"/>
            </a:endParaRPr>
          </a:p>
        </p:txBody>
      </p:sp>
      <p:graphicFrame>
        <p:nvGraphicFramePr>
          <p:cNvPr id="85" name="Shape 85"/>
          <p:cNvGraphicFramePr/>
          <p:nvPr>
            <p:extLst>
              <p:ext uri="{D42A27DB-BD31-4B8C-83A1-F6EECF244321}">
                <p14:modId xmlns:p14="http://schemas.microsoft.com/office/powerpoint/2010/main" val="3363137348"/>
              </p:ext>
            </p:extLst>
          </p:nvPr>
        </p:nvGraphicFramePr>
        <p:xfrm>
          <a:off x="259451" y="939293"/>
          <a:ext cx="6034275" cy="3952320"/>
        </p:xfrm>
        <a:graphic>
          <a:graphicData uri="http://schemas.openxmlformats.org/drawingml/2006/table">
            <a:tbl>
              <a:tblPr firstRow="1" bandRow="1">
                <a:noFill/>
                <a:tableStyleId>{6C5D540A-3AA4-44F4-B395-6ABE3AA8E963}</a:tableStyleId>
              </a:tblPr>
              <a:tblGrid>
                <a:gridCol w="288025"/>
                <a:gridCol w="702872"/>
                <a:gridCol w="5043378"/>
              </a:tblGrid>
              <a:tr h="370850">
                <a:tc gridSpan="3">
                  <a:txBody>
                    <a:bodyPr/>
                    <a:lstStyle/>
                    <a:p>
                      <a:pPr marL="0" marR="0" lvl="0" indent="0" algn="ctr" rtl="0">
                        <a:spcBef>
                          <a:spcPts val="0"/>
                        </a:spcBef>
                        <a:spcAft>
                          <a:spcPts val="0"/>
                        </a:spcAft>
                        <a:buNone/>
                      </a:pPr>
                      <a:r>
                        <a:rPr lang="en-GB" sz="2500" u="none" strike="noStrike" cap="none" dirty="0"/>
                        <a:t>Key Events</a:t>
                      </a:r>
                      <a:endParaRPr sz="2500" u="none" strike="noStrike" cap="none" dirty="0"/>
                    </a:p>
                  </a:txBody>
                  <a:tcPr marL="91450" marR="91450" marT="45725" marB="45725"/>
                </a:tc>
                <a:tc hMerge="1">
                  <a:txBody>
                    <a:bodyPr/>
                    <a:lstStyle/>
                    <a:p>
                      <a:endParaRPr lang="en-US"/>
                    </a:p>
                  </a:txBody>
                  <a:tcPr/>
                </a:tc>
                <a:tc hMerge="1">
                  <a:txBody>
                    <a:bodyPr/>
                    <a:lstStyle/>
                    <a:p>
                      <a:endParaRPr lang="en-US"/>
                    </a:p>
                  </a:txBody>
                  <a:tcPr/>
                </a:tc>
              </a:tr>
              <a:tr h="370850">
                <a:tc>
                  <a:txBody>
                    <a:bodyPr/>
                    <a:lstStyle/>
                    <a:p>
                      <a:pPr marL="0" marR="0" lvl="0" indent="0" algn="l" rtl="0">
                        <a:spcBef>
                          <a:spcPts val="0"/>
                        </a:spcBef>
                        <a:spcAft>
                          <a:spcPts val="0"/>
                        </a:spcAft>
                        <a:buNone/>
                      </a:pPr>
                      <a:r>
                        <a:rPr lang="en-GB" sz="1400" u="none" strike="noStrike" cap="none" dirty="0"/>
                        <a:t>1</a:t>
                      </a:r>
                      <a:endParaRPr sz="1400" dirty="0"/>
                    </a:p>
                  </a:txBody>
                  <a:tcPr marL="91450" marR="91450" marT="45725" marB="45725"/>
                </a:tc>
                <a:tc>
                  <a:txBody>
                    <a:bodyPr/>
                    <a:lstStyle/>
                    <a:p>
                      <a:r>
                        <a:rPr lang="en-GB" sz="1400" dirty="0" smtClean="0"/>
                        <a:t>May 1954</a:t>
                      </a:r>
                      <a:endParaRPr lang="en-GB" sz="1400" dirty="0"/>
                    </a:p>
                  </a:txBody>
                  <a:tcPr marL="91450" marR="91450" marT="45725" marB="45725"/>
                </a:tc>
                <a:tc>
                  <a:txBody>
                    <a:bodyPr/>
                    <a:lstStyle/>
                    <a:p>
                      <a:pPr marL="0" lvl="0" indent="0" algn="l" rtl="0">
                        <a:spcBef>
                          <a:spcPts val="0"/>
                        </a:spcBef>
                        <a:spcAft>
                          <a:spcPts val="0"/>
                        </a:spcAft>
                        <a:buNone/>
                      </a:pPr>
                      <a:r>
                        <a:rPr lang="en-GB" sz="1400" dirty="0" smtClean="0">
                          <a:solidFill>
                            <a:schemeClr val="tx1"/>
                          </a:solidFill>
                        </a:rPr>
                        <a:t>Brown</a:t>
                      </a:r>
                      <a:r>
                        <a:rPr lang="en-GB" sz="1400" baseline="0" dirty="0" smtClean="0">
                          <a:solidFill>
                            <a:schemeClr val="tx1"/>
                          </a:solidFill>
                        </a:rPr>
                        <a:t> vs Board of Education of Topeka – found illegal for schools to be segregated</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2</a:t>
                      </a:r>
                      <a:endParaRPr sz="1400" dirty="0"/>
                    </a:p>
                  </a:txBody>
                  <a:tcPr marL="91450" marR="91450" marT="45725" marB="45725"/>
                </a:tc>
                <a:tc>
                  <a:txBody>
                    <a:bodyPr/>
                    <a:lstStyle/>
                    <a:p>
                      <a:r>
                        <a:rPr lang="en-GB" sz="1400" dirty="0" smtClean="0"/>
                        <a:t>1955</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rPr>
                        <a:t>Supreme</a:t>
                      </a:r>
                      <a:r>
                        <a:rPr lang="en-GB" sz="1400" baseline="0" dirty="0" smtClean="0">
                          <a:solidFill>
                            <a:schemeClr val="tx1"/>
                          </a:solidFill>
                        </a:rPr>
                        <a:t> court ruling that said schools should be desegregated</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3</a:t>
                      </a:r>
                      <a:endParaRPr sz="1400" dirty="0"/>
                    </a:p>
                  </a:txBody>
                  <a:tcPr marL="91450" marR="91450" marT="45725" marB="45725"/>
                </a:tc>
                <a:tc>
                  <a:txBody>
                    <a:bodyPr/>
                    <a:lstStyle/>
                    <a:p>
                      <a:r>
                        <a:rPr lang="en-GB" sz="1400" dirty="0" smtClean="0"/>
                        <a:t>Aug</a:t>
                      </a:r>
                      <a:r>
                        <a:rPr lang="en-GB" sz="1400" baseline="0" dirty="0" smtClean="0"/>
                        <a:t> 1955</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rPr>
                        <a:t>Murder of </a:t>
                      </a:r>
                      <a:r>
                        <a:rPr lang="en-GB" sz="1400" dirty="0" smtClean="0">
                          <a:solidFill>
                            <a:schemeClr val="tx1"/>
                          </a:solidFill>
                          <a:hlinkClick r:id="rId3"/>
                        </a:rPr>
                        <a:t>Emmett Till </a:t>
                      </a:r>
                      <a:r>
                        <a:rPr lang="en-GB" sz="1400" dirty="0" smtClean="0">
                          <a:solidFill>
                            <a:schemeClr val="tx1"/>
                          </a:solidFill>
                        </a:rPr>
                        <a:t>– Bryant</a:t>
                      </a:r>
                      <a:r>
                        <a:rPr lang="en-GB" sz="1400" baseline="0" dirty="0" smtClean="0">
                          <a:solidFill>
                            <a:schemeClr val="tx1"/>
                          </a:solidFill>
                        </a:rPr>
                        <a:t> and Milam found “not guilty”</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4</a:t>
                      </a:r>
                      <a:endParaRPr sz="1400" dirty="0"/>
                    </a:p>
                  </a:txBody>
                  <a:tcPr marL="91450" marR="91450" marT="45725" marB="45725"/>
                </a:tc>
                <a:tc>
                  <a:txBody>
                    <a:bodyPr/>
                    <a:lstStyle/>
                    <a:p>
                      <a:r>
                        <a:rPr lang="en-GB" sz="1400" dirty="0" smtClean="0"/>
                        <a:t>Dec 1955</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rPr>
                        <a:t>Rosa</a:t>
                      </a:r>
                      <a:r>
                        <a:rPr lang="en-GB" sz="1400" baseline="0" dirty="0" smtClean="0">
                          <a:solidFill>
                            <a:schemeClr val="tx1"/>
                          </a:solidFill>
                        </a:rPr>
                        <a:t> Parks arrested  - start of the Montgomery Bus Boycott</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5</a:t>
                      </a:r>
                      <a:endParaRPr sz="1400" dirty="0"/>
                    </a:p>
                  </a:txBody>
                  <a:tcPr marL="91450" marR="91450" marT="45725" marB="45725"/>
                </a:tc>
                <a:tc>
                  <a:txBody>
                    <a:bodyPr/>
                    <a:lstStyle/>
                    <a:p>
                      <a:r>
                        <a:rPr lang="en-GB" sz="1400" dirty="0" smtClean="0"/>
                        <a:t>Dec 1956</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rPr>
                        <a:t>Supreme</a:t>
                      </a:r>
                      <a:r>
                        <a:rPr lang="en-GB" sz="1400" baseline="0" dirty="0" smtClean="0">
                          <a:solidFill>
                            <a:schemeClr val="tx1"/>
                          </a:solidFill>
                        </a:rPr>
                        <a:t> Court ruling that buses should be desegregated – Montgomery Bus Boycott came to an end.</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6</a:t>
                      </a:r>
                      <a:endParaRPr sz="1400" dirty="0"/>
                    </a:p>
                  </a:txBody>
                  <a:tcPr marL="91450" marR="91450" marT="45725" marB="45725"/>
                </a:tc>
                <a:tc>
                  <a:txBody>
                    <a:bodyPr/>
                    <a:lstStyle/>
                    <a:p>
                      <a:r>
                        <a:rPr lang="en-GB" sz="1400" dirty="0" smtClean="0"/>
                        <a:t>Sept</a:t>
                      </a:r>
                      <a:r>
                        <a:rPr lang="en-GB" sz="1400" baseline="0" dirty="0" smtClean="0"/>
                        <a:t> 1957</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4"/>
                        </a:rPr>
                        <a:t>1957</a:t>
                      </a:r>
                      <a:r>
                        <a:rPr lang="en-GB" sz="1400" baseline="0" dirty="0" smtClean="0">
                          <a:solidFill>
                            <a:schemeClr val="tx1"/>
                          </a:solidFill>
                          <a:hlinkClick r:id="rId4"/>
                        </a:rPr>
                        <a:t> Civil Rights Act </a:t>
                      </a:r>
                      <a:r>
                        <a:rPr lang="en-GB" sz="1400" baseline="0" dirty="0" smtClean="0">
                          <a:solidFill>
                            <a:schemeClr val="tx1"/>
                          </a:solidFill>
                        </a:rPr>
                        <a:t>passed – aimed to improve black voting in elections.</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7</a:t>
                      </a:r>
                      <a:endParaRPr sz="1400" dirty="0"/>
                    </a:p>
                  </a:txBody>
                  <a:tcPr marL="91450" marR="91450" marT="45725" marB="45725"/>
                </a:tc>
                <a:tc>
                  <a:txBody>
                    <a:bodyPr/>
                    <a:lstStyle/>
                    <a:p>
                      <a:r>
                        <a:rPr lang="en-GB" sz="1400" dirty="0" smtClean="0"/>
                        <a:t>Sept 1957</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rPr>
                        <a:t>Little Rock</a:t>
                      </a:r>
                      <a:r>
                        <a:rPr lang="en-GB" sz="1400" baseline="0" dirty="0" smtClean="0">
                          <a:solidFill>
                            <a:schemeClr val="tx1"/>
                          </a:solidFill>
                        </a:rPr>
                        <a:t> Nine – testing of the desegregation of schools.</a:t>
                      </a:r>
                      <a:endParaRPr sz="1400" dirty="0">
                        <a:solidFill>
                          <a:schemeClr val="tx1"/>
                        </a:solidFill>
                      </a:endParaRPr>
                    </a:p>
                  </a:txBody>
                  <a:tcPr marL="48250" marR="48250" marT="0" marB="0" anchor="ctr"/>
                </a:tc>
              </a:tr>
            </a:tbl>
          </a:graphicData>
        </a:graphic>
      </p:graphicFrame>
      <p:graphicFrame>
        <p:nvGraphicFramePr>
          <p:cNvPr id="86" name="Shape 86"/>
          <p:cNvGraphicFramePr/>
          <p:nvPr>
            <p:extLst>
              <p:ext uri="{D42A27DB-BD31-4B8C-83A1-F6EECF244321}">
                <p14:modId xmlns:p14="http://schemas.microsoft.com/office/powerpoint/2010/main" val="3050852996"/>
              </p:ext>
            </p:extLst>
          </p:nvPr>
        </p:nvGraphicFramePr>
        <p:xfrm>
          <a:off x="259451" y="4873141"/>
          <a:ext cx="6032167" cy="4728059"/>
        </p:xfrm>
        <a:graphic>
          <a:graphicData uri="http://schemas.openxmlformats.org/drawingml/2006/table">
            <a:tbl>
              <a:tblPr firstRow="1" bandRow="1">
                <a:noFill/>
                <a:tableStyleId>{667F3682-8F9A-4FED-B749-454CEA86DF05}</a:tableStyleId>
              </a:tblPr>
              <a:tblGrid>
                <a:gridCol w="1992431"/>
                <a:gridCol w="2006219"/>
                <a:gridCol w="2033517"/>
              </a:tblGrid>
              <a:tr h="491319">
                <a:tc gridSpan="3">
                  <a:txBody>
                    <a:bodyPr/>
                    <a:lstStyle/>
                    <a:p>
                      <a:pPr marL="0" marR="0" lvl="0" indent="0" algn="ctr" rtl="0">
                        <a:spcBef>
                          <a:spcPts val="0"/>
                        </a:spcBef>
                        <a:spcAft>
                          <a:spcPts val="0"/>
                        </a:spcAft>
                        <a:buNone/>
                      </a:pPr>
                      <a:r>
                        <a:rPr lang="en-GB" sz="2500" dirty="0"/>
                        <a:t>Key </a:t>
                      </a:r>
                      <a:r>
                        <a:rPr lang="en-GB" sz="2500" dirty="0" smtClean="0"/>
                        <a:t>Events</a:t>
                      </a:r>
                      <a:endParaRPr sz="2500" dirty="0"/>
                    </a:p>
                  </a:txBody>
                  <a:tcPr marL="91450" marR="91450" marT="45725" marB="45725"/>
                </a:tc>
                <a:tc hMerge="1">
                  <a:txBody>
                    <a:bodyPr/>
                    <a:lstStyle/>
                    <a:p>
                      <a:endParaRPr lang="en-US"/>
                    </a:p>
                  </a:txBody>
                  <a:tcPr/>
                </a:tc>
                <a:tc hMerge="1">
                  <a:txBody>
                    <a:bodyPr/>
                    <a:lstStyle/>
                    <a:p>
                      <a:endParaRPr lang="en-US"/>
                    </a:p>
                  </a:txBody>
                  <a:tcPr/>
                </a:tc>
              </a:tr>
              <a:tr h="1755850">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5"/>
                        </a:rPr>
                        <a:t>Brown</a:t>
                      </a:r>
                      <a:r>
                        <a:rPr lang="en-GB" sz="1400" b="1" baseline="0" dirty="0" smtClean="0">
                          <a:hlinkClick r:id="rId5"/>
                        </a:rPr>
                        <a:t> vs Topeka</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6"/>
                        </a:rPr>
                        <a:t>Montgomery</a:t>
                      </a:r>
                      <a:r>
                        <a:rPr lang="en-GB" sz="1400" b="1" baseline="0" dirty="0" smtClean="0">
                          <a:hlinkClick r:id="rId6"/>
                        </a:rPr>
                        <a:t> Bus Boycott</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7"/>
                        </a:rPr>
                        <a:t>Little</a:t>
                      </a:r>
                      <a:r>
                        <a:rPr lang="en-GB" sz="1400" b="1" baseline="0" dirty="0" smtClean="0">
                          <a:hlinkClick r:id="rId7"/>
                        </a:rPr>
                        <a:t> Rock Nine</a:t>
                      </a:r>
                      <a:endParaRPr lang="en-GB" sz="1400" b="1" dirty="0" smtClean="0"/>
                    </a:p>
                  </a:txBody>
                  <a:tcPr marL="91450" marR="91450" marT="45725" marB="45725"/>
                </a:tc>
              </a:tr>
              <a:tr h="603615">
                <a:tc>
                  <a:txBody>
                    <a:bodyPr/>
                    <a:lstStyle/>
                    <a:p>
                      <a:pPr marL="0" marR="0" lvl="0" indent="0" rtl="0">
                        <a:spcBef>
                          <a:spcPts val="0"/>
                        </a:spcBef>
                        <a:spcAft>
                          <a:spcPts val="0"/>
                        </a:spcAft>
                        <a:buNone/>
                      </a:pPr>
                      <a:r>
                        <a:rPr lang="en-GB" sz="1400" dirty="0" smtClean="0"/>
                        <a:t>Parents</a:t>
                      </a:r>
                      <a:r>
                        <a:rPr lang="en-GB" sz="1400" baseline="0" dirty="0" smtClean="0"/>
                        <a:t> of Linda Brown applied for her to attend local school in town of Topeka.  Was denied due to being black, and told to got local black school, which was much further.  Took the case to court with support of the NAACP.</a:t>
                      </a:r>
                      <a:endParaRPr sz="1400" dirty="0"/>
                    </a:p>
                  </a:txBody>
                  <a:tcPr marL="91450" marR="91450" marT="45725" marB="45725"/>
                </a:tc>
                <a:tc>
                  <a:txBody>
                    <a:bodyPr/>
                    <a:lstStyle/>
                    <a:p>
                      <a:r>
                        <a:rPr lang="en-GB" sz="1300" baseline="0" dirty="0" smtClean="0"/>
                        <a:t>Rosa Parks was arrested for refusing to move for a white passenger on a bus.  NAACP used her case to lead a protest.  For over a year, black people refused to use the town buses in Montgomery (they accounted for most of the passengers).  </a:t>
                      </a:r>
                    </a:p>
                  </a:txBody>
                  <a:tcPr marL="91450" marR="91450" marT="45725" marB="45725"/>
                </a:tc>
                <a:tc>
                  <a:txBody>
                    <a:bodyPr/>
                    <a:lstStyle/>
                    <a:p>
                      <a:r>
                        <a:rPr lang="en-GB" sz="1400" dirty="0" smtClean="0"/>
                        <a:t>Nine</a:t>
                      </a:r>
                      <a:r>
                        <a:rPr lang="en-GB" sz="1400" baseline="0" dirty="0" smtClean="0"/>
                        <a:t> black students were due to start at Little Rock High School.  Governor Faubus ordered state troops to stop the students entering for “their protection” from abuse.  Students got in eventually with protection.</a:t>
                      </a:r>
                      <a:endParaRPr lang="en-GB" sz="1400" dirty="0"/>
                    </a:p>
                  </a:txBody>
                  <a:tcPr marL="91450" marR="91450" marT="45725" marB="45725"/>
                </a:tc>
              </a:tr>
            </a:tbl>
          </a:graphicData>
        </a:graphic>
      </p:graphicFrame>
      <p:graphicFrame>
        <p:nvGraphicFramePr>
          <p:cNvPr id="90" name="Shape 90"/>
          <p:cNvGraphicFramePr/>
          <p:nvPr>
            <p:extLst>
              <p:ext uri="{D42A27DB-BD31-4B8C-83A1-F6EECF244321}">
                <p14:modId xmlns:p14="http://schemas.microsoft.com/office/powerpoint/2010/main" val="312478396"/>
              </p:ext>
            </p:extLst>
          </p:nvPr>
        </p:nvGraphicFramePr>
        <p:xfrm>
          <a:off x="6515956" y="1416940"/>
          <a:ext cx="6095143" cy="7810781"/>
        </p:xfrm>
        <a:graphic>
          <a:graphicData uri="http://schemas.openxmlformats.org/drawingml/2006/table">
            <a:tbl>
              <a:tblPr firstRow="1" bandRow="1">
                <a:noFill/>
                <a:tableStyleId>{86972B71-A6ED-4867-82B7-F83FA367707B}</a:tableStyleId>
              </a:tblPr>
              <a:tblGrid>
                <a:gridCol w="398571"/>
                <a:gridCol w="1452610"/>
                <a:gridCol w="4243962"/>
              </a:tblGrid>
              <a:tr h="488611">
                <a:tc gridSpan="3">
                  <a:txBody>
                    <a:bodyPr/>
                    <a:lstStyle/>
                    <a:p>
                      <a:pPr marL="0" marR="0" lvl="0" indent="0" algn="ctr" rtl="0">
                        <a:spcBef>
                          <a:spcPts val="0"/>
                        </a:spcBef>
                        <a:spcAft>
                          <a:spcPts val="0"/>
                        </a:spcAft>
                        <a:buNone/>
                      </a:pPr>
                      <a:r>
                        <a:rPr lang="en-GB" sz="2500" dirty="0"/>
                        <a:t>Key Words</a:t>
                      </a:r>
                      <a:endParaRPr sz="2500" dirty="0"/>
                    </a:p>
                  </a:txBody>
                  <a:tcPr marL="91450" marR="91450" marT="45725" marB="45725"/>
                </a:tc>
                <a:tc hMerge="1">
                  <a:txBody>
                    <a:bodyPr/>
                    <a:lstStyle/>
                    <a:p>
                      <a:endParaRPr lang="en-US"/>
                    </a:p>
                  </a:txBody>
                  <a:tcPr/>
                </a:tc>
                <a:tc hMerge="1">
                  <a:txBody>
                    <a:bodyPr/>
                    <a:lstStyle/>
                    <a:p>
                      <a:endParaRPr lang="en-US"/>
                    </a:p>
                  </a:txBody>
                  <a:tcPr/>
                </a:tc>
              </a:tr>
              <a:tr h="260072">
                <a:tc>
                  <a:txBody>
                    <a:bodyPr/>
                    <a:lstStyle/>
                    <a:p>
                      <a:pPr marL="0" marR="0" lvl="0" indent="0" algn="l" rtl="0">
                        <a:spcBef>
                          <a:spcPts val="0"/>
                        </a:spcBef>
                        <a:spcAft>
                          <a:spcPts val="0"/>
                        </a:spcAft>
                        <a:buNone/>
                      </a:pPr>
                      <a:r>
                        <a:rPr lang="en-GB" sz="1400" dirty="0" smtClean="0"/>
                        <a:t>8</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Segregation</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Keeping different groups apart</a:t>
                      </a:r>
                      <a:endParaRPr sz="1400" dirty="0">
                        <a:solidFill>
                          <a:schemeClr val="tx1"/>
                        </a:solidFill>
                      </a:endParaRPr>
                    </a:p>
                  </a:txBody>
                  <a:tcPr marL="53175" marR="53175" marT="0" marB="0"/>
                </a:tc>
              </a:tr>
              <a:tr h="311750">
                <a:tc>
                  <a:txBody>
                    <a:bodyPr/>
                    <a:lstStyle/>
                    <a:p>
                      <a:pPr marL="0" marR="0" lvl="0" indent="0" algn="l" rtl="0">
                        <a:spcBef>
                          <a:spcPts val="0"/>
                        </a:spcBef>
                        <a:spcAft>
                          <a:spcPts val="0"/>
                        </a:spcAft>
                        <a:buNone/>
                      </a:pPr>
                      <a:r>
                        <a:rPr lang="en-GB" sz="1400" dirty="0" smtClean="0"/>
                        <a:t>9</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Jim Crow</a:t>
                      </a:r>
                      <a:r>
                        <a:rPr lang="en-GB" sz="1400" b="1" baseline="0" dirty="0" smtClean="0">
                          <a:solidFill>
                            <a:schemeClr val="tx1"/>
                          </a:solidFill>
                        </a:rPr>
                        <a:t> Laws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Segregation</a:t>
                      </a:r>
                      <a:r>
                        <a:rPr lang="en-GB" sz="1400" baseline="0" dirty="0" smtClean="0">
                          <a:solidFill>
                            <a:schemeClr val="tx1"/>
                          </a:solidFill>
                        </a:rPr>
                        <a:t> laws in the USA</a:t>
                      </a:r>
                      <a:endParaRPr sz="14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400" dirty="0" smtClean="0"/>
                        <a:t>10</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discrimination</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b="0" i="0" u="none" strike="noStrike" cap="none" dirty="0" smtClean="0">
                          <a:solidFill>
                            <a:schemeClr val="dk1"/>
                          </a:solidFill>
                          <a:effectLst/>
                          <a:latin typeface="Calibri"/>
                          <a:ea typeface="Calibri"/>
                          <a:cs typeface="Calibri"/>
                          <a:sym typeface="Arial"/>
                        </a:rPr>
                        <a:t>the unjust or prejudicial treatment of different categories of people, especially on the grounds of race, age, or sex.</a:t>
                      </a:r>
                      <a:endParaRPr sz="14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400" dirty="0" smtClean="0"/>
                        <a:t>11</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lynching's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Killings, usually</a:t>
                      </a:r>
                      <a:r>
                        <a:rPr lang="en-GB" sz="1400" baseline="0" dirty="0" smtClean="0">
                          <a:solidFill>
                            <a:schemeClr val="tx1"/>
                          </a:solidFill>
                        </a:rPr>
                        <a:t> hangings, done by a group, where the victim is suspected of a crime but has not been tried</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12</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Precedent</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(legal) a ruling in a law case that is</a:t>
                      </a:r>
                      <a:r>
                        <a:rPr lang="en-GB" sz="1400" baseline="0" dirty="0" smtClean="0">
                          <a:solidFill>
                            <a:schemeClr val="tx1"/>
                          </a:solidFill>
                        </a:rPr>
                        <a:t> used by other courts when deciding similar cases</a:t>
                      </a:r>
                      <a:endParaRPr sz="1400" dirty="0">
                        <a:solidFill>
                          <a:schemeClr val="tx1"/>
                        </a:solidFill>
                      </a:endParaRPr>
                    </a:p>
                  </a:txBody>
                  <a:tcPr marL="53175" marR="53175" marT="0" marB="0"/>
                </a:tc>
              </a:tr>
              <a:tr h="260727">
                <a:tc>
                  <a:txBody>
                    <a:bodyPr/>
                    <a:lstStyle/>
                    <a:p>
                      <a:pPr marL="0" marR="0" lvl="0" indent="0" algn="l" rtl="0">
                        <a:spcBef>
                          <a:spcPts val="0"/>
                        </a:spcBef>
                        <a:spcAft>
                          <a:spcPts val="0"/>
                        </a:spcAft>
                        <a:buNone/>
                      </a:pPr>
                      <a:r>
                        <a:rPr lang="en-GB" sz="1400" dirty="0" smtClean="0"/>
                        <a:t>13</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Integrate</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Become part of a group or</a:t>
                      </a:r>
                      <a:r>
                        <a:rPr lang="en-GB" sz="1400" baseline="0" dirty="0" smtClean="0">
                          <a:solidFill>
                            <a:schemeClr val="tx1"/>
                          </a:solidFill>
                        </a:rPr>
                        <a:t> society, or help someone to do this</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14</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White supremacist</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Someone who believes that white people are better than people of other races</a:t>
                      </a:r>
                      <a:endParaRPr sz="1400" dirty="0">
                        <a:solidFill>
                          <a:schemeClr val="tx1"/>
                        </a:solidFill>
                      </a:endParaRPr>
                    </a:p>
                  </a:txBody>
                  <a:tcPr marL="53175" marR="53175" marT="0" marB="0"/>
                </a:tc>
              </a:tr>
              <a:tr h="279621">
                <a:tc>
                  <a:txBody>
                    <a:bodyPr/>
                    <a:lstStyle/>
                    <a:p>
                      <a:pPr marL="0" marR="0" lvl="0" indent="0" algn="l" rtl="0">
                        <a:spcBef>
                          <a:spcPts val="0"/>
                        </a:spcBef>
                        <a:spcAft>
                          <a:spcPts val="0"/>
                        </a:spcAft>
                        <a:buNone/>
                      </a:pPr>
                      <a:r>
                        <a:rPr lang="en-GB" sz="1400" dirty="0" smtClean="0"/>
                        <a:t>15</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Ku Klux Klan</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A racist</a:t>
                      </a:r>
                      <a:r>
                        <a:rPr lang="en-GB" sz="1400" baseline="0" dirty="0" smtClean="0">
                          <a:solidFill>
                            <a:schemeClr val="tx1"/>
                          </a:solidFill>
                        </a:rPr>
                        <a:t> organisation that believes in the superiority of white Protestant Christians.</a:t>
                      </a:r>
                      <a:endParaRPr sz="14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400" dirty="0" smtClean="0"/>
                        <a:t>16</a:t>
                      </a:r>
                      <a:endParaRPr sz="1400" dirty="0"/>
                    </a:p>
                  </a:txBody>
                  <a:tcPr marL="91450" marR="91450" marT="45725" marB="45725"/>
                </a:tc>
                <a:tc>
                  <a:txBody>
                    <a:bodyPr/>
                    <a:lstStyle/>
                    <a:p>
                      <a:pPr marL="0" lvl="0" indent="0" rtl="0">
                        <a:spcBef>
                          <a:spcPts val="0"/>
                        </a:spcBef>
                        <a:spcAft>
                          <a:spcPts val="0"/>
                        </a:spcAft>
                        <a:buNone/>
                      </a:pPr>
                      <a:r>
                        <a:rPr lang="en-GB" sz="1400" b="1" i="0" dirty="0" smtClean="0">
                          <a:solidFill>
                            <a:schemeClr val="tx1"/>
                          </a:solidFill>
                        </a:rPr>
                        <a:t>Boycott</a:t>
                      </a:r>
                      <a:endParaRPr sz="1400" b="1" i="0"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Refuse</a:t>
                      </a:r>
                      <a:r>
                        <a:rPr lang="en-GB" sz="1400" baseline="0" dirty="0" smtClean="0">
                          <a:solidFill>
                            <a:schemeClr val="tx1"/>
                          </a:solidFill>
                        </a:rPr>
                        <a:t> to buy or use particular goods or services as a way of protesting</a:t>
                      </a:r>
                      <a:endParaRPr sz="1400" dirty="0">
                        <a:solidFill>
                          <a:schemeClr val="tx1"/>
                        </a:solidFill>
                      </a:endParaRPr>
                    </a:p>
                  </a:txBody>
                  <a:tcPr marL="53175" marR="53175" marT="0" marB="0"/>
                </a:tc>
              </a:tr>
              <a:tr h="346749">
                <a:tc>
                  <a:txBody>
                    <a:bodyPr/>
                    <a:lstStyle/>
                    <a:p>
                      <a:pPr marL="0" marR="0" lvl="0" indent="0" algn="l" rtl="0">
                        <a:spcBef>
                          <a:spcPts val="0"/>
                        </a:spcBef>
                        <a:spcAft>
                          <a:spcPts val="0"/>
                        </a:spcAft>
                        <a:buNone/>
                      </a:pPr>
                      <a:r>
                        <a:rPr lang="en-GB" sz="1400" dirty="0" smtClean="0"/>
                        <a:t>17</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Defendants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b="0" i="0" u="none" strike="noStrike" cap="none" dirty="0" smtClean="0">
                          <a:solidFill>
                            <a:schemeClr val="dk1"/>
                          </a:solidFill>
                          <a:effectLst/>
                          <a:latin typeface="Calibri"/>
                          <a:ea typeface="Calibri"/>
                          <a:cs typeface="Calibri"/>
                          <a:sym typeface="Arial"/>
                        </a:rPr>
                        <a:t>an individual, company, or institution sued or accused in a court of law</a:t>
                      </a:r>
                      <a:endParaRPr sz="1400" dirty="0">
                        <a:solidFill>
                          <a:schemeClr val="tx1"/>
                        </a:solidFill>
                      </a:endParaRPr>
                    </a:p>
                  </a:txBody>
                  <a:tcPr marL="53175" marR="53175" marT="0" marB="0"/>
                </a:tc>
              </a:tr>
              <a:tr h="375990">
                <a:tc>
                  <a:txBody>
                    <a:bodyPr/>
                    <a:lstStyle/>
                    <a:p>
                      <a:pPr marL="0" marR="0" lvl="0" indent="0" algn="l" rtl="0">
                        <a:spcBef>
                          <a:spcPts val="0"/>
                        </a:spcBef>
                        <a:spcAft>
                          <a:spcPts val="0"/>
                        </a:spcAft>
                        <a:buNone/>
                      </a:pPr>
                      <a:r>
                        <a:rPr lang="en-GB" sz="1400" dirty="0" smtClean="0"/>
                        <a:t>18</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Activists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b="0" i="0" u="none" strike="noStrike" cap="none" dirty="0" smtClean="0">
                          <a:solidFill>
                            <a:schemeClr val="dk1"/>
                          </a:solidFill>
                          <a:effectLst/>
                          <a:latin typeface="Calibri"/>
                          <a:ea typeface="Calibri"/>
                          <a:cs typeface="Calibri"/>
                          <a:sym typeface="Arial"/>
                        </a:rPr>
                        <a:t>An activist is a person who campaigns for some kind of social change.</a:t>
                      </a:r>
                      <a:endParaRPr sz="1400" dirty="0">
                        <a:solidFill>
                          <a:schemeClr val="tx1"/>
                        </a:solidFill>
                      </a:endParaRPr>
                    </a:p>
                  </a:txBody>
                  <a:tcPr marL="53175" marR="53175" marT="0" marB="0"/>
                </a:tc>
              </a:tr>
              <a:tr h="347463">
                <a:tc>
                  <a:txBody>
                    <a:bodyPr/>
                    <a:lstStyle/>
                    <a:p>
                      <a:pPr marL="0" marR="0" lvl="0" indent="0" algn="l" rtl="0">
                        <a:spcBef>
                          <a:spcPts val="0"/>
                        </a:spcBef>
                        <a:spcAft>
                          <a:spcPts val="0"/>
                        </a:spcAft>
                        <a:buNone/>
                      </a:pPr>
                      <a:r>
                        <a:rPr lang="en-GB" sz="1400" dirty="0" smtClean="0"/>
                        <a:t>19</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Dixie</a:t>
                      </a:r>
                      <a:r>
                        <a:rPr lang="en-GB" sz="1400" b="1" baseline="0" dirty="0" smtClean="0">
                          <a:solidFill>
                            <a:schemeClr val="tx1"/>
                          </a:solidFill>
                        </a:rPr>
                        <a:t>crats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A separate</a:t>
                      </a:r>
                      <a:r>
                        <a:rPr lang="en-GB" sz="1400" baseline="0" dirty="0" smtClean="0">
                          <a:solidFill>
                            <a:schemeClr val="tx1"/>
                          </a:solidFill>
                        </a:rPr>
                        <a:t> pro-segregation political party formed by the Southern Democrats in 1948</a:t>
                      </a:r>
                      <a:endParaRPr sz="1400" dirty="0">
                        <a:solidFill>
                          <a:schemeClr val="tx1"/>
                        </a:solidFill>
                      </a:endParaRPr>
                    </a:p>
                  </a:txBody>
                  <a:tcPr marL="53175" marR="53175" marT="0" marB="0"/>
                </a:tc>
              </a:tr>
              <a:tr h="275852">
                <a:tc>
                  <a:txBody>
                    <a:bodyPr/>
                    <a:lstStyle/>
                    <a:p>
                      <a:pPr marL="0" marR="0" lvl="0" indent="0" algn="l" rtl="0">
                        <a:spcBef>
                          <a:spcPts val="0"/>
                        </a:spcBef>
                        <a:spcAft>
                          <a:spcPts val="0"/>
                        </a:spcAft>
                        <a:buNone/>
                      </a:pPr>
                      <a:r>
                        <a:rPr lang="en-GB" sz="1400" dirty="0" smtClean="0"/>
                        <a:t>20</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Filibuster</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A tactic used</a:t>
                      </a:r>
                      <a:r>
                        <a:rPr lang="en-GB" sz="1400" baseline="0" dirty="0" smtClean="0">
                          <a:solidFill>
                            <a:schemeClr val="tx1"/>
                          </a:solidFill>
                        </a:rPr>
                        <a:t> in Congress to stop a vote on a bill; the most common filibuster is to talk until the time limit for the debate is reached.</a:t>
                      </a:r>
                      <a:endParaRPr sz="1400" dirty="0">
                        <a:solidFill>
                          <a:schemeClr val="tx1"/>
                        </a:solidFill>
                      </a:endParaRPr>
                    </a:p>
                  </a:txBody>
                  <a:tcPr marL="53175" marR="53175" marT="0" marB="0"/>
                </a:tc>
              </a:tr>
              <a:tr h="349539">
                <a:tc>
                  <a:txBody>
                    <a:bodyPr/>
                    <a:lstStyle/>
                    <a:p>
                      <a:pPr marL="0" marR="0" lvl="0" indent="0" algn="l" rtl="0">
                        <a:spcBef>
                          <a:spcPts val="0"/>
                        </a:spcBef>
                        <a:spcAft>
                          <a:spcPts val="0"/>
                        </a:spcAft>
                        <a:buNone/>
                      </a:pPr>
                      <a:r>
                        <a:rPr lang="en-GB" sz="1400" dirty="0" smtClean="0"/>
                        <a:t>21</a:t>
                      </a:r>
                      <a:endParaRPr sz="1400" dirty="0"/>
                    </a:p>
                  </a:txBody>
                  <a:tcPr marL="91450" marR="91450" marT="45725" marB="45725"/>
                </a:tc>
                <a:tc>
                  <a:txBody>
                    <a:bodyPr/>
                    <a:lstStyle/>
                    <a:p>
                      <a:r>
                        <a:rPr lang="en-GB" b="1" dirty="0" smtClean="0"/>
                        <a:t>NAACP</a:t>
                      </a:r>
                      <a:endParaRPr lang="en-GB" b="1" dirty="0"/>
                    </a:p>
                  </a:txBody>
                  <a:tcPr marL="53175" marR="53175" marT="0" marB="0"/>
                </a:tc>
                <a:tc>
                  <a:txBody>
                    <a:bodyPr/>
                    <a:lstStyle/>
                    <a:p>
                      <a:r>
                        <a:rPr lang="en-GB" dirty="0" smtClean="0"/>
                        <a:t>Black</a:t>
                      </a:r>
                      <a:r>
                        <a:rPr lang="en-GB" baseline="0" dirty="0" smtClean="0"/>
                        <a:t> protest group – National Association for the Advancement of </a:t>
                      </a:r>
                      <a:r>
                        <a:rPr lang="en-GB" baseline="0" dirty="0" err="1" smtClean="0"/>
                        <a:t>Colored</a:t>
                      </a:r>
                      <a:r>
                        <a:rPr lang="en-GB" baseline="0" dirty="0" smtClean="0"/>
                        <a:t> People.</a:t>
                      </a:r>
                      <a:endParaRPr lang="en-GB" dirty="0"/>
                    </a:p>
                  </a:txBody>
                  <a:tcPr marL="53175" marR="53175" marT="0" marB="0"/>
                </a:tc>
              </a:tr>
              <a:tr h="371755">
                <a:tc>
                  <a:txBody>
                    <a:bodyPr/>
                    <a:lstStyle/>
                    <a:p>
                      <a:pPr marL="0" marR="0" lvl="0" indent="0" algn="l" rtl="0">
                        <a:spcBef>
                          <a:spcPts val="0"/>
                        </a:spcBef>
                        <a:spcAft>
                          <a:spcPts val="0"/>
                        </a:spcAft>
                        <a:buNone/>
                      </a:pPr>
                      <a:r>
                        <a:rPr lang="en-GB" sz="1400" dirty="0" smtClean="0"/>
                        <a:t>22</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Elizabeth Eckford</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baseline="0" dirty="0" smtClean="0">
                          <a:solidFill>
                            <a:schemeClr val="tx1"/>
                          </a:solidFill>
                        </a:rPr>
                        <a:t>Student who tried to go to Little Rock she became the face of the Little Rock 9 after a famous photo.</a:t>
                      </a:r>
                      <a:endParaRPr sz="1400" dirty="0">
                        <a:solidFill>
                          <a:schemeClr val="tx1"/>
                        </a:solidFill>
                      </a:endParaRPr>
                    </a:p>
                  </a:txBody>
                  <a:tcPr marL="53175" marR="53175" marT="0" marB="0"/>
                </a:tc>
              </a:tr>
              <a:tr h="289534">
                <a:tc>
                  <a:txBody>
                    <a:bodyPr/>
                    <a:lstStyle/>
                    <a:p>
                      <a:pPr marL="0" marR="0" lvl="0" indent="0" algn="l" rtl="0">
                        <a:spcBef>
                          <a:spcPts val="0"/>
                        </a:spcBef>
                        <a:spcAft>
                          <a:spcPts val="0"/>
                        </a:spcAft>
                        <a:buNone/>
                      </a:pPr>
                      <a:r>
                        <a:rPr lang="en-GB" sz="1400" dirty="0" smtClean="0"/>
                        <a:t>23</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Governor </a:t>
                      </a:r>
                      <a:r>
                        <a:rPr lang="en-GB" sz="1400" b="1" dirty="0" err="1" smtClean="0">
                          <a:solidFill>
                            <a:schemeClr val="tx1"/>
                          </a:solidFill>
                        </a:rPr>
                        <a:t>Faubus</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Governor</a:t>
                      </a:r>
                      <a:r>
                        <a:rPr lang="en-GB" sz="1400" baseline="0" dirty="0" smtClean="0">
                          <a:solidFill>
                            <a:schemeClr val="tx1"/>
                          </a:solidFill>
                        </a:rPr>
                        <a:t> of Little Rock, denied entry to black students.</a:t>
                      </a:r>
                      <a:endParaRPr sz="1400" dirty="0">
                        <a:solidFill>
                          <a:schemeClr val="tx1"/>
                        </a:solidFill>
                      </a:endParaRPr>
                    </a:p>
                  </a:txBody>
                  <a:tcPr marL="53175" marR="53175" marT="0" marB="0"/>
                </a:tc>
              </a:tr>
              <a:tr h="289534">
                <a:tc>
                  <a:txBody>
                    <a:bodyPr/>
                    <a:lstStyle/>
                    <a:p>
                      <a:pPr marL="0" marR="0" lvl="0" indent="0" algn="l" rtl="0">
                        <a:spcBef>
                          <a:spcPts val="0"/>
                        </a:spcBef>
                        <a:spcAft>
                          <a:spcPts val="0"/>
                        </a:spcAft>
                        <a:buNone/>
                      </a:pPr>
                      <a:r>
                        <a:rPr lang="en-GB" sz="1400" dirty="0" smtClean="0"/>
                        <a:t>24</a:t>
                      </a:r>
                      <a:endParaRPr sz="1400" dirty="0"/>
                    </a:p>
                  </a:txBody>
                  <a:tcPr marL="91450" marR="91450" marT="45725" marB="45725"/>
                </a:tc>
                <a:tc>
                  <a:txBody>
                    <a:bodyPr/>
                    <a:lstStyle/>
                    <a:p>
                      <a:pPr marL="0" lvl="0" indent="0" rtl="0">
                        <a:spcBef>
                          <a:spcPts val="0"/>
                        </a:spcBef>
                        <a:spcAft>
                          <a:spcPts val="0"/>
                        </a:spcAft>
                        <a:buNone/>
                      </a:pPr>
                      <a:r>
                        <a:rPr lang="en-GB" sz="1400" b="1" dirty="0" smtClean="0">
                          <a:solidFill>
                            <a:schemeClr val="tx1"/>
                          </a:solidFill>
                        </a:rPr>
                        <a:t>Deep</a:t>
                      </a:r>
                      <a:r>
                        <a:rPr lang="en-GB" sz="1400" b="1" baseline="0" dirty="0" smtClean="0">
                          <a:solidFill>
                            <a:schemeClr val="tx1"/>
                          </a:solidFill>
                        </a:rPr>
                        <a:t> South</a:t>
                      </a:r>
                      <a:endParaRPr sz="1400" b="1" dirty="0">
                        <a:solidFill>
                          <a:schemeClr val="tx1"/>
                        </a:solidFill>
                      </a:endParaRPr>
                    </a:p>
                  </a:txBody>
                  <a:tcPr marL="53175" marR="53175" marT="0" marB="0"/>
                </a:tc>
                <a:tc>
                  <a:txBody>
                    <a:bodyPr/>
                    <a:lstStyle/>
                    <a:p>
                      <a:pPr marL="0" lvl="0" indent="0" rtl="0">
                        <a:spcBef>
                          <a:spcPts val="0"/>
                        </a:spcBef>
                        <a:spcAft>
                          <a:spcPts val="0"/>
                        </a:spcAft>
                        <a:buNone/>
                      </a:pPr>
                      <a:r>
                        <a:rPr lang="en-GB" sz="1400" dirty="0" smtClean="0">
                          <a:solidFill>
                            <a:schemeClr val="tx1"/>
                          </a:solidFill>
                        </a:rPr>
                        <a:t>Five states in the south east USA where</a:t>
                      </a:r>
                      <a:r>
                        <a:rPr lang="en-GB" sz="1400" baseline="0" dirty="0" smtClean="0">
                          <a:solidFill>
                            <a:schemeClr val="tx1"/>
                          </a:solidFill>
                        </a:rPr>
                        <a:t> segregation covered all aspects of life</a:t>
                      </a:r>
                      <a:endParaRPr sz="1400" dirty="0">
                        <a:solidFill>
                          <a:schemeClr val="tx1"/>
                        </a:solidFill>
                      </a:endParaRPr>
                    </a:p>
                  </a:txBody>
                  <a:tcPr marL="53175" marR="53175" marT="0" marB="0"/>
                </a:tc>
              </a:tr>
            </a:tbl>
          </a:graphicData>
        </a:graphic>
      </p:graphicFrame>
      <p:pic>
        <p:nvPicPr>
          <p:cNvPr id="91" name="Shape 91">
            <a:hlinkClick r:id="rId8" action="ppaction://hlinkfile"/>
          </p:cNvPr>
          <p:cNvPicPr preferRelativeResize="0"/>
          <p:nvPr/>
        </p:nvPicPr>
        <p:blipFill>
          <a:blip r:embed="rId9">
            <a:alphaModFix/>
          </a:blip>
          <a:stretch>
            <a:fillRect/>
          </a:stretch>
        </p:blipFill>
        <p:spPr>
          <a:xfrm>
            <a:off x="5336390" y="949006"/>
            <a:ext cx="595782" cy="472450"/>
          </a:xfrm>
          <a:prstGeom prst="rect">
            <a:avLst/>
          </a:prstGeom>
          <a:noFill/>
          <a:ln>
            <a:noFill/>
          </a:ln>
        </p:spPr>
      </p:pic>
      <p:pic>
        <p:nvPicPr>
          <p:cNvPr id="92" name="Shape 92">
            <a:hlinkClick r:id="rId10" action="ppaction://hlinkfile"/>
          </p:cNvPr>
          <p:cNvPicPr preferRelativeResize="0"/>
          <p:nvPr/>
        </p:nvPicPr>
        <p:blipFill>
          <a:blip r:embed="rId9">
            <a:alphaModFix/>
          </a:blip>
          <a:stretch>
            <a:fillRect/>
          </a:stretch>
        </p:blipFill>
        <p:spPr>
          <a:xfrm>
            <a:off x="7059222" y="1384650"/>
            <a:ext cx="595782" cy="472450"/>
          </a:xfrm>
          <a:prstGeom prst="rect">
            <a:avLst/>
          </a:prstGeom>
          <a:noFill/>
          <a:ln>
            <a:noFill/>
          </a:ln>
        </p:spPr>
      </p:pic>
      <p:pic>
        <p:nvPicPr>
          <p:cNvPr id="93" name="Shape 93">
            <a:hlinkClick r:id="rId11"/>
          </p:cNvPr>
          <p:cNvPicPr preferRelativeResize="0"/>
          <p:nvPr/>
        </p:nvPicPr>
        <p:blipFill>
          <a:blip r:embed="rId12">
            <a:alphaModFix/>
          </a:blip>
          <a:stretch>
            <a:fillRect/>
          </a:stretch>
        </p:blipFill>
        <p:spPr>
          <a:xfrm>
            <a:off x="6571282" y="34897"/>
            <a:ext cx="1571661" cy="1081038"/>
          </a:xfrm>
          <a:prstGeom prst="rect">
            <a:avLst/>
          </a:prstGeom>
          <a:noFill/>
          <a:ln>
            <a:noFill/>
          </a:ln>
        </p:spPr>
      </p:pic>
      <p:pic>
        <p:nvPicPr>
          <p:cNvPr id="95" name="Shape 95">
            <a:hlinkClick r:id="rId13" action="ppaction://hlinkfile"/>
          </p:cNvPr>
          <p:cNvPicPr preferRelativeResize="0"/>
          <p:nvPr/>
        </p:nvPicPr>
        <p:blipFill>
          <a:blip r:embed="rId9">
            <a:alphaModFix/>
          </a:blip>
          <a:stretch>
            <a:fillRect/>
          </a:stretch>
        </p:blipFill>
        <p:spPr>
          <a:xfrm>
            <a:off x="5240971" y="4912559"/>
            <a:ext cx="595782" cy="472450"/>
          </a:xfrm>
          <a:prstGeom prst="rect">
            <a:avLst/>
          </a:prstGeom>
          <a:noFill/>
          <a:ln>
            <a:noFill/>
          </a:ln>
        </p:spPr>
      </p:pic>
      <p:pic>
        <p:nvPicPr>
          <p:cNvPr id="2" name="Picture 2" descr="C:\Users\stbeachc01\AppData\Local\Microsoft\Windows\INetCache\IE\XNB34WHF\Youtube-logo[1].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7418" y="-64968"/>
            <a:ext cx="1180903" cy="1180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tbeachc01\AppData\Local\Microsoft\Windows\INetCache\IE\RI0OH8C5\quizlet[1].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89159" y="34897"/>
            <a:ext cx="1040491" cy="10228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beachc01\AppData\Local\Microsoft\Windows\INetCache\IE\S94EN45S\purzen_Icon_with_question_mark[1].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34153" y="43674"/>
            <a:ext cx="1081038" cy="1081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95655" y="5451892"/>
            <a:ext cx="1760044" cy="131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38207" y="5521733"/>
            <a:ext cx="1750659" cy="11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0705" y="5521733"/>
            <a:ext cx="1769467" cy="1016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48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59451" y="128200"/>
            <a:ext cx="6509840" cy="778500"/>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None/>
            </a:pPr>
            <a:r>
              <a:rPr lang="en-GB" sz="2000" b="1" dirty="0" smtClean="0">
                <a:solidFill>
                  <a:schemeClr val="dk1"/>
                </a:solidFill>
                <a:latin typeface="Source Sans Pro"/>
                <a:ea typeface="Source Sans Pro"/>
                <a:cs typeface="Source Sans Pro"/>
                <a:sym typeface="Source Sans Pro"/>
              </a:rPr>
              <a:t>IGCSE </a:t>
            </a:r>
            <a:r>
              <a:rPr lang="en-GB" sz="2000" b="1" i="0" u="none" strike="noStrike" cap="none" dirty="0" smtClean="0">
                <a:solidFill>
                  <a:schemeClr val="dk1"/>
                </a:solidFill>
                <a:latin typeface="Source Sans Pro"/>
                <a:ea typeface="Source Sans Pro"/>
                <a:cs typeface="Source Sans Pro"/>
                <a:sym typeface="Source Sans Pro"/>
              </a:rPr>
              <a:t>Knowledge </a:t>
            </a:r>
            <a:r>
              <a:rPr lang="en-GB" sz="2000" b="1" i="0" u="none" strike="noStrike" cap="none" dirty="0">
                <a:solidFill>
                  <a:schemeClr val="dk1"/>
                </a:solidFill>
                <a:latin typeface="Source Sans Pro"/>
                <a:ea typeface="Source Sans Pro"/>
                <a:cs typeface="Source Sans Pro"/>
                <a:sym typeface="Source Sans Pro"/>
              </a:rPr>
              <a:t>Organiser</a:t>
            </a:r>
            <a:r>
              <a:rPr lang="en-GB" sz="2000" b="1" i="0" u="none" strike="noStrike" cap="none" dirty="0" smtClean="0">
                <a:solidFill>
                  <a:schemeClr val="dk1"/>
                </a:solidFill>
                <a:latin typeface="Source Sans Pro"/>
                <a:ea typeface="Source Sans Pro"/>
                <a:cs typeface="Source Sans Pro"/>
                <a:sym typeface="Source Sans Pro"/>
              </a:rPr>
              <a:t>: Civil Rights 1945-74</a:t>
            </a:r>
            <a:endParaRPr lang="en-GB" sz="2500" b="1"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GB" sz="2500" b="1" dirty="0" smtClean="0">
                <a:solidFill>
                  <a:schemeClr val="dk1"/>
                </a:solidFill>
                <a:latin typeface="Source Sans Pro"/>
                <a:ea typeface="Source Sans Pro"/>
                <a:cs typeface="Source Sans Pro"/>
                <a:sym typeface="Source Sans Pro"/>
              </a:rPr>
              <a:t>The impact of Civil Rights Protests, 1960-74</a:t>
            </a:r>
            <a:endParaRPr lang="en-GB" sz="2000" b="1" i="0" u="none" strike="noStrike" cap="none" dirty="0" smtClean="0">
              <a:solidFill>
                <a:schemeClr val="dk1"/>
              </a:solidFill>
              <a:latin typeface="Source Sans Pro"/>
              <a:ea typeface="Source Sans Pro"/>
              <a:cs typeface="Source Sans Pro"/>
              <a:sym typeface="Source Sans Pro"/>
            </a:endParaRPr>
          </a:p>
        </p:txBody>
      </p:sp>
      <p:graphicFrame>
        <p:nvGraphicFramePr>
          <p:cNvPr id="85" name="Shape 85"/>
          <p:cNvGraphicFramePr/>
          <p:nvPr>
            <p:extLst>
              <p:ext uri="{D42A27DB-BD31-4B8C-83A1-F6EECF244321}">
                <p14:modId xmlns:p14="http://schemas.microsoft.com/office/powerpoint/2010/main" val="1317300579"/>
              </p:ext>
            </p:extLst>
          </p:nvPr>
        </p:nvGraphicFramePr>
        <p:xfrm>
          <a:off x="259451" y="939293"/>
          <a:ext cx="6034275" cy="3363040"/>
        </p:xfrm>
        <a:graphic>
          <a:graphicData uri="http://schemas.openxmlformats.org/drawingml/2006/table">
            <a:tbl>
              <a:tblPr firstRow="1" bandRow="1">
                <a:noFill/>
                <a:tableStyleId>{6C5D540A-3AA4-44F4-B395-6ABE3AA8E963}</a:tableStyleId>
              </a:tblPr>
              <a:tblGrid>
                <a:gridCol w="288025"/>
                <a:gridCol w="702872"/>
                <a:gridCol w="5043378"/>
              </a:tblGrid>
              <a:tr h="370850">
                <a:tc gridSpan="3">
                  <a:txBody>
                    <a:bodyPr/>
                    <a:lstStyle/>
                    <a:p>
                      <a:pPr marL="0" marR="0" lvl="0" indent="0" algn="ctr" rtl="0">
                        <a:spcBef>
                          <a:spcPts val="0"/>
                        </a:spcBef>
                        <a:spcAft>
                          <a:spcPts val="0"/>
                        </a:spcAft>
                        <a:buNone/>
                      </a:pPr>
                      <a:r>
                        <a:rPr lang="en-GB" sz="2500" u="none" strike="noStrike" cap="none" dirty="0"/>
                        <a:t>Key Events</a:t>
                      </a:r>
                      <a:endParaRPr sz="2500" u="none" strike="noStrike" cap="none" dirty="0"/>
                    </a:p>
                  </a:txBody>
                  <a:tcPr marL="91450" marR="91450" marT="45725" marB="45725"/>
                </a:tc>
                <a:tc hMerge="1">
                  <a:txBody>
                    <a:bodyPr/>
                    <a:lstStyle/>
                    <a:p>
                      <a:endParaRPr lang="en-US"/>
                    </a:p>
                  </a:txBody>
                  <a:tcPr/>
                </a:tc>
                <a:tc hMerge="1">
                  <a:txBody>
                    <a:bodyPr/>
                    <a:lstStyle/>
                    <a:p>
                      <a:endParaRPr lang="en-US"/>
                    </a:p>
                  </a:txBody>
                  <a:tcPr/>
                </a:tc>
              </a:tr>
              <a:tr h="370850">
                <a:tc>
                  <a:txBody>
                    <a:bodyPr/>
                    <a:lstStyle/>
                    <a:p>
                      <a:pPr marL="0" marR="0" lvl="0" indent="0" algn="l" rtl="0">
                        <a:spcBef>
                          <a:spcPts val="0"/>
                        </a:spcBef>
                        <a:spcAft>
                          <a:spcPts val="0"/>
                        </a:spcAft>
                        <a:buNone/>
                      </a:pPr>
                      <a:r>
                        <a:rPr lang="en-GB" sz="1400" u="none" strike="noStrike" cap="none" dirty="0"/>
                        <a:t>1</a:t>
                      </a:r>
                      <a:endParaRPr sz="1400" dirty="0"/>
                    </a:p>
                  </a:txBody>
                  <a:tcPr marL="91450" marR="91450" marT="45725" marB="45725"/>
                </a:tc>
                <a:tc>
                  <a:txBody>
                    <a:bodyPr/>
                    <a:lstStyle/>
                    <a:p>
                      <a:r>
                        <a:rPr lang="en-GB" sz="1400" dirty="0" smtClean="0"/>
                        <a:t>1960</a:t>
                      </a:r>
                      <a:endParaRPr lang="en-GB" sz="1400" dirty="0"/>
                    </a:p>
                  </a:txBody>
                  <a:tcPr marL="91450" marR="91450" marT="45725" marB="45725"/>
                </a:tc>
                <a:tc>
                  <a:txBody>
                    <a:bodyPr/>
                    <a:lstStyle/>
                    <a:p>
                      <a:pPr marL="0" lvl="0" indent="0" algn="l" rtl="0">
                        <a:spcBef>
                          <a:spcPts val="0"/>
                        </a:spcBef>
                        <a:spcAft>
                          <a:spcPts val="0"/>
                        </a:spcAft>
                        <a:buNone/>
                      </a:pPr>
                      <a:r>
                        <a:rPr lang="en-GB" sz="1400" dirty="0" smtClean="0">
                          <a:solidFill>
                            <a:schemeClr val="tx1"/>
                          </a:solidFill>
                          <a:hlinkClick r:id="rId3"/>
                        </a:rPr>
                        <a:t>Greensboro Sit-Ins</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2</a:t>
                      </a:r>
                      <a:endParaRPr sz="1400" dirty="0"/>
                    </a:p>
                  </a:txBody>
                  <a:tcPr marL="91450" marR="91450" marT="45725" marB="45725"/>
                </a:tc>
                <a:tc>
                  <a:txBody>
                    <a:bodyPr/>
                    <a:lstStyle/>
                    <a:p>
                      <a:r>
                        <a:rPr lang="en-GB" sz="1400" dirty="0" smtClean="0"/>
                        <a:t>1961</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4"/>
                        </a:rPr>
                        <a:t>Freedom Rides</a:t>
                      </a:r>
                      <a:r>
                        <a:rPr lang="en-GB" sz="1400" baseline="0" dirty="0" smtClean="0">
                          <a:solidFill>
                            <a:schemeClr val="tx1"/>
                          </a:solidFill>
                          <a:hlinkClick r:id="rId4"/>
                        </a:rPr>
                        <a:t> </a:t>
                      </a:r>
                      <a:r>
                        <a:rPr lang="en-GB" sz="1400" baseline="0" dirty="0" smtClean="0">
                          <a:solidFill>
                            <a:schemeClr val="tx1"/>
                          </a:solidFill>
                        </a:rPr>
                        <a:t>– testing of desegregation of interstate buses</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3</a:t>
                      </a:r>
                      <a:endParaRPr sz="1400" dirty="0"/>
                    </a:p>
                  </a:txBody>
                  <a:tcPr marL="91450" marR="91450" marT="45725" marB="45725"/>
                </a:tc>
                <a:tc>
                  <a:txBody>
                    <a:bodyPr/>
                    <a:lstStyle/>
                    <a:p>
                      <a:r>
                        <a:rPr lang="en-GB" sz="1400" dirty="0" smtClean="0"/>
                        <a:t>1962</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5"/>
                        </a:rPr>
                        <a:t>James Meredith</a:t>
                      </a:r>
                      <a:r>
                        <a:rPr lang="en-GB" sz="1400" baseline="0" dirty="0" smtClean="0">
                          <a:solidFill>
                            <a:schemeClr val="tx1"/>
                          </a:solidFill>
                          <a:hlinkClick r:id="rId5"/>
                        </a:rPr>
                        <a:t> </a:t>
                      </a:r>
                      <a:r>
                        <a:rPr lang="en-GB" sz="1400" baseline="0" dirty="0" smtClean="0">
                          <a:solidFill>
                            <a:schemeClr val="tx1"/>
                          </a:solidFill>
                        </a:rPr>
                        <a:t>successfully registers at Mississippi University.</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4</a:t>
                      </a:r>
                      <a:endParaRPr sz="1400" dirty="0"/>
                    </a:p>
                  </a:txBody>
                  <a:tcPr marL="91450" marR="91450" marT="45725" marB="45725"/>
                </a:tc>
                <a:tc>
                  <a:txBody>
                    <a:bodyPr/>
                    <a:lstStyle/>
                    <a:p>
                      <a:r>
                        <a:rPr lang="en-GB" sz="1400" dirty="0" smtClean="0"/>
                        <a:t>Aug</a:t>
                      </a:r>
                      <a:r>
                        <a:rPr lang="en-GB" sz="1400" baseline="0" dirty="0" smtClean="0"/>
                        <a:t> </a:t>
                      </a:r>
                      <a:r>
                        <a:rPr lang="en-GB" sz="1400" dirty="0" smtClean="0"/>
                        <a:t>1963</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6"/>
                        </a:rPr>
                        <a:t>March on Washington</a:t>
                      </a:r>
                      <a:r>
                        <a:rPr lang="en-GB" sz="1400" baseline="0" dirty="0" smtClean="0">
                          <a:solidFill>
                            <a:schemeClr val="tx1"/>
                          </a:solidFill>
                          <a:hlinkClick r:id="rId6"/>
                        </a:rPr>
                        <a:t> </a:t>
                      </a:r>
                      <a:r>
                        <a:rPr lang="en-GB" sz="1400" baseline="0" dirty="0" smtClean="0">
                          <a:solidFill>
                            <a:schemeClr val="tx1"/>
                          </a:solidFill>
                        </a:rPr>
                        <a:t>and “I have a Dream” speech</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5</a:t>
                      </a:r>
                      <a:endParaRPr sz="1400" dirty="0"/>
                    </a:p>
                  </a:txBody>
                  <a:tcPr marL="91450" marR="91450" marT="45725" marB="45725"/>
                </a:tc>
                <a:tc>
                  <a:txBody>
                    <a:bodyPr/>
                    <a:lstStyle/>
                    <a:p>
                      <a:r>
                        <a:rPr lang="en-GB" sz="1400" dirty="0" smtClean="0"/>
                        <a:t>1964</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7"/>
                        </a:rPr>
                        <a:t>Civil</a:t>
                      </a:r>
                      <a:r>
                        <a:rPr lang="en-GB" sz="1400" baseline="0" dirty="0" smtClean="0">
                          <a:solidFill>
                            <a:schemeClr val="tx1"/>
                          </a:solidFill>
                          <a:hlinkClick r:id="rId7"/>
                        </a:rPr>
                        <a:t> Rights Act</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6</a:t>
                      </a:r>
                      <a:endParaRPr sz="1400" dirty="0"/>
                    </a:p>
                  </a:txBody>
                  <a:tcPr marL="91450" marR="91450" marT="45725" marB="45725"/>
                </a:tc>
                <a:tc>
                  <a:txBody>
                    <a:bodyPr/>
                    <a:lstStyle/>
                    <a:p>
                      <a:r>
                        <a:rPr lang="en-GB" sz="1400" dirty="0" smtClean="0"/>
                        <a:t>1964-1968</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8"/>
                        </a:rPr>
                        <a:t>Race Riots</a:t>
                      </a:r>
                      <a:r>
                        <a:rPr lang="en-GB" sz="1400" baseline="0" dirty="0" smtClean="0">
                          <a:solidFill>
                            <a:schemeClr val="tx1"/>
                          </a:solidFill>
                          <a:hlinkClick r:id="rId8"/>
                        </a:rPr>
                        <a:t> </a:t>
                      </a:r>
                      <a:r>
                        <a:rPr lang="en-GB" sz="1400" baseline="0" dirty="0" smtClean="0">
                          <a:solidFill>
                            <a:schemeClr val="tx1"/>
                          </a:solidFill>
                        </a:rPr>
                        <a:t>– 329 riots across 257 cities</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7</a:t>
                      </a:r>
                      <a:endParaRPr sz="1400" dirty="0"/>
                    </a:p>
                  </a:txBody>
                  <a:tcPr marL="91450" marR="91450" marT="45725" marB="45725"/>
                </a:tc>
                <a:tc>
                  <a:txBody>
                    <a:bodyPr/>
                    <a:lstStyle/>
                    <a:p>
                      <a:r>
                        <a:rPr lang="en-GB" sz="1400" dirty="0" smtClean="0"/>
                        <a:t>1968</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9"/>
                        </a:rPr>
                        <a:t>Martin</a:t>
                      </a:r>
                      <a:r>
                        <a:rPr lang="en-GB" sz="1400" baseline="0" dirty="0" smtClean="0">
                          <a:solidFill>
                            <a:schemeClr val="tx1"/>
                          </a:solidFill>
                          <a:hlinkClick r:id="rId9"/>
                        </a:rPr>
                        <a:t> Luther King  Jr is assassinated.</a:t>
                      </a:r>
                      <a:endParaRPr sz="1400" dirty="0">
                        <a:solidFill>
                          <a:schemeClr val="tx1"/>
                        </a:solidFill>
                      </a:endParaRPr>
                    </a:p>
                  </a:txBody>
                  <a:tcPr marL="48250" marR="48250" marT="0" marB="0" anchor="ctr"/>
                </a:tc>
              </a:tr>
            </a:tbl>
          </a:graphicData>
        </a:graphic>
      </p:graphicFrame>
      <p:graphicFrame>
        <p:nvGraphicFramePr>
          <p:cNvPr id="86" name="Shape 86"/>
          <p:cNvGraphicFramePr/>
          <p:nvPr>
            <p:extLst>
              <p:ext uri="{D42A27DB-BD31-4B8C-83A1-F6EECF244321}">
                <p14:modId xmlns:p14="http://schemas.microsoft.com/office/powerpoint/2010/main" val="2487663677"/>
              </p:ext>
            </p:extLst>
          </p:nvPr>
        </p:nvGraphicFramePr>
        <p:xfrm>
          <a:off x="259451" y="4477356"/>
          <a:ext cx="6032168" cy="4971899"/>
        </p:xfrm>
        <a:graphic>
          <a:graphicData uri="http://schemas.openxmlformats.org/drawingml/2006/table">
            <a:tbl>
              <a:tblPr firstRow="1" bandRow="1">
                <a:noFill/>
                <a:tableStyleId>{667F3682-8F9A-4FED-B749-454CEA86DF05}</a:tableStyleId>
              </a:tblPr>
              <a:tblGrid>
                <a:gridCol w="1490100"/>
                <a:gridCol w="1500412"/>
                <a:gridCol w="1520828"/>
                <a:gridCol w="1520828"/>
              </a:tblGrid>
              <a:tr h="491319">
                <a:tc gridSpan="4">
                  <a:txBody>
                    <a:bodyPr/>
                    <a:lstStyle/>
                    <a:p>
                      <a:pPr marL="0" marR="0" lvl="0" indent="0" algn="ctr" rtl="0">
                        <a:spcBef>
                          <a:spcPts val="0"/>
                        </a:spcBef>
                        <a:spcAft>
                          <a:spcPts val="0"/>
                        </a:spcAft>
                        <a:buNone/>
                      </a:pPr>
                      <a:r>
                        <a:rPr lang="en-GB" sz="2500" dirty="0"/>
                        <a:t>Key </a:t>
                      </a:r>
                      <a:r>
                        <a:rPr lang="en-GB" sz="2500" dirty="0" smtClean="0"/>
                        <a:t>People/Groups</a:t>
                      </a:r>
                      <a:endParaRPr sz="2500" dirty="0"/>
                    </a:p>
                  </a:txBody>
                  <a:tcPr marL="91450" marR="91450" marT="45725" marB="45725"/>
                </a:tc>
                <a:tc hMerge="1">
                  <a:txBody>
                    <a:bodyPr/>
                    <a:lstStyle/>
                    <a:p>
                      <a:endParaRPr lang="en-US"/>
                    </a:p>
                  </a:txBody>
                  <a:tcPr/>
                </a:tc>
                <a:tc hMerge="1">
                  <a:txBody>
                    <a:bodyPr/>
                    <a:lstStyle/>
                    <a:p>
                      <a:endParaRPr lang="en-GB"/>
                    </a:p>
                  </a:txBody>
                  <a:tcPr/>
                </a:tc>
                <a:tc hMerge="1">
                  <a:txBody>
                    <a:bodyPr/>
                    <a:lstStyle/>
                    <a:p>
                      <a:endParaRPr lang="en-US"/>
                    </a:p>
                  </a:txBody>
                  <a:tcPr/>
                </a:tc>
              </a:tr>
              <a:tr h="1755850">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0"/>
                        </a:rPr>
                        <a:t>Martin Luther King Jr</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1"/>
                        </a:rPr>
                        <a:t>Malcolm</a:t>
                      </a:r>
                      <a:r>
                        <a:rPr lang="en-GB" sz="1400" b="1" baseline="0" dirty="0" smtClean="0">
                          <a:hlinkClick r:id="rId11"/>
                        </a:rPr>
                        <a:t> X</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2"/>
                        </a:rPr>
                        <a:t>Black</a:t>
                      </a:r>
                      <a:r>
                        <a:rPr lang="en-GB" sz="1400" b="1" baseline="0" dirty="0" smtClean="0">
                          <a:hlinkClick r:id="rId12"/>
                        </a:rPr>
                        <a:t> Panthers</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3"/>
                        </a:rPr>
                        <a:t>Black</a:t>
                      </a:r>
                      <a:r>
                        <a:rPr lang="en-GB" sz="1400" b="1" baseline="0" dirty="0" smtClean="0">
                          <a:hlinkClick r:id="rId13"/>
                        </a:rPr>
                        <a:t> Power</a:t>
                      </a:r>
                      <a:endParaRPr lang="en-GB" sz="1400" b="1" dirty="0" smtClean="0"/>
                    </a:p>
                  </a:txBody>
                  <a:tcPr marL="91450" marR="91450" marT="45725" marB="45725"/>
                </a:tc>
              </a:tr>
              <a:tr h="603615">
                <a:tc>
                  <a:txBody>
                    <a:bodyPr/>
                    <a:lstStyle/>
                    <a:p>
                      <a:pPr marL="0" marR="0" lvl="0" indent="0" rtl="0">
                        <a:spcBef>
                          <a:spcPts val="0"/>
                        </a:spcBef>
                        <a:spcAft>
                          <a:spcPts val="0"/>
                        </a:spcAft>
                        <a:buNone/>
                      </a:pPr>
                      <a:r>
                        <a:rPr lang="en-GB" sz="1400" dirty="0" smtClean="0"/>
                        <a:t>Martin</a:t>
                      </a:r>
                      <a:r>
                        <a:rPr lang="en-GB" sz="1400" baseline="0" dirty="0" smtClean="0"/>
                        <a:t> Luther King Jr (MLK) became an important leader of the Civil Rights movement through his belief and preaching of non-violent protest.  Worked with JFK.</a:t>
                      </a:r>
                      <a:endParaRPr sz="1400" dirty="0"/>
                    </a:p>
                  </a:txBody>
                  <a:tcPr marL="91450" marR="91450" marT="45725" marB="45725"/>
                </a:tc>
                <a:tc>
                  <a:txBody>
                    <a:bodyPr/>
                    <a:lstStyle/>
                    <a:p>
                      <a:r>
                        <a:rPr lang="en-GB" sz="1300" baseline="0" dirty="0" smtClean="0"/>
                        <a:t>Malcolm X was a member of the Nation of Islam.  He believed in the ideas of black pride and violence of self defence and rejection of the civil rights movement and King’s ideas of non-violence.  </a:t>
                      </a:r>
                    </a:p>
                  </a:txBody>
                  <a:tcPr marL="91450" marR="91450" marT="45725" marB="45725"/>
                </a:tc>
                <a:tc>
                  <a:txBody>
                    <a:bodyPr/>
                    <a:lstStyle/>
                    <a:p>
                      <a:r>
                        <a:rPr lang="en-GB" sz="1400" dirty="0" smtClean="0"/>
                        <a:t>Huey Newton and Bobby</a:t>
                      </a:r>
                      <a:r>
                        <a:rPr lang="en-GB" sz="1400" baseline="0" dirty="0" smtClean="0"/>
                        <a:t> Seale setup the Black Panther Party in 1966.  Wore black berets and leather jackets and member carried guns.  Not just for violence,  had a 10 point plan.</a:t>
                      </a:r>
                      <a:endParaRPr lang="en-GB" sz="1400" dirty="0"/>
                    </a:p>
                  </a:txBody>
                  <a:tcPr marL="91450" marR="91450" marT="45725" marB="45725"/>
                </a:tc>
                <a:tc>
                  <a:txBody>
                    <a:bodyPr/>
                    <a:lstStyle/>
                    <a:p>
                      <a:r>
                        <a:rPr lang="en-GB" sz="1400" dirty="0" smtClean="0"/>
                        <a:t>First</a:t>
                      </a:r>
                      <a:r>
                        <a:rPr lang="en-GB" sz="1400" baseline="0" dirty="0" smtClean="0"/>
                        <a:t> spoken  about by </a:t>
                      </a:r>
                      <a:r>
                        <a:rPr lang="en-GB" sz="1400" baseline="0" dirty="0" err="1" smtClean="0"/>
                        <a:t>Stokely</a:t>
                      </a:r>
                      <a:r>
                        <a:rPr lang="en-GB" sz="1400" baseline="0" dirty="0" smtClean="0"/>
                        <a:t> Carmichael, and was a more radical method compared to King’s methods.  It encouraged violent defence and pride in being Black</a:t>
                      </a:r>
                      <a:endParaRPr lang="en-GB" sz="1400" dirty="0"/>
                    </a:p>
                  </a:txBody>
                  <a:tcPr marL="91450" marR="91450" marT="45725" marB="45725"/>
                </a:tc>
              </a:tr>
            </a:tbl>
          </a:graphicData>
        </a:graphic>
      </p:graphicFrame>
      <p:graphicFrame>
        <p:nvGraphicFramePr>
          <p:cNvPr id="90" name="Shape 90"/>
          <p:cNvGraphicFramePr/>
          <p:nvPr>
            <p:extLst>
              <p:ext uri="{D42A27DB-BD31-4B8C-83A1-F6EECF244321}">
                <p14:modId xmlns:p14="http://schemas.microsoft.com/office/powerpoint/2010/main" val="2876792427"/>
              </p:ext>
            </p:extLst>
          </p:nvPr>
        </p:nvGraphicFramePr>
        <p:xfrm>
          <a:off x="6515956" y="1416940"/>
          <a:ext cx="6095143" cy="7803861"/>
        </p:xfrm>
        <a:graphic>
          <a:graphicData uri="http://schemas.openxmlformats.org/drawingml/2006/table">
            <a:tbl>
              <a:tblPr firstRow="1" bandRow="1">
                <a:noFill/>
                <a:tableStyleId>{86972B71-A6ED-4867-82B7-F83FA367707B}</a:tableStyleId>
              </a:tblPr>
              <a:tblGrid>
                <a:gridCol w="398571"/>
                <a:gridCol w="1151300"/>
                <a:gridCol w="4545272"/>
              </a:tblGrid>
              <a:tr h="488611">
                <a:tc gridSpan="3">
                  <a:txBody>
                    <a:bodyPr/>
                    <a:lstStyle/>
                    <a:p>
                      <a:pPr marL="0" marR="0" lvl="0" indent="0" algn="ctr" rtl="0">
                        <a:spcBef>
                          <a:spcPts val="0"/>
                        </a:spcBef>
                        <a:spcAft>
                          <a:spcPts val="0"/>
                        </a:spcAft>
                        <a:buNone/>
                      </a:pPr>
                      <a:r>
                        <a:rPr lang="en-GB" sz="2500" dirty="0"/>
                        <a:t>Key Words</a:t>
                      </a:r>
                      <a:endParaRPr sz="2500" dirty="0"/>
                    </a:p>
                  </a:txBody>
                  <a:tcPr marL="91450" marR="91450" marT="45725" marB="45725"/>
                </a:tc>
                <a:tc hMerge="1">
                  <a:txBody>
                    <a:bodyPr/>
                    <a:lstStyle/>
                    <a:p>
                      <a:endParaRPr lang="en-US"/>
                    </a:p>
                  </a:txBody>
                  <a:tcPr/>
                </a:tc>
                <a:tc hMerge="1">
                  <a:txBody>
                    <a:bodyPr/>
                    <a:lstStyle/>
                    <a:p>
                      <a:endParaRPr lang="en-US"/>
                    </a:p>
                  </a:txBody>
                  <a:tcPr/>
                </a:tc>
              </a:tr>
              <a:tr h="260072">
                <a:tc>
                  <a:txBody>
                    <a:bodyPr/>
                    <a:lstStyle/>
                    <a:p>
                      <a:pPr marL="0" marR="0" lvl="0" indent="0" algn="l" rtl="0">
                        <a:spcBef>
                          <a:spcPts val="0"/>
                        </a:spcBef>
                        <a:spcAft>
                          <a:spcPts val="0"/>
                        </a:spcAft>
                        <a:buNone/>
                      </a:pPr>
                      <a:r>
                        <a:rPr lang="en-GB" sz="1500" dirty="0" smtClean="0"/>
                        <a:t>8</a:t>
                      </a:r>
                      <a:endParaRPr sz="1500" dirty="0"/>
                    </a:p>
                  </a:txBody>
                  <a:tcPr marL="91450" marR="91450" marT="45725" marB="45725"/>
                </a:tc>
                <a:tc>
                  <a:txBody>
                    <a:bodyPr/>
                    <a:lstStyle/>
                    <a:p>
                      <a:r>
                        <a:rPr lang="en-GB" sz="1500" b="1" dirty="0" smtClean="0"/>
                        <a:t>Sit-ins</a:t>
                      </a:r>
                      <a:endParaRPr lang="en-GB" sz="1500" b="1" dirty="0"/>
                    </a:p>
                  </a:txBody>
                  <a:tcPr marL="53175" marR="53175" marT="0" marB="0"/>
                </a:tc>
                <a:tc>
                  <a:txBody>
                    <a:bodyPr/>
                    <a:lstStyle/>
                    <a:p>
                      <a:pPr marL="0" lvl="0" indent="0" rtl="0">
                        <a:spcBef>
                          <a:spcPts val="0"/>
                        </a:spcBef>
                        <a:spcAft>
                          <a:spcPts val="0"/>
                        </a:spcAft>
                        <a:buNone/>
                      </a:pPr>
                      <a:r>
                        <a:rPr lang="en-GB" sz="1500" dirty="0" smtClean="0">
                          <a:solidFill>
                            <a:schemeClr val="tx1"/>
                          </a:solidFill>
                        </a:rPr>
                        <a:t>A type</a:t>
                      </a:r>
                      <a:r>
                        <a:rPr lang="en-GB" sz="1500" baseline="0" dirty="0" smtClean="0">
                          <a:solidFill>
                            <a:schemeClr val="tx1"/>
                          </a:solidFill>
                        </a:rPr>
                        <a:t> of protest in which people refuse to leave a place until demands are considered or agreed to</a:t>
                      </a:r>
                      <a:endParaRPr sz="1500" dirty="0">
                        <a:solidFill>
                          <a:schemeClr val="tx1"/>
                        </a:solidFill>
                      </a:endParaRPr>
                    </a:p>
                  </a:txBody>
                  <a:tcPr marL="53175" marR="53175" marT="0" marB="0"/>
                </a:tc>
              </a:tr>
              <a:tr h="311750">
                <a:tc>
                  <a:txBody>
                    <a:bodyPr/>
                    <a:lstStyle/>
                    <a:p>
                      <a:pPr marL="0" marR="0" lvl="0" indent="0" algn="l" rtl="0">
                        <a:spcBef>
                          <a:spcPts val="0"/>
                        </a:spcBef>
                        <a:spcAft>
                          <a:spcPts val="0"/>
                        </a:spcAft>
                        <a:buNone/>
                      </a:pPr>
                      <a:r>
                        <a:rPr lang="en-GB" sz="1500" dirty="0" smtClean="0"/>
                        <a:t>9</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CORE</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Congress of Racial</a:t>
                      </a:r>
                      <a:r>
                        <a:rPr lang="en-GB" sz="1500" baseline="0" dirty="0" smtClean="0">
                          <a:solidFill>
                            <a:schemeClr val="tx1"/>
                          </a:solidFill>
                        </a:rPr>
                        <a:t> Equality</a:t>
                      </a:r>
                      <a:endParaRPr sz="15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500" dirty="0" smtClean="0"/>
                        <a:t>10</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SCLC</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Southern</a:t>
                      </a:r>
                      <a:r>
                        <a:rPr lang="en-GB" sz="1500" baseline="0" dirty="0" smtClean="0">
                          <a:solidFill>
                            <a:schemeClr val="tx1"/>
                          </a:solidFill>
                        </a:rPr>
                        <a:t> Christian Leadership Conference</a:t>
                      </a:r>
                      <a:endParaRPr sz="15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500" dirty="0" smtClean="0"/>
                        <a:t>11</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MIA</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Montgomery</a:t>
                      </a:r>
                      <a:r>
                        <a:rPr lang="en-GB" sz="1500" baseline="0" dirty="0" smtClean="0">
                          <a:solidFill>
                            <a:schemeClr val="tx1"/>
                          </a:solidFill>
                        </a:rPr>
                        <a:t> Improvement Association</a:t>
                      </a:r>
                      <a:endParaRPr sz="15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12</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SNCC</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Student Nonviolent Co-ordinating</a:t>
                      </a:r>
                      <a:r>
                        <a:rPr lang="en-GB" sz="1500" baseline="0" dirty="0" smtClean="0">
                          <a:solidFill>
                            <a:schemeClr val="tx1"/>
                          </a:solidFill>
                        </a:rPr>
                        <a:t> Committee</a:t>
                      </a:r>
                      <a:endParaRPr sz="1500" dirty="0">
                        <a:solidFill>
                          <a:schemeClr val="tx1"/>
                        </a:solidFill>
                      </a:endParaRPr>
                    </a:p>
                  </a:txBody>
                  <a:tcPr marL="53175" marR="53175" marT="0" marB="0"/>
                </a:tc>
              </a:tr>
              <a:tr h="260727">
                <a:tc>
                  <a:txBody>
                    <a:bodyPr/>
                    <a:lstStyle/>
                    <a:p>
                      <a:pPr marL="0" marR="0" lvl="0" indent="0" algn="l" rtl="0">
                        <a:spcBef>
                          <a:spcPts val="0"/>
                        </a:spcBef>
                        <a:spcAft>
                          <a:spcPts val="0"/>
                        </a:spcAft>
                        <a:buNone/>
                      </a:pPr>
                      <a:r>
                        <a:rPr lang="en-GB" sz="1500" dirty="0" smtClean="0"/>
                        <a:t>13</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ACMHR</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dirty="0" smtClean="0">
                          <a:solidFill>
                            <a:schemeClr val="tx1"/>
                          </a:solidFill>
                        </a:rPr>
                        <a:t>Alabama</a:t>
                      </a:r>
                      <a:r>
                        <a:rPr lang="en-GB" sz="1500" b="0" baseline="0" dirty="0" smtClean="0">
                          <a:solidFill>
                            <a:schemeClr val="tx1"/>
                          </a:solidFill>
                        </a:rPr>
                        <a:t> Christian Movement for Human Rights</a:t>
                      </a:r>
                      <a:endParaRPr sz="1500" b="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14</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Freedom Riders</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Whites and blacks who rode on interstate buses</a:t>
                      </a:r>
                      <a:r>
                        <a:rPr lang="en-GB" sz="1500" baseline="0" dirty="0" smtClean="0">
                          <a:solidFill>
                            <a:schemeClr val="tx1"/>
                          </a:solidFill>
                        </a:rPr>
                        <a:t> to test the de-segregation</a:t>
                      </a:r>
                      <a:endParaRPr sz="1500" dirty="0">
                        <a:solidFill>
                          <a:schemeClr val="tx1"/>
                        </a:solidFill>
                      </a:endParaRPr>
                    </a:p>
                  </a:txBody>
                  <a:tcPr marL="53175" marR="53175" marT="0" marB="0"/>
                </a:tc>
              </a:tr>
              <a:tr h="279621">
                <a:tc>
                  <a:txBody>
                    <a:bodyPr/>
                    <a:lstStyle/>
                    <a:p>
                      <a:pPr marL="0" marR="0" lvl="0" indent="0" algn="l" rtl="0">
                        <a:spcBef>
                          <a:spcPts val="0"/>
                        </a:spcBef>
                        <a:spcAft>
                          <a:spcPts val="0"/>
                        </a:spcAft>
                        <a:buNone/>
                      </a:pPr>
                      <a:r>
                        <a:rPr lang="en-GB" sz="1500" dirty="0" smtClean="0"/>
                        <a:t>15</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Black</a:t>
                      </a:r>
                      <a:r>
                        <a:rPr lang="en-GB" sz="1500" b="1" baseline="0" dirty="0" smtClean="0">
                          <a:solidFill>
                            <a:schemeClr val="tx1"/>
                          </a:solidFill>
                        </a:rPr>
                        <a:t> Nationalism</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The</a:t>
                      </a:r>
                      <a:r>
                        <a:rPr lang="en-GB" sz="1500" baseline="0" dirty="0" smtClean="0">
                          <a:solidFill>
                            <a:schemeClr val="tx1"/>
                          </a:solidFill>
                        </a:rPr>
                        <a:t> desire by certain African Americans to form an independent country</a:t>
                      </a:r>
                      <a:endParaRPr sz="15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16</a:t>
                      </a:r>
                      <a:endParaRPr sz="1500" dirty="0"/>
                    </a:p>
                  </a:txBody>
                  <a:tcPr marL="91450" marR="91450" marT="45725" marB="45725"/>
                </a:tc>
                <a:tc>
                  <a:txBody>
                    <a:bodyPr/>
                    <a:lstStyle/>
                    <a:p>
                      <a:pPr marL="0" lvl="0" indent="0" rtl="0">
                        <a:spcBef>
                          <a:spcPts val="0"/>
                        </a:spcBef>
                        <a:spcAft>
                          <a:spcPts val="0"/>
                        </a:spcAft>
                        <a:buNone/>
                      </a:pPr>
                      <a:r>
                        <a:rPr lang="en-GB" sz="1500" b="1" i="0" dirty="0" smtClean="0">
                          <a:solidFill>
                            <a:schemeClr val="tx1"/>
                          </a:solidFill>
                        </a:rPr>
                        <a:t>Bussing</a:t>
                      </a:r>
                      <a:endParaRPr sz="1500" b="1" i="0"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Where buses were used to transport children from mainly black areas to mainly</a:t>
                      </a:r>
                      <a:r>
                        <a:rPr lang="en-GB" sz="1500" baseline="0" dirty="0" smtClean="0">
                          <a:solidFill>
                            <a:schemeClr val="tx1"/>
                          </a:solidFill>
                        </a:rPr>
                        <a:t> white areas (or the opposite) to go to school.</a:t>
                      </a:r>
                      <a:endParaRPr sz="1500" dirty="0">
                        <a:solidFill>
                          <a:schemeClr val="tx1"/>
                        </a:solidFill>
                      </a:endParaRPr>
                    </a:p>
                  </a:txBody>
                  <a:tcPr marL="53175" marR="53175" marT="0" marB="0"/>
                </a:tc>
              </a:tr>
              <a:tr h="346749">
                <a:tc>
                  <a:txBody>
                    <a:bodyPr/>
                    <a:lstStyle/>
                    <a:p>
                      <a:pPr marL="0" marR="0" lvl="0" indent="0" algn="l" rtl="0">
                        <a:spcBef>
                          <a:spcPts val="0"/>
                        </a:spcBef>
                        <a:spcAft>
                          <a:spcPts val="0"/>
                        </a:spcAft>
                        <a:buNone/>
                      </a:pPr>
                      <a:r>
                        <a:rPr lang="en-GB" sz="1500" dirty="0" smtClean="0"/>
                        <a:t>17</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Affirmative</a:t>
                      </a:r>
                      <a:r>
                        <a:rPr lang="en-GB" sz="1500" b="1" baseline="0" dirty="0" smtClean="0">
                          <a:solidFill>
                            <a:schemeClr val="tx1"/>
                          </a:solidFill>
                        </a:rPr>
                        <a:t> action</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Positive</a:t>
                      </a:r>
                      <a:r>
                        <a:rPr lang="en-GB" sz="1500" baseline="0" dirty="0" smtClean="0">
                          <a:solidFill>
                            <a:schemeClr val="tx1"/>
                          </a:solidFill>
                        </a:rPr>
                        <a:t> discrimination to give African Americans more equal opportunities particularly in education and employment.</a:t>
                      </a:r>
                      <a:endParaRPr sz="1500" dirty="0">
                        <a:solidFill>
                          <a:schemeClr val="tx1"/>
                        </a:solidFill>
                      </a:endParaRPr>
                    </a:p>
                  </a:txBody>
                  <a:tcPr marL="53175" marR="53175" marT="0" marB="0"/>
                </a:tc>
              </a:tr>
              <a:tr h="375990">
                <a:tc>
                  <a:txBody>
                    <a:bodyPr/>
                    <a:lstStyle/>
                    <a:p>
                      <a:pPr marL="0" marR="0" lvl="0" indent="0" algn="l" rtl="0">
                        <a:spcBef>
                          <a:spcPts val="0"/>
                        </a:spcBef>
                        <a:spcAft>
                          <a:spcPts val="0"/>
                        </a:spcAft>
                        <a:buNone/>
                      </a:pPr>
                      <a:r>
                        <a:rPr lang="en-GB" sz="1500" dirty="0" smtClean="0"/>
                        <a:t>18</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Nation of Islam</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Muslim</a:t>
                      </a:r>
                      <a:r>
                        <a:rPr lang="en-GB" sz="1500" baseline="0" dirty="0" smtClean="0">
                          <a:solidFill>
                            <a:schemeClr val="tx1"/>
                          </a:solidFill>
                        </a:rPr>
                        <a:t> civil rights group under the leadership of Elijah Mohammad</a:t>
                      </a:r>
                      <a:endParaRPr sz="1500" dirty="0">
                        <a:solidFill>
                          <a:schemeClr val="tx1"/>
                        </a:solidFill>
                      </a:endParaRPr>
                    </a:p>
                  </a:txBody>
                  <a:tcPr marL="53175" marR="53175" marT="0" marB="0"/>
                </a:tc>
              </a:tr>
              <a:tr h="347463">
                <a:tc>
                  <a:txBody>
                    <a:bodyPr/>
                    <a:lstStyle/>
                    <a:p>
                      <a:pPr marL="0" marR="0" lvl="0" indent="0" algn="l" rtl="0">
                        <a:spcBef>
                          <a:spcPts val="0"/>
                        </a:spcBef>
                        <a:spcAft>
                          <a:spcPts val="0"/>
                        </a:spcAft>
                        <a:buNone/>
                      </a:pPr>
                      <a:r>
                        <a:rPr lang="en-GB" sz="1500" dirty="0" smtClean="0"/>
                        <a:t>19</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Non-violent direct action</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An action</a:t>
                      </a:r>
                      <a:r>
                        <a:rPr lang="en-GB" sz="1500" baseline="0" dirty="0" smtClean="0">
                          <a:solidFill>
                            <a:schemeClr val="tx1"/>
                          </a:solidFill>
                        </a:rPr>
                        <a:t> that does something, without the use of violence e.g. marches and sit-ins.</a:t>
                      </a:r>
                      <a:endParaRPr sz="1500" dirty="0">
                        <a:solidFill>
                          <a:schemeClr val="tx1"/>
                        </a:solidFill>
                      </a:endParaRPr>
                    </a:p>
                  </a:txBody>
                  <a:tcPr marL="53175" marR="53175" marT="0" marB="0"/>
                </a:tc>
              </a:tr>
              <a:tr h="275852">
                <a:tc>
                  <a:txBody>
                    <a:bodyPr/>
                    <a:lstStyle/>
                    <a:p>
                      <a:pPr marL="0" marR="0" lvl="0" indent="0" algn="l" rtl="0">
                        <a:spcBef>
                          <a:spcPts val="0"/>
                        </a:spcBef>
                        <a:spcAft>
                          <a:spcPts val="0"/>
                        </a:spcAft>
                        <a:buNone/>
                      </a:pPr>
                      <a:r>
                        <a:rPr lang="en-GB" sz="1500" dirty="0" smtClean="0"/>
                        <a:t>20</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March</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When a large group of people walk together to express their</a:t>
                      </a:r>
                      <a:r>
                        <a:rPr lang="en-GB" sz="1500" baseline="0" dirty="0" smtClean="0">
                          <a:solidFill>
                            <a:schemeClr val="tx1"/>
                          </a:solidFill>
                        </a:rPr>
                        <a:t> ideas or protest about something</a:t>
                      </a:r>
                      <a:endParaRPr sz="1500" dirty="0">
                        <a:solidFill>
                          <a:schemeClr val="tx1"/>
                        </a:solidFill>
                      </a:endParaRPr>
                    </a:p>
                  </a:txBody>
                  <a:tcPr marL="53175" marR="53175" marT="0" marB="0"/>
                </a:tc>
              </a:tr>
              <a:tr h="349539">
                <a:tc>
                  <a:txBody>
                    <a:bodyPr/>
                    <a:lstStyle/>
                    <a:p>
                      <a:pPr marL="0" marR="0" lvl="0" indent="0" algn="l" rtl="0">
                        <a:spcBef>
                          <a:spcPts val="0"/>
                        </a:spcBef>
                        <a:spcAft>
                          <a:spcPts val="0"/>
                        </a:spcAft>
                        <a:buNone/>
                      </a:pPr>
                      <a:r>
                        <a:rPr lang="en-GB" sz="1500" dirty="0" smtClean="0"/>
                        <a:t>21</a:t>
                      </a:r>
                      <a:endParaRPr sz="1500" dirty="0"/>
                    </a:p>
                  </a:txBody>
                  <a:tcPr marL="91450" marR="91450" marT="45725" marB="45725"/>
                </a:tc>
                <a:tc>
                  <a:txBody>
                    <a:bodyPr/>
                    <a:lstStyle/>
                    <a:p>
                      <a:r>
                        <a:rPr lang="en-GB" sz="1500" b="1" dirty="0" smtClean="0"/>
                        <a:t>Bill</a:t>
                      </a:r>
                      <a:endParaRPr lang="en-GB" sz="1500" b="1" dirty="0"/>
                    </a:p>
                  </a:txBody>
                  <a:tcPr marL="53175" marR="53175" marT="0" marB="0"/>
                </a:tc>
                <a:tc>
                  <a:txBody>
                    <a:bodyPr/>
                    <a:lstStyle/>
                    <a:p>
                      <a:r>
                        <a:rPr lang="en-GB" sz="1500" dirty="0" smtClean="0"/>
                        <a:t>Proposed</a:t>
                      </a:r>
                      <a:r>
                        <a:rPr lang="en-GB" sz="1500" baseline="0" dirty="0" smtClean="0"/>
                        <a:t> law that will be discussed by government – not all bills become laws.</a:t>
                      </a:r>
                      <a:endParaRPr lang="en-GB" sz="1500" dirty="0"/>
                    </a:p>
                  </a:txBody>
                  <a:tcPr marL="53175" marR="53175" marT="0" marB="0"/>
                </a:tc>
              </a:tr>
              <a:tr h="371755">
                <a:tc>
                  <a:txBody>
                    <a:bodyPr/>
                    <a:lstStyle/>
                    <a:p>
                      <a:pPr marL="0" marR="0" lvl="0" indent="0" algn="l" rtl="0">
                        <a:spcBef>
                          <a:spcPts val="0"/>
                        </a:spcBef>
                        <a:spcAft>
                          <a:spcPts val="0"/>
                        </a:spcAft>
                        <a:buNone/>
                      </a:pPr>
                      <a:r>
                        <a:rPr lang="en-GB" sz="1500" dirty="0" smtClean="0"/>
                        <a:t>22</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American Dream</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The idea that anyone</a:t>
                      </a:r>
                      <a:r>
                        <a:rPr lang="en-GB" sz="1500" baseline="0" dirty="0" smtClean="0">
                          <a:solidFill>
                            <a:schemeClr val="tx1"/>
                          </a:solidFill>
                        </a:rPr>
                        <a:t> in the USA can become wealthy and successful through hard work because everyone has the same opportunities and freedoms</a:t>
                      </a:r>
                      <a:endParaRPr sz="1500" dirty="0">
                        <a:solidFill>
                          <a:schemeClr val="tx1"/>
                        </a:solidFill>
                      </a:endParaRPr>
                    </a:p>
                  </a:txBody>
                  <a:tcPr marL="53175" marR="53175" marT="0" marB="0"/>
                </a:tc>
              </a:tr>
              <a:tr h="289534">
                <a:tc>
                  <a:txBody>
                    <a:bodyPr/>
                    <a:lstStyle/>
                    <a:p>
                      <a:pPr marL="0" marR="0" lvl="0" indent="0" algn="l" rtl="0">
                        <a:spcBef>
                          <a:spcPts val="0"/>
                        </a:spcBef>
                        <a:spcAft>
                          <a:spcPts val="0"/>
                        </a:spcAft>
                        <a:buNone/>
                      </a:pPr>
                      <a:r>
                        <a:rPr lang="en-GB" sz="1500" dirty="0" smtClean="0"/>
                        <a:t>23</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Ghetto</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A part of a city where people of a particular race of class live separately</a:t>
                      </a:r>
                      <a:r>
                        <a:rPr lang="en-GB" sz="1500" baseline="0" dirty="0" smtClean="0">
                          <a:solidFill>
                            <a:schemeClr val="tx1"/>
                          </a:solidFill>
                        </a:rPr>
                        <a:t> e.g. Harlem in New York</a:t>
                      </a:r>
                      <a:endParaRPr sz="1500" dirty="0">
                        <a:solidFill>
                          <a:schemeClr val="tx1"/>
                        </a:solidFill>
                      </a:endParaRPr>
                    </a:p>
                  </a:txBody>
                  <a:tcPr marL="53175" marR="53175" marT="0" marB="0"/>
                </a:tc>
              </a:tr>
            </a:tbl>
          </a:graphicData>
        </a:graphic>
      </p:graphicFrame>
      <p:pic>
        <p:nvPicPr>
          <p:cNvPr id="91" name="Shape 91">
            <a:hlinkClick r:id="rId14" action="ppaction://hlinkfile"/>
          </p:cNvPr>
          <p:cNvPicPr preferRelativeResize="0"/>
          <p:nvPr/>
        </p:nvPicPr>
        <p:blipFill>
          <a:blip r:embed="rId15">
            <a:alphaModFix/>
          </a:blip>
          <a:stretch>
            <a:fillRect/>
          </a:stretch>
        </p:blipFill>
        <p:spPr>
          <a:xfrm>
            <a:off x="5336390" y="949006"/>
            <a:ext cx="595782" cy="472450"/>
          </a:xfrm>
          <a:prstGeom prst="rect">
            <a:avLst/>
          </a:prstGeom>
          <a:noFill/>
          <a:ln>
            <a:noFill/>
          </a:ln>
        </p:spPr>
      </p:pic>
      <p:pic>
        <p:nvPicPr>
          <p:cNvPr id="92" name="Shape 92">
            <a:hlinkClick r:id="rId16" action="ppaction://hlinkfile"/>
          </p:cNvPr>
          <p:cNvPicPr preferRelativeResize="0"/>
          <p:nvPr/>
        </p:nvPicPr>
        <p:blipFill>
          <a:blip r:embed="rId15">
            <a:alphaModFix/>
          </a:blip>
          <a:stretch>
            <a:fillRect/>
          </a:stretch>
        </p:blipFill>
        <p:spPr>
          <a:xfrm>
            <a:off x="7059222" y="1384650"/>
            <a:ext cx="595782" cy="472450"/>
          </a:xfrm>
          <a:prstGeom prst="rect">
            <a:avLst/>
          </a:prstGeom>
          <a:noFill/>
          <a:ln>
            <a:noFill/>
          </a:ln>
        </p:spPr>
      </p:pic>
      <p:pic>
        <p:nvPicPr>
          <p:cNvPr id="93" name="Shape 93">
            <a:hlinkClick r:id="rId17"/>
          </p:cNvPr>
          <p:cNvPicPr preferRelativeResize="0"/>
          <p:nvPr/>
        </p:nvPicPr>
        <p:blipFill>
          <a:blip r:embed="rId18">
            <a:alphaModFix/>
          </a:blip>
          <a:stretch>
            <a:fillRect/>
          </a:stretch>
        </p:blipFill>
        <p:spPr>
          <a:xfrm>
            <a:off x="6571282" y="34897"/>
            <a:ext cx="1571661" cy="1081038"/>
          </a:xfrm>
          <a:prstGeom prst="rect">
            <a:avLst/>
          </a:prstGeom>
          <a:noFill/>
          <a:ln>
            <a:noFill/>
          </a:ln>
        </p:spPr>
      </p:pic>
      <p:pic>
        <p:nvPicPr>
          <p:cNvPr id="95" name="Shape 95">
            <a:hlinkClick r:id="rId19" action="ppaction://hlinkfile"/>
          </p:cNvPr>
          <p:cNvPicPr preferRelativeResize="0"/>
          <p:nvPr/>
        </p:nvPicPr>
        <p:blipFill>
          <a:blip r:embed="rId15">
            <a:alphaModFix/>
          </a:blip>
          <a:stretch>
            <a:fillRect/>
          </a:stretch>
        </p:blipFill>
        <p:spPr>
          <a:xfrm>
            <a:off x="5213791" y="4498278"/>
            <a:ext cx="595782" cy="472450"/>
          </a:xfrm>
          <a:prstGeom prst="rect">
            <a:avLst/>
          </a:prstGeom>
          <a:noFill/>
          <a:ln>
            <a:noFill/>
          </a:ln>
        </p:spPr>
      </p:pic>
      <p:pic>
        <p:nvPicPr>
          <p:cNvPr id="2" name="Picture 2" descr="C:\Users\stbeachc01\AppData\Local\Microsoft\Windows\INetCache\IE\XNB34WHF\Youtube-logo[1].pn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87418" y="-64968"/>
            <a:ext cx="1180903" cy="1180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tbeachc01\AppData\Local\Microsoft\Windows\INetCache\IE\RI0OH8C5\quizlet[1].jp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89159" y="34897"/>
            <a:ext cx="1040491" cy="10228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beachc01\AppData\Local\Microsoft\Windows\INetCache\IE\S94EN45S\purzen_Icon_with_question_mark[1].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234153" y="43674"/>
            <a:ext cx="1081038" cy="1081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370" y="5093558"/>
            <a:ext cx="927403" cy="131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04994" y="5093557"/>
            <a:ext cx="1030673" cy="134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58480" y="5187827"/>
            <a:ext cx="1291982" cy="112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71085" y="5151159"/>
            <a:ext cx="861087" cy="12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59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59451" y="128200"/>
            <a:ext cx="6509840" cy="778500"/>
          </a:xfrm>
          <a:prstGeom prst="rect">
            <a:avLst/>
          </a:prstGeom>
          <a:noFill/>
          <a:ln>
            <a:noFill/>
          </a:ln>
        </p:spPr>
        <p:txBody>
          <a:bodyPr spcFirstLastPara="1" wrap="square" lIns="128000" tIns="64000" rIns="128000" bIns="64000" anchor="t" anchorCtr="0">
            <a:noAutofit/>
          </a:bodyPr>
          <a:lstStyle/>
          <a:p>
            <a:pPr marL="0" marR="0" lvl="0" indent="0" algn="l" rtl="0">
              <a:spcBef>
                <a:spcPts val="0"/>
              </a:spcBef>
              <a:spcAft>
                <a:spcPts val="0"/>
              </a:spcAft>
              <a:buNone/>
            </a:pPr>
            <a:r>
              <a:rPr lang="en-GB" sz="2000" b="1" dirty="0" smtClean="0">
                <a:solidFill>
                  <a:schemeClr val="dk1"/>
                </a:solidFill>
                <a:latin typeface="Source Sans Pro"/>
                <a:ea typeface="Source Sans Pro"/>
                <a:cs typeface="Source Sans Pro"/>
                <a:sym typeface="Source Sans Pro"/>
              </a:rPr>
              <a:t>IGCSE </a:t>
            </a:r>
            <a:r>
              <a:rPr lang="en-GB" sz="2000" b="1" i="0" u="none" strike="noStrike" cap="none" dirty="0" smtClean="0">
                <a:solidFill>
                  <a:schemeClr val="dk1"/>
                </a:solidFill>
                <a:latin typeface="Source Sans Pro"/>
                <a:ea typeface="Source Sans Pro"/>
                <a:cs typeface="Source Sans Pro"/>
                <a:sym typeface="Source Sans Pro"/>
              </a:rPr>
              <a:t>Knowledge </a:t>
            </a:r>
            <a:r>
              <a:rPr lang="en-GB" sz="2000" b="1" i="0" u="none" strike="noStrike" cap="none" dirty="0">
                <a:solidFill>
                  <a:schemeClr val="dk1"/>
                </a:solidFill>
                <a:latin typeface="Source Sans Pro"/>
                <a:ea typeface="Source Sans Pro"/>
                <a:cs typeface="Source Sans Pro"/>
                <a:sym typeface="Source Sans Pro"/>
              </a:rPr>
              <a:t>Organiser</a:t>
            </a:r>
            <a:r>
              <a:rPr lang="en-GB" sz="2000" b="1" i="0" u="none" strike="noStrike" cap="none" dirty="0" smtClean="0">
                <a:solidFill>
                  <a:schemeClr val="dk1"/>
                </a:solidFill>
                <a:latin typeface="Source Sans Pro"/>
                <a:ea typeface="Source Sans Pro"/>
                <a:cs typeface="Source Sans Pro"/>
                <a:sym typeface="Source Sans Pro"/>
              </a:rPr>
              <a:t>: Civil Rights 1945-74</a:t>
            </a:r>
            <a:endParaRPr lang="en-GB" sz="2500" b="1"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GB" sz="2500" b="1" dirty="0" smtClean="0">
                <a:solidFill>
                  <a:schemeClr val="dk1"/>
                </a:solidFill>
                <a:latin typeface="Source Sans Pro"/>
                <a:ea typeface="Source Sans Pro"/>
                <a:cs typeface="Source Sans Pro"/>
                <a:sym typeface="Source Sans Pro"/>
              </a:rPr>
              <a:t>Other Protest Movements</a:t>
            </a:r>
            <a:endParaRPr lang="en-GB" sz="2000" b="1" i="0" u="none" strike="noStrike" cap="none" dirty="0" smtClean="0">
              <a:solidFill>
                <a:schemeClr val="dk1"/>
              </a:solidFill>
              <a:latin typeface="Source Sans Pro"/>
              <a:ea typeface="Source Sans Pro"/>
              <a:cs typeface="Source Sans Pro"/>
              <a:sym typeface="Source Sans Pro"/>
            </a:endParaRPr>
          </a:p>
        </p:txBody>
      </p:sp>
      <p:graphicFrame>
        <p:nvGraphicFramePr>
          <p:cNvPr id="85" name="Shape 85"/>
          <p:cNvGraphicFramePr/>
          <p:nvPr>
            <p:extLst>
              <p:ext uri="{D42A27DB-BD31-4B8C-83A1-F6EECF244321}">
                <p14:modId xmlns:p14="http://schemas.microsoft.com/office/powerpoint/2010/main" val="2952440090"/>
              </p:ext>
            </p:extLst>
          </p:nvPr>
        </p:nvGraphicFramePr>
        <p:xfrm>
          <a:off x="259451" y="939293"/>
          <a:ext cx="6034275" cy="3327460"/>
        </p:xfrm>
        <a:graphic>
          <a:graphicData uri="http://schemas.openxmlformats.org/drawingml/2006/table">
            <a:tbl>
              <a:tblPr firstRow="1" bandRow="1">
                <a:noFill/>
                <a:tableStyleId>{6C5D540A-3AA4-44F4-B395-6ABE3AA8E963}</a:tableStyleId>
              </a:tblPr>
              <a:tblGrid>
                <a:gridCol w="288025"/>
                <a:gridCol w="702872"/>
                <a:gridCol w="5043378"/>
              </a:tblGrid>
              <a:tr h="370850">
                <a:tc gridSpan="3">
                  <a:txBody>
                    <a:bodyPr/>
                    <a:lstStyle/>
                    <a:p>
                      <a:pPr marL="0" marR="0" lvl="0" indent="0" algn="ctr" rtl="0">
                        <a:spcBef>
                          <a:spcPts val="0"/>
                        </a:spcBef>
                        <a:spcAft>
                          <a:spcPts val="0"/>
                        </a:spcAft>
                        <a:buNone/>
                      </a:pPr>
                      <a:r>
                        <a:rPr lang="en-GB" sz="2500" u="none" strike="noStrike" cap="none" dirty="0"/>
                        <a:t>Key Events</a:t>
                      </a:r>
                      <a:endParaRPr sz="2500" u="none" strike="noStrike" cap="none" dirty="0"/>
                    </a:p>
                  </a:txBody>
                  <a:tcPr marL="91450" marR="91450" marT="45725" marB="45725"/>
                </a:tc>
                <a:tc hMerge="1">
                  <a:txBody>
                    <a:bodyPr/>
                    <a:lstStyle/>
                    <a:p>
                      <a:endParaRPr lang="en-US"/>
                    </a:p>
                  </a:txBody>
                  <a:tcPr/>
                </a:tc>
                <a:tc hMerge="1">
                  <a:txBody>
                    <a:bodyPr/>
                    <a:lstStyle/>
                    <a:p>
                      <a:endParaRPr lang="en-US"/>
                    </a:p>
                  </a:txBody>
                  <a:tcPr/>
                </a:tc>
              </a:tr>
              <a:tr h="370850">
                <a:tc>
                  <a:txBody>
                    <a:bodyPr/>
                    <a:lstStyle/>
                    <a:p>
                      <a:pPr marL="0" marR="0" lvl="0" indent="0" algn="l" rtl="0">
                        <a:spcBef>
                          <a:spcPts val="0"/>
                        </a:spcBef>
                        <a:spcAft>
                          <a:spcPts val="0"/>
                        </a:spcAft>
                        <a:buNone/>
                      </a:pPr>
                      <a:r>
                        <a:rPr lang="en-GB" sz="1400" u="none" strike="noStrike" cap="none" dirty="0"/>
                        <a:t>1</a:t>
                      </a:r>
                      <a:endParaRPr sz="1400" dirty="0"/>
                    </a:p>
                  </a:txBody>
                  <a:tcPr marL="91450" marR="91450" marT="45725" marB="45725"/>
                </a:tc>
                <a:tc>
                  <a:txBody>
                    <a:bodyPr/>
                    <a:lstStyle/>
                    <a:p>
                      <a:r>
                        <a:rPr lang="en-GB" sz="1400" dirty="0" smtClean="0"/>
                        <a:t>1960</a:t>
                      </a:r>
                      <a:endParaRPr lang="en-GB" sz="1400" dirty="0"/>
                    </a:p>
                  </a:txBody>
                  <a:tcPr marL="91450" marR="91450" marT="45725" marB="45725"/>
                </a:tc>
                <a:tc>
                  <a:txBody>
                    <a:bodyPr/>
                    <a:lstStyle/>
                    <a:p>
                      <a:pPr marL="0" lvl="0" indent="0" algn="l" rtl="0">
                        <a:spcBef>
                          <a:spcPts val="0"/>
                        </a:spcBef>
                        <a:spcAft>
                          <a:spcPts val="0"/>
                        </a:spcAft>
                        <a:buNone/>
                      </a:pPr>
                      <a:r>
                        <a:rPr lang="en-GB" sz="1400" dirty="0" smtClean="0">
                          <a:solidFill>
                            <a:schemeClr val="tx1"/>
                          </a:solidFill>
                        </a:rPr>
                        <a:t>Students</a:t>
                      </a:r>
                      <a:r>
                        <a:rPr lang="en-GB" sz="1400" baseline="0" dirty="0" smtClean="0">
                          <a:solidFill>
                            <a:schemeClr val="tx1"/>
                          </a:solidFill>
                        </a:rPr>
                        <a:t> for a Democratic Society established</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2</a:t>
                      </a:r>
                      <a:endParaRPr sz="1400" dirty="0"/>
                    </a:p>
                  </a:txBody>
                  <a:tcPr marL="91450" marR="91450" marT="45725" marB="45725"/>
                </a:tc>
                <a:tc>
                  <a:txBody>
                    <a:bodyPr/>
                    <a:lstStyle/>
                    <a:p>
                      <a:r>
                        <a:rPr lang="en-GB" sz="1400" dirty="0" smtClean="0"/>
                        <a:t>1963</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3"/>
                        </a:rPr>
                        <a:t>Equal Pay Act</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3</a:t>
                      </a:r>
                      <a:endParaRPr sz="1400" dirty="0"/>
                    </a:p>
                  </a:txBody>
                  <a:tcPr marL="91450" marR="91450" marT="45725" marB="45725"/>
                </a:tc>
                <a:tc>
                  <a:txBody>
                    <a:bodyPr/>
                    <a:lstStyle/>
                    <a:p>
                      <a:r>
                        <a:rPr lang="en-GB" sz="1400" dirty="0" smtClean="0"/>
                        <a:t>1964</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4"/>
                        </a:rPr>
                        <a:t>Berkeley Free Speech</a:t>
                      </a:r>
                      <a:r>
                        <a:rPr lang="en-GB" sz="1400" baseline="0" dirty="0" smtClean="0">
                          <a:solidFill>
                            <a:schemeClr val="tx1"/>
                          </a:solidFill>
                          <a:hlinkClick r:id="rId4"/>
                        </a:rPr>
                        <a:t> Movement</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4</a:t>
                      </a:r>
                      <a:endParaRPr sz="1400" dirty="0"/>
                    </a:p>
                  </a:txBody>
                  <a:tcPr marL="91450" marR="91450" marT="45725" marB="45725"/>
                </a:tc>
                <a:tc>
                  <a:txBody>
                    <a:bodyPr/>
                    <a:lstStyle/>
                    <a:p>
                      <a:r>
                        <a:rPr lang="en-GB" sz="1400" dirty="0" smtClean="0"/>
                        <a:t>1966 </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hlinkClick r:id="rId5"/>
                        </a:rPr>
                        <a:t>NOW </a:t>
                      </a:r>
                      <a:r>
                        <a:rPr lang="en-GB" sz="1400" dirty="0" smtClean="0">
                          <a:solidFill>
                            <a:schemeClr val="tx1"/>
                          </a:solidFill>
                        </a:rPr>
                        <a:t>set</a:t>
                      </a:r>
                      <a:r>
                        <a:rPr lang="en-GB" sz="1400" baseline="0" dirty="0" smtClean="0">
                          <a:solidFill>
                            <a:schemeClr val="tx1"/>
                          </a:solidFill>
                        </a:rPr>
                        <a:t> up by Betty Friedan and other feminists </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5</a:t>
                      </a:r>
                      <a:endParaRPr sz="1400" dirty="0"/>
                    </a:p>
                  </a:txBody>
                  <a:tcPr marL="91450" marR="91450" marT="45725" marB="45725"/>
                </a:tc>
                <a:tc>
                  <a:txBody>
                    <a:bodyPr/>
                    <a:lstStyle/>
                    <a:p>
                      <a:r>
                        <a:rPr lang="en-GB" sz="1400" dirty="0" smtClean="0"/>
                        <a:t>1969</a:t>
                      </a:r>
                      <a:endParaRPr lang="en-GB" sz="14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400" dirty="0" smtClean="0">
                          <a:solidFill>
                            <a:schemeClr val="tx1"/>
                          </a:solidFill>
                          <a:hlinkClick r:id="rId6"/>
                        </a:rPr>
                        <a:t>Largest</a:t>
                      </a:r>
                      <a:r>
                        <a:rPr lang="en-GB" sz="1400" baseline="0" dirty="0" smtClean="0">
                          <a:solidFill>
                            <a:schemeClr val="tx1"/>
                          </a:solidFill>
                          <a:hlinkClick r:id="rId6"/>
                        </a:rPr>
                        <a:t> Anti-Vietnam War protest in Washington</a:t>
                      </a:r>
                      <a:endParaRPr lang="en-GB" sz="1400" dirty="0" smtClean="0">
                        <a:solidFill>
                          <a:schemeClr val="tx1"/>
                        </a:solidFill>
                      </a:endParaRPr>
                    </a:p>
                    <a:p>
                      <a:pPr marL="0" lvl="0" indent="0" rtl="0">
                        <a:spcBef>
                          <a:spcPts val="0"/>
                        </a:spcBef>
                        <a:spcAft>
                          <a:spcPts val="0"/>
                        </a:spcAft>
                        <a:buClr>
                          <a:schemeClr val="dk1"/>
                        </a:buClr>
                        <a:buSzPts val="1100"/>
                        <a:buFont typeface="Arial"/>
                        <a:buNone/>
                      </a:pP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6</a:t>
                      </a:r>
                      <a:endParaRPr sz="1400" dirty="0"/>
                    </a:p>
                  </a:txBody>
                  <a:tcPr marL="91450" marR="91450" marT="45725" marB="45725"/>
                </a:tc>
                <a:tc>
                  <a:txBody>
                    <a:bodyPr/>
                    <a:lstStyle/>
                    <a:p>
                      <a:r>
                        <a:rPr lang="en-GB" sz="1400" dirty="0" smtClean="0"/>
                        <a:t>Aug 1970</a:t>
                      </a:r>
                      <a:endParaRPr lang="en-GB" sz="1400" dirty="0"/>
                    </a:p>
                  </a:txBody>
                  <a:tcPr marL="91450" marR="91450" marT="45725" marB="45725"/>
                </a:tc>
                <a:tc>
                  <a:txBody>
                    <a:bodyPr/>
                    <a:lstStyle/>
                    <a:p>
                      <a:pPr marL="0" lvl="0" indent="0" rtl="0">
                        <a:spcBef>
                          <a:spcPts val="0"/>
                        </a:spcBef>
                        <a:spcAft>
                          <a:spcPts val="0"/>
                        </a:spcAft>
                        <a:buClr>
                          <a:schemeClr val="dk1"/>
                        </a:buClr>
                        <a:buSzPts val="1100"/>
                        <a:buFont typeface="Arial"/>
                        <a:buNone/>
                      </a:pPr>
                      <a:r>
                        <a:rPr lang="en-GB" sz="1400" dirty="0" smtClean="0">
                          <a:solidFill>
                            <a:schemeClr val="tx1"/>
                          </a:solidFill>
                          <a:hlinkClick r:id="rId7"/>
                        </a:rPr>
                        <a:t>Women’s</a:t>
                      </a:r>
                      <a:r>
                        <a:rPr lang="en-GB" sz="1400" baseline="0" dirty="0" smtClean="0">
                          <a:solidFill>
                            <a:schemeClr val="tx1"/>
                          </a:solidFill>
                          <a:hlinkClick r:id="rId7"/>
                        </a:rPr>
                        <a:t> Strike of Equality</a:t>
                      </a:r>
                      <a:endParaRPr sz="1400" dirty="0">
                        <a:solidFill>
                          <a:schemeClr val="tx1"/>
                        </a:solidFill>
                      </a:endParaRPr>
                    </a:p>
                  </a:txBody>
                  <a:tcPr marL="48250" marR="48250" marT="0" marB="0" anchor="ctr"/>
                </a:tc>
              </a:tr>
              <a:tr h="370850">
                <a:tc>
                  <a:txBody>
                    <a:bodyPr/>
                    <a:lstStyle/>
                    <a:p>
                      <a:pPr marL="0" marR="0" lvl="0" indent="0" algn="l" rtl="0">
                        <a:spcBef>
                          <a:spcPts val="0"/>
                        </a:spcBef>
                        <a:spcAft>
                          <a:spcPts val="0"/>
                        </a:spcAft>
                        <a:buNone/>
                      </a:pPr>
                      <a:r>
                        <a:rPr lang="en-GB" sz="1400" dirty="0" smtClean="0"/>
                        <a:t>7</a:t>
                      </a:r>
                      <a:endParaRPr sz="1400" dirty="0"/>
                    </a:p>
                  </a:txBody>
                  <a:tcPr marL="91450" marR="91450" marT="45725" marB="45725"/>
                </a:tc>
                <a:tc>
                  <a:txBody>
                    <a:bodyPr/>
                    <a:lstStyle/>
                    <a:p>
                      <a:r>
                        <a:rPr lang="en-GB" sz="1400" dirty="0" smtClean="0"/>
                        <a:t>1973</a:t>
                      </a:r>
                      <a:endParaRPr lang="en-GB" sz="1400" dirty="0"/>
                    </a:p>
                  </a:txBody>
                  <a:tcPr marL="91450" marR="91450" marT="45725" marB="45725"/>
                </a:tc>
                <a:tc>
                  <a:txBody>
                    <a:bodyPr/>
                    <a:lstStyle/>
                    <a:p>
                      <a:pPr marL="0" lvl="0" indent="0" rtl="0">
                        <a:spcBef>
                          <a:spcPts val="0"/>
                        </a:spcBef>
                        <a:spcAft>
                          <a:spcPts val="0"/>
                        </a:spcAft>
                        <a:buNone/>
                      </a:pPr>
                      <a:r>
                        <a:rPr lang="en-GB" sz="1400" dirty="0" smtClean="0">
                          <a:solidFill>
                            <a:schemeClr val="tx1"/>
                          </a:solidFill>
                        </a:rPr>
                        <a:t>Supreme</a:t>
                      </a:r>
                      <a:r>
                        <a:rPr lang="en-GB" sz="1400" baseline="0" dirty="0" smtClean="0">
                          <a:solidFill>
                            <a:schemeClr val="tx1"/>
                          </a:solidFill>
                        </a:rPr>
                        <a:t> Court ruled abortions against constitutional right to privacy and freedom</a:t>
                      </a:r>
                      <a:endParaRPr sz="1400" dirty="0">
                        <a:solidFill>
                          <a:schemeClr val="tx1"/>
                        </a:solidFill>
                      </a:endParaRPr>
                    </a:p>
                  </a:txBody>
                  <a:tcPr marL="48250" marR="48250" marT="0" marB="0" anchor="ctr"/>
                </a:tc>
              </a:tr>
            </a:tbl>
          </a:graphicData>
        </a:graphic>
      </p:graphicFrame>
      <p:graphicFrame>
        <p:nvGraphicFramePr>
          <p:cNvPr id="86" name="Shape 86"/>
          <p:cNvGraphicFramePr/>
          <p:nvPr>
            <p:extLst>
              <p:ext uri="{D42A27DB-BD31-4B8C-83A1-F6EECF244321}">
                <p14:modId xmlns:p14="http://schemas.microsoft.com/office/powerpoint/2010/main" val="790363972"/>
              </p:ext>
            </p:extLst>
          </p:nvPr>
        </p:nvGraphicFramePr>
        <p:xfrm>
          <a:off x="114300" y="4422078"/>
          <a:ext cx="6235700" cy="5154779"/>
        </p:xfrm>
        <a:graphic>
          <a:graphicData uri="http://schemas.openxmlformats.org/drawingml/2006/table">
            <a:tbl>
              <a:tblPr firstRow="1" bandRow="1">
                <a:noFill/>
                <a:tableStyleId>{667F3682-8F9A-4FED-B749-454CEA86DF05}</a:tableStyleId>
              </a:tblPr>
              <a:tblGrid>
                <a:gridCol w="2044700"/>
                <a:gridCol w="1892300"/>
                <a:gridCol w="2298700"/>
              </a:tblGrid>
              <a:tr h="491319">
                <a:tc gridSpan="3">
                  <a:txBody>
                    <a:bodyPr/>
                    <a:lstStyle/>
                    <a:p>
                      <a:pPr marL="0" marR="0" lvl="0" indent="0" algn="ctr" rtl="0">
                        <a:spcBef>
                          <a:spcPts val="0"/>
                        </a:spcBef>
                        <a:spcAft>
                          <a:spcPts val="0"/>
                        </a:spcAft>
                        <a:buNone/>
                      </a:pPr>
                      <a:r>
                        <a:rPr lang="en-GB" sz="2500" dirty="0"/>
                        <a:t>Key </a:t>
                      </a:r>
                      <a:r>
                        <a:rPr lang="en-GB" sz="2500" dirty="0" smtClean="0"/>
                        <a:t>Groups</a:t>
                      </a:r>
                      <a:endParaRPr sz="2500" dirty="0"/>
                    </a:p>
                  </a:txBody>
                  <a:tcPr marL="91450" marR="91450" marT="45725" marB="45725"/>
                </a:tc>
                <a:tc hMerge="1">
                  <a:txBody>
                    <a:bodyPr/>
                    <a:lstStyle/>
                    <a:p>
                      <a:endParaRPr lang="en-US"/>
                    </a:p>
                  </a:txBody>
                  <a:tcPr/>
                </a:tc>
                <a:tc hMerge="1">
                  <a:txBody>
                    <a:bodyPr/>
                    <a:lstStyle/>
                    <a:p>
                      <a:endParaRPr lang="en-GB"/>
                    </a:p>
                  </a:txBody>
                  <a:tcPr/>
                </a:tc>
              </a:tr>
              <a:tr h="1755850">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8"/>
                        </a:rPr>
                        <a:t>Student</a:t>
                      </a:r>
                      <a:r>
                        <a:rPr lang="en-GB" sz="1400" b="1" baseline="0" dirty="0" smtClean="0">
                          <a:hlinkClick r:id="rId8"/>
                        </a:rPr>
                        <a:t> Protest</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9"/>
                        </a:rPr>
                        <a:t>Anti-Vietnam</a:t>
                      </a:r>
                      <a:r>
                        <a:rPr lang="en-GB" sz="1400" b="1" baseline="0" dirty="0" smtClean="0">
                          <a:hlinkClick r:id="rId9"/>
                        </a:rPr>
                        <a:t> Protest</a:t>
                      </a:r>
                      <a:endParaRPr lang="en-GB" sz="1400" b="1" dirty="0" smtClean="0"/>
                    </a:p>
                  </a:txBody>
                  <a:tcPr marL="91450" marR="91450" marT="45725" marB="45725"/>
                </a:tc>
                <a:tc>
                  <a:txBody>
                    <a:bodyPr/>
                    <a:lstStyle/>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endParaRPr lang="en-GB" sz="1400" b="1" dirty="0" smtClean="0"/>
                    </a:p>
                    <a:p>
                      <a:pPr marL="0" marR="0" lvl="0" indent="0" algn="ctr" rtl="0">
                        <a:spcBef>
                          <a:spcPts val="0"/>
                        </a:spcBef>
                        <a:spcAft>
                          <a:spcPts val="0"/>
                        </a:spcAft>
                        <a:buNone/>
                      </a:pPr>
                      <a:r>
                        <a:rPr lang="en-GB" sz="1400" b="1" dirty="0" smtClean="0">
                          <a:hlinkClick r:id="rId10"/>
                        </a:rPr>
                        <a:t>Women’s Movement</a:t>
                      </a:r>
                      <a:endParaRPr lang="en-GB" sz="1400" b="1" dirty="0" smtClean="0"/>
                    </a:p>
                  </a:txBody>
                  <a:tcPr marL="91450" marR="91450" marT="45725" marB="45725"/>
                </a:tc>
              </a:tr>
              <a:tr h="603615">
                <a:tc>
                  <a:txBody>
                    <a:bodyPr/>
                    <a:lstStyle/>
                    <a:p>
                      <a:pPr marL="0" marR="0" lvl="0" indent="0" rtl="0">
                        <a:spcBef>
                          <a:spcPts val="0"/>
                        </a:spcBef>
                        <a:spcAft>
                          <a:spcPts val="0"/>
                        </a:spcAft>
                        <a:buNone/>
                      </a:pPr>
                      <a:r>
                        <a:rPr lang="en-GB" sz="1400" dirty="0" smtClean="0"/>
                        <a:t>By 1970, nearly 40% of all</a:t>
                      </a:r>
                      <a:r>
                        <a:rPr lang="en-GB" sz="1400" baseline="0" dirty="0" smtClean="0"/>
                        <a:t> young people went on to higher education, with the majority being white, middle-class backgrounds.  During the 1960’s the Students Democratic Society gained momentum, with over 150 colleges or universities having groups with  a total of 100,000 members.</a:t>
                      </a:r>
                      <a:endParaRPr sz="1400" dirty="0"/>
                    </a:p>
                  </a:txBody>
                  <a:tcPr marL="91450" marR="91450" marT="45725" marB="45725"/>
                </a:tc>
                <a:tc>
                  <a:txBody>
                    <a:bodyPr/>
                    <a:lstStyle/>
                    <a:p>
                      <a:r>
                        <a:rPr lang="en-GB" sz="1300" baseline="0" dirty="0" smtClean="0"/>
                        <a:t>Protestors objected to many aspects of the war including:</a:t>
                      </a:r>
                    </a:p>
                    <a:p>
                      <a:pPr marL="285750" indent="-285750">
                        <a:buFont typeface="Arial" panose="020B0604020202020204" pitchFamily="34" charset="0"/>
                        <a:buChar char="•"/>
                      </a:pPr>
                      <a:r>
                        <a:rPr lang="en-GB" sz="1300" baseline="0" dirty="0" smtClean="0"/>
                        <a:t>Huge cost</a:t>
                      </a:r>
                    </a:p>
                    <a:p>
                      <a:pPr marL="285750" indent="-285750">
                        <a:buFont typeface="Arial" panose="020B0604020202020204" pitchFamily="34" charset="0"/>
                        <a:buChar char="•"/>
                      </a:pPr>
                      <a:r>
                        <a:rPr lang="en-GB" sz="1300" baseline="0" dirty="0" smtClean="0"/>
                        <a:t>Rising number of deaths and injuries</a:t>
                      </a:r>
                    </a:p>
                    <a:p>
                      <a:pPr marL="285750" indent="-285750">
                        <a:buFont typeface="Arial" panose="020B0604020202020204" pitchFamily="34" charset="0"/>
                        <a:buChar char="•"/>
                      </a:pPr>
                      <a:r>
                        <a:rPr lang="en-GB" sz="1300" baseline="0" dirty="0" smtClean="0"/>
                        <a:t>US support of corrupt government</a:t>
                      </a:r>
                    </a:p>
                    <a:p>
                      <a:pPr marL="285750" indent="-285750">
                        <a:buFont typeface="Arial" panose="020B0604020202020204" pitchFamily="34" charset="0"/>
                        <a:buChar char="•"/>
                      </a:pPr>
                      <a:r>
                        <a:rPr lang="en-GB" sz="1300" baseline="0" dirty="0" smtClean="0"/>
                        <a:t>Enforcing its will upon another country</a:t>
                      </a:r>
                    </a:p>
                    <a:p>
                      <a:pPr marL="285750" indent="-285750">
                        <a:buFont typeface="Arial" panose="020B0604020202020204" pitchFamily="34" charset="0"/>
                        <a:buChar char="•"/>
                      </a:pPr>
                      <a:r>
                        <a:rPr lang="en-GB" sz="1300" baseline="0" dirty="0" smtClean="0"/>
                        <a:t>US tactics</a:t>
                      </a:r>
                    </a:p>
                    <a:p>
                      <a:pPr marL="285750" indent="-285750">
                        <a:buFont typeface="Arial" panose="020B0604020202020204" pitchFamily="34" charset="0"/>
                        <a:buChar char="•"/>
                      </a:pPr>
                      <a:r>
                        <a:rPr lang="en-GB" sz="1300" baseline="0" dirty="0" smtClean="0"/>
                        <a:t>The draft system</a:t>
                      </a:r>
                    </a:p>
                  </a:txBody>
                  <a:tcPr marL="91450" marR="91450" marT="45725" marB="45725"/>
                </a:tc>
                <a:tc>
                  <a:txBody>
                    <a:bodyPr/>
                    <a:lstStyle/>
                    <a:p>
                      <a:r>
                        <a:rPr lang="en-GB" sz="1400" baseline="0" dirty="0" smtClean="0"/>
                        <a:t>Started by Eleanor Roosevelt in the 1930s, it was the 1960’s that Women’s Movement started to gain traction.  Following people such as </a:t>
                      </a:r>
                      <a:r>
                        <a:rPr lang="en-GB" sz="1400" baseline="0" dirty="0" smtClean="0">
                          <a:hlinkClick r:id="rId11"/>
                        </a:rPr>
                        <a:t>Betty Friedan</a:t>
                      </a:r>
                      <a:r>
                        <a:rPr lang="en-GB" sz="1400" baseline="0" dirty="0" smtClean="0"/>
                        <a:t>, the Women’s Movement wanted discrimination against women to end.  Various Acts were passed which made some changes. </a:t>
                      </a:r>
                      <a:endParaRPr lang="en-GB" sz="1400" dirty="0"/>
                    </a:p>
                  </a:txBody>
                  <a:tcPr marL="91450" marR="91450" marT="45725" marB="45725"/>
                </a:tc>
              </a:tr>
            </a:tbl>
          </a:graphicData>
        </a:graphic>
      </p:graphicFrame>
      <p:graphicFrame>
        <p:nvGraphicFramePr>
          <p:cNvPr id="90" name="Shape 90"/>
          <p:cNvGraphicFramePr/>
          <p:nvPr>
            <p:extLst>
              <p:ext uri="{D42A27DB-BD31-4B8C-83A1-F6EECF244321}">
                <p14:modId xmlns:p14="http://schemas.microsoft.com/office/powerpoint/2010/main" val="1718305382"/>
              </p:ext>
            </p:extLst>
          </p:nvPr>
        </p:nvGraphicFramePr>
        <p:xfrm>
          <a:off x="6515956" y="1416940"/>
          <a:ext cx="6095143" cy="7992716"/>
        </p:xfrm>
        <a:graphic>
          <a:graphicData uri="http://schemas.openxmlformats.org/drawingml/2006/table">
            <a:tbl>
              <a:tblPr firstRow="1" bandRow="1">
                <a:noFill/>
                <a:tableStyleId>{86972B71-A6ED-4867-82B7-F83FA367707B}</a:tableStyleId>
              </a:tblPr>
              <a:tblGrid>
                <a:gridCol w="398571"/>
                <a:gridCol w="1353173"/>
                <a:gridCol w="4343399"/>
              </a:tblGrid>
              <a:tr h="488611">
                <a:tc gridSpan="3">
                  <a:txBody>
                    <a:bodyPr/>
                    <a:lstStyle/>
                    <a:p>
                      <a:pPr marL="0" marR="0" lvl="0" indent="0" algn="ctr" rtl="0">
                        <a:spcBef>
                          <a:spcPts val="0"/>
                        </a:spcBef>
                        <a:spcAft>
                          <a:spcPts val="0"/>
                        </a:spcAft>
                        <a:buNone/>
                      </a:pPr>
                      <a:r>
                        <a:rPr lang="en-GB" sz="1500" dirty="0"/>
                        <a:t>Key Words</a:t>
                      </a:r>
                      <a:endParaRPr sz="1500" dirty="0"/>
                    </a:p>
                  </a:txBody>
                  <a:tcPr marL="91450" marR="91450" marT="45725" marB="45725"/>
                </a:tc>
                <a:tc hMerge="1">
                  <a:txBody>
                    <a:bodyPr/>
                    <a:lstStyle/>
                    <a:p>
                      <a:endParaRPr lang="en-US"/>
                    </a:p>
                  </a:txBody>
                  <a:tcPr/>
                </a:tc>
                <a:tc hMerge="1">
                  <a:txBody>
                    <a:bodyPr/>
                    <a:lstStyle/>
                    <a:p>
                      <a:endParaRPr lang="en-US"/>
                    </a:p>
                  </a:txBody>
                  <a:tcPr/>
                </a:tc>
              </a:tr>
              <a:tr h="260072">
                <a:tc>
                  <a:txBody>
                    <a:bodyPr/>
                    <a:lstStyle/>
                    <a:p>
                      <a:pPr marL="0" marR="0" lvl="0" indent="0" algn="l" rtl="0">
                        <a:spcBef>
                          <a:spcPts val="0"/>
                        </a:spcBef>
                        <a:spcAft>
                          <a:spcPts val="0"/>
                        </a:spcAft>
                        <a:buNone/>
                      </a:pPr>
                      <a:r>
                        <a:rPr lang="en-GB" sz="1500" dirty="0" smtClean="0"/>
                        <a:t>8</a:t>
                      </a:r>
                      <a:endParaRPr sz="1500" dirty="0"/>
                    </a:p>
                  </a:txBody>
                  <a:tcPr marL="91450" marR="91450" marT="45725" marB="45725"/>
                </a:tc>
                <a:tc>
                  <a:txBody>
                    <a:bodyPr/>
                    <a:lstStyle/>
                    <a:p>
                      <a:r>
                        <a:rPr lang="en-GB" sz="1500" b="1" dirty="0" smtClean="0"/>
                        <a:t>Hispanic</a:t>
                      </a:r>
                      <a:endParaRPr lang="en-GB" sz="1500" b="1" dirty="0"/>
                    </a:p>
                  </a:txBody>
                  <a:tcPr marL="53175" marR="53175" marT="0" marB="0"/>
                </a:tc>
                <a:tc>
                  <a:txBody>
                    <a:bodyPr/>
                    <a:lstStyle/>
                    <a:p>
                      <a:pPr marL="0" lvl="0" indent="0" rtl="0">
                        <a:spcBef>
                          <a:spcPts val="0"/>
                        </a:spcBef>
                        <a:spcAft>
                          <a:spcPts val="0"/>
                        </a:spcAft>
                        <a:buNone/>
                      </a:pPr>
                      <a:r>
                        <a:rPr lang="en-GB" sz="1500" b="0" i="0" u="none" strike="noStrike" cap="none" dirty="0" smtClean="0">
                          <a:solidFill>
                            <a:schemeClr val="dk1"/>
                          </a:solidFill>
                          <a:effectLst/>
                          <a:latin typeface="Calibri"/>
                          <a:ea typeface="Calibri"/>
                          <a:cs typeface="Calibri"/>
                          <a:sym typeface="Arial"/>
                        </a:rPr>
                        <a:t>a Spanish-speaking person, especially one of Latin American descent, living in the US.</a:t>
                      </a:r>
                      <a:endParaRPr sz="1500" dirty="0">
                        <a:solidFill>
                          <a:schemeClr val="tx1"/>
                        </a:solidFill>
                      </a:endParaRPr>
                    </a:p>
                  </a:txBody>
                  <a:tcPr marL="53175" marR="53175" marT="0" marB="0"/>
                </a:tc>
              </a:tr>
              <a:tr h="311750">
                <a:tc>
                  <a:txBody>
                    <a:bodyPr/>
                    <a:lstStyle/>
                    <a:p>
                      <a:pPr marL="0" marR="0" lvl="0" indent="0" algn="l" rtl="0">
                        <a:spcBef>
                          <a:spcPts val="0"/>
                        </a:spcBef>
                        <a:spcAft>
                          <a:spcPts val="0"/>
                        </a:spcAft>
                        <a:buNone/>
                      </a:pPr>
                      <a:r>
                        <a:rPr lang="en-GB" sz="1500" dirty="0" smtClean="0"/>
                        <a:t>9</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Protestant</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i="0" u="none" strike="noStrike" cap="none" dirty="0" smtClean="0">
                          <a:solidFill>
                            <a:schemeClr val="dk1"/>
                          </a:solidFill>
                          <a:effectLst/>
                          <a:latin typeface="Calibri"/>
                          <a:ea typeface="Calibri"/>
                          <a:cs typeface="Calibri"/>
                          <a:sym typeface="Arial"/>
                        </a:rPr>
                        <a:t>a member or follower of any of the Western Christian Churches that are separate from the Roman Catholic Church</a:t>
                      </a:r>
                      <a:endParaRPr sz="15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500" dirty="0" smtClean="0"/>
                        <a:t>10</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Nuclear</a:t>
                      </a:r>
                      <a:r>
                        <a:rPr lang="en-GB" sz="1500" b="1" baseline="0" dirty="0" smtClean="0">
                          <a:solidFill>
                            <a:schemeClr val="tx1"/>
                          </a:solidFill>
                        </a:rPr>
                        <a:t> disarmament</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i="0" u="none" strike="noStrike" cap="none" dirty="0" smtClean="0">
                          <a:solidFill>
                            <a:schemeClr val="dk1"/>
                          </a:solidFill>
                          <a:effectLst/>
                          <a:latin typeface="Calibri"/>
                          <a:ea typeface="Calibri"/>
                          <a:cs typeface="Calibri"/>
                          <a:sym typeface="Arial"/>
                        </a:rPr>
                        <a:t>the process of reducing in number or completely eliminating a country's nuclear weapons</a:t>
                      </a:r>
                      <a:endParaRPr sz="1500" dirty="0">
                        <a:solidFill>
                          <a:schemeClr val="tx1"/>
                        </a:solidFill>
                      </a:endParaRPr>
                    </a:p>
                  </a:txBody>
                  <a:tcPr marL="53175" marR="53175" marT="0" marB="0"/>
                </a:tc>
              </a:tr>
              <a:tr h="264516">
                <a:tc>
                  <a:txBody>
                    <a:bodyPr/>
                    <a:lstStyle/>
                    <a:p>
                      <a:pPr marL="0" marR="0" lvl="0" indent="0" algn="l" rtl="0">
                        <a:spcBef>
                          <a:spcPts val="0"/>
                        </a:spcBef>
                        <a:spcAft>
                          <a:spcPts val="0"/>
                        </a:spcAft>
                        <a:buNone/>
                      </a:pPr>
                      <a:r>
                        <a:rPr lang="en-GB" sz="1500" dirty="0" smtClean="0"/>
                        <a:t>11</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Slogan</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i="0" u="none" strike="noStrike" cap="none" dirty="0" smtClean="0">
                          <a:solidFill>
                            <a:schemeClr val="dk1"/>
                          </a:solidFill>
                          <a:effectLst/>
                          <a:latin typeface="Calibri"/>
                          <a:ea typeface="Calibri"/>
                          <a:cs typeface="Calibri"/>
                          <a:sym typeface="Arial"/>
                        </a:rPr>
                        <a:t>a short and striking or memorable phrase used in advertising.</a:t>
                      </a:r>
                      <a:endParaRPr sz="15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12</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Right-wing</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Conservative</a:t>
                      </a:r>
                      <a:r>
                        <a:rPr lang="en-GB" sz="1500" baseline="0" dirty="0" smtClean="0">
                          <a:solidFill>
                            <a:schemeClr val="tx1"/>
                          </a:solidFill>
                        </a:rPr>
                        <a:t> views that value tradition and the freedom of the individual </a:t>
                      </a:r>
                      <a:r>
                        <a:rPr lang="en-GB" sz="1500" baseline="0" dirty="0" err="1" smtClean="0">
                          <a:solidFill>
                            <a:schemeClr val="tx1"/>
                          </a:solidFill>
                        </a:rPr>
                        <a:t>orthe</a:t>
                      </a:r>
                      <a:r>
                        <a:rPr lang="en-GB" sz="1500" baseline="0" dirty="0" smtClean="0">
                          <a:solidFill>
                            <a:schemeClr val="tx1"/>
                          </a:solidFill>
                        </a:rPr>
                        <a:t> role of government is minimal</a:t>
                      </a:r>
                      <a:endParaRPr sz="1500" dirty="0">
                        <a:solidFill>
                          <a:schemeClr val="tx1"/>
                        </a:solidFill>
                      </a:endParaRPr>
                    </a:p>
                  </a:txBody>
                  <a:tcPr marL="53175" marR="53175" marT="0" marB="0"/>
                </a:tc>
              </a:tr>
              <a:tr h="260727">
                <a:tc>
                  <a:txBody>
                    <a:bodyPr/>
                    <a:lstStyle/>
                    <a:p>
                      <a:pPr marL="0" marR="0" lvl="0" indent="0" algn="l" rtl="0">
                        <a:spcBef>
                          <a:spcPts val="0"/>
                        </a:spcBef>
                        <a:spcAft>
                          <a:spcPts val="0"/>
                        </a:spcAft>
                        <a:buNone/>
                      </a:pPr>
                      <a:r>
                        <a:rPr lang="en-GB" sz="1500" dirty="0" smtClean="0"/>
                        <a:t>13</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Conservative</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dirty="0" smtClean="0">
                          <a:solidFill>
                            <a:schemeClr val="tx1"/>
                          </a:solidFill>
                        </a:rPr>
                        <a:t>Not liking changes</a:t>
                      </a:r>
                      <a:r>
                        <a:rPr lang="en-GB" sz="1500" b="0" baseline="0" dirty="0" smtClean="0">
                          <a:solidFill>
                            <a:schemeClr val="tx1"/>
                          </a:solidFill>
                        </a:rPr>
                        <a:t> or new ideas</a:t>
                      </a:r>
                      <a:endParaRPr sz="1500" b="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14</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Berkeley</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University</a:t>
                      </a:r>
                      <a:r>
                        <a:rPr lang="en-GB" sz="1500" baseline="0" dirty="0" smtClean="0">
                          <a:solidFill>
                            <a:schemeClr val="tx1"/>
                          </a:solidFill>
                        </a:rPr>
                        <a:t> where Free Speech Movement started</a:t>
                      </a:r>
                      <a:endParaRPr sz="1500" dirty="0">
                        <a:solidFill>
                          <a:schemeClr val="tx1"/>
                        </a:solidFill>
                      </a:endParaRPr>
                    </a:p>
                  </a:txBody>
                  <a:tcPr marL="53175" marR="53175" marT="0" marB="0"/>
                </a:tc>
              </a:tr>
              <a:tr h="279621">
                <a:tc>
                  <a:txBody>
                    <a:bodyPr/>
                    <a:lstStyle/>
                    <a:p>
                      <a:pPr marL="0" marR="0" lvl="0" indent="0" algn="l" rtl="0">
                        <a:spcBef>
                          <a:spcPts val="0"/>
                        </a:spcBef>
                        <a:spcAft>
                          <a:spcPts val="0"/>
                        </a:spcAft>
                        <a:buNone/>
                      </a:pPr>
                      <a:r>
                        <a:rPr lang="en-GB" sz="1500" dirty="0" smtClean="0"/>
                        <a:t>15</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Draft</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A system</a:t>
                      </a:r>
                      <a:r>
                        <a:rPr lang="en-GB" sz="1500" baseline="0" dirty="0" smtClean="0">
                          <a:solidFill>
                            <a:schemeClr val="tx1"/>
                          </a:solidFill>
                        </a:rPr>
                        <a:t> in which people are ordered to join the army, navy etc. especially during a war. </a:t>
                      </a:r>
                      <a:endParaRPr sz="1500" dirty="0">
                        <a:solidFill>
                          <a:schemeClr val="tx1"/>
                        </a:solidFill>
                      </a:endParaRPr>
                    </a:p>
                  </a:txBody>
                  <a:tcPr marL="53175" marR="53175" marT="0" marB="0"/>
                </a:tc>
              </a:tr>
              <a:tr h="260072">
                <a:tc>
                  <a:txBody>
                    <a:bodyPr/>
                    <a:lstStyle/>
                    <a:p>
                      <a:pPr marL="0" marR="0" lvl="0" indent="0" algn="l" rtl="0">
                        <a:spcBef>
                          <a:spcPts val="0"/>
                        </a:spcBef>
                        <a:spcAft>
                          <a:spcPts val="0"/>
                        </a:spcAft>
                        <a:buNone/>
                      </a:pPr>
                      <a:r>
                        <a:rPr lang="en-GB" sz="1500" dirty="0" smtClean="0"/>
                        <a:t>16</a:t>
                      </a:r>
                      <a:endParaRPr sz="1500" dirty="0"/>
                    </a:p>
                  </a:txBody>
                  <a:tcPr marL="91450" marR="91450" marT="45725" marB="45725"/>
                </a:tc>
                <a:tc>
                  <a:txBody>
                    <a:bodyPr/>
                    <a:lstStyle/>
                    <a:p>
                      <a:pPr marL="0" lvl="0" indent="0" rtl="0">
                        <a:spcBef>
                          <a:spcPts val="0"/>
                        </a:spcBef>
                        <a:spcAft>
                          <a:spcPts val="0"/>
                        </a:spcAft>
                        <a:buNone/>
                      </a:pPr>
                      <a:r>
                        <a:rPr lang="en-GB" sz="1500" b="1" i="0" dirty="0" smtClean="0">
                          <a:solidFill>
                            <a:schemeClr val="tx1"/>
                          </a:solidFill>
                        </a:rPr>
                        <a:t>Anti-war</a:t>
                      </a:r>
                      <a:endParaRPr sz="1500" b="1" i="0"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Against war</a:t>
                      </a:r>
                      <a:endParaRPr sz="1500" dirty="0">
                        <a:solidFill>
                          <a:schemeClr val="tx1"/>
                        </a:solidFill>
                      </a:endParaRPr>
                    </a:p>
                  </a:txBody>
                  <a:tcPr marL="53175" marR="53175" marT="0" marB="0"/>
                </a:tc>
              </a:tr>
              <a:tr h="346749">
                <a:tc>
                  <a:txBody>
                    <a:bodyPr/>
                    <a:lstStyle/>
                    <a:p>
                      <a:pPr marL="0" marR="0" lvl="0" indent="0" algn="l" rtl="0">
                        <a:spcBef>
                          <a:spcPts val="0"/>
                        </a:spcBef>
                        <a:spcAft>
                          <a:spcPts val="0"/>
                        </a:spcAft>
                        <a:buNone/>
                      </a:pPr>
                      <a:r>
                        <a:rPr lang="en-GB" sz="1500" dirty="0" smtClean="0"/>
                        <a:t>17</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Vietnamization</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Nixon’s policy</a:t>
                      </a:r>
                      <a:r>
                        <a:rPr lang="en-GB" sz="1500" baseline="0" dirty="0" smtClean="0">
                          <a:solidFill>
                            <a:schemeClr val="tx1"/>
                          </a:solidFill>
                        </a:rPr>
                        <a:t> from mid-1969 to help South Vietnams’ government take more responsibility for the war and use more Vietnamese troops rather than Americans.</a:t>
                      </a:r>
                      <a:endParaRPr sz="1500" dirty="0">
                        <a:solidFill>
                          <a:schemeClr val="tx1"/>
                        </a:solidFill>
                      </a:endParaRPr>
                    </a:p>
                  </a:txBody>
                  <a:tcPr marL="53175" marR="53175" marT="0" marB="0"/>
                </a:tc>
              </a:tr>
              <a:tr h="375990">
                <a:tc>
                  <a:txBody>
                    <a:bodyPr/>
                    <a:lstStyle/>
                    <a:p>
                      <a:pPr marL="0" marR="0" lvl="0" indent="0" algn="l" rtl="0">
                        <a:spcBef>
                          <a:spcPts val="0"/>
                        </a:spcBef>
                        <a:spcAft>
                          <a:spcPts val="0"/>
                        </a:spcAft>
                        <a:buNone/>
                      </a:pPr>
                      <a:r>
                        <a:rPr lang="en-GB" sz="1500" dirty="0" smtClean="0"/>
                        <a:t>18</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Commune</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A group</a:t>
                      </a:r>
                      <a:r>
                        <a:rPr lang="en-GB" sz="1500" baseline="0" dirty="0" smtClean="0">
                          <a:solidFill>
                            <a:schemeClr val="tx1"/>
                          </a:solidFill>
                        </a:rPr>
                        <a:t> of people who live together and share the world and their possessions.</a:t>
                      </a:r>
                      <a:endParaRPr sz="1500" dirty="0">
                        <a:solidFill>
                          <a:schemeClr val="tx1"/>
                        </a:solidFill>
                      </a:endParaRPr>
                    </a:p>
                  </a:txBody>
                  <a:tcPr marL="53175" marR="53175" marT="0" marB="0"/>
                </a:tc>
              </a:tr>
              <a:tr h="347463">
                <a:tc>
                  <a:txBody>
                    <a:bodyPr/>
                    <a:lstStyle/>
                    <a:p>
                      <a:pPr marL="0" marR="0" lvl="0" indent="0" algn="l" rtl="0">
                        <a:spcBef>
                          <a:spcPts val="0"/>
                        </a:spcBef>
                        <a:spcAft>
                          <a:spcPts val="0"/>
                        </a:spcAft>
                        <a:buNone/>
                      </a:pPr>
                      <a:r>
                        <a:rPr lang="en-GB" sz="1500" dirty="0" smtClean="0"/>
                        <a:t>19</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Hippy</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b="0" i="0" u="none" strike="noStrike" cap="none" dirty="0" smtClean="0">
                          <a:solidFill>
                            <a:schemeClr val="dk1"/>
                          </a:solidFill>
                          <a:effectLst/>
                          <a:latin typeface="Calibri"/>
                          <a:ea typeface="Calibri"/>
                          <a:cs typeface="Calibri"/>
                          <a:sym typeface="Arial"/>
                        </a:rPr>
                        <a:t>a person of unconventional appearance, typically having long hair and wearing beads, associated with a subculture involving a rejection of conventional values and the taking of hallucinogenic drugs.</a:t>
                      </a:r>
                      <a:endParaRPr sz="1500" dirty="0">
                        <a:solidFill>
                          <a:schemeClr val="tx1"/>
                        </a:solidFill>
                      </a:endParaRPr>
                    </a:p>
                  </a:txBody>
                  <a:tcPr marL="53175" marR="53175" marT="0" marB="0"/>
                </a:tc>
              </a:tr>
              <a:tr h="275852">
                <a:tc>
                  <a:txBody>
                    <a:bodyPr/>
                    <a:lstStyle/>
                    <a:p>
                      <a:pPr marL="0" marR="0" lvl="0" indent="0" algn="l" rtl="0">
                        <a:spcBef>
                          <a:spcPts val="0"/>
                        </a:spcBef>
                        <a:spcAft>
                          <a:spcPts val="0"/>
                        </a:spcAft>
                        <a:buNone/>
                      </a:pPr>
                      <a:r>
                        <a:rPr lang="en-GB" sz="1500" dirty="0" smtClean="0"/>
                        <a:t>20</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Feminist</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Someone who believes</a:t>
                      </a:r>
                      <a:r>
                        <a:rPr lang="en-GB" sz="1500" baseline="0" dirty="0" smtClean="0">
                          <a:solidFill>
                            <a:schemeClr val="tx1"/>
                          </a:solidFill>
                        </a:rPr>
                        <a:t> that men and women should have equal rights and opportunities</a:t>
                      </a:r>
                      <a:endParaRPr sz="1500" dirty="0">
                        <a:solidFill>
                          <a:schemeClr val="tx1"/>
                        </a:solidFill>
                      </a:endParaRPr>
                    </a:p>
                  </a:txBody>
                  <a:tcPr marL="53175" marR="53175" marT="0" marB="0"/>
                </a:tc>
              </a:tr>
              <a:tr h="349539">
                <a:tc>
                  <a:txBody>
                    <a:bodyPr/>
                    <a:lstStyle/>
                    <a:p>
                      <a:pPr marL="0" marR="0" lvl="0" indent="0" algn="l" rtl="0">
                        <a:spcBef>
                          <a:spcPts val="0"/>
                        </a:spcBef>
                        <a:spcAft>
                          <a:spcPts val="0"/>
                        </a:spcAft>
                        <a:buNone/>
                      </a:pPr>
                      <a:r>
                        <a:rPr lang="en-GB" sz="1500" dirty="0" smtClean="0"/>
                        <a:t>21</a:t>
                      </a:r>
                      <a:endParaRPr sz="1500" dirty="0"/>
                    </a:p>
                  </a:txBody>
                  <a:tcPr marL="91450" marR="91450" marT="45725" marB="45725"/>
                </a:tc>
                <a:tc>
                  <a:txBody>
                    <a:bodyPr/>
                    <a:lstStyle/>
                    <a:p>
                      <a:r>
                        <a:rPr lang="en-GB" sz="1500" b="1" dirty="0" smtClean="0"/>
                        <a:t>Lobby</a:t>
                      </a:r>
                      <a:endParaRPr lang="en-GB" sz="1500" b="1" dirty="0"/>
                    </a:p>
                  </a:txBody>
                  <a:tcPr marL="53175" marR="53175" marT="0" marB="0"/>
                </a:tc>
                <a:tc>
                  <a:txBody>
                    <a:bodyPr/>
                    <a:lstStyle/>
                    <a:p>
                      <a:r>
                        <a:rPr lang="en-GB" sz="1500" dirty="0" smtClean="0"/>
                        <a:t>Attempt to persuade a government to change or</a:t>
                      </a:r>
                      <a:r>
                        <a:rPr lang="en-GB" sz="1500" baseline="0" dirty="0" smtClean="0"/>
                        <a:t> make a law.</a:t>
                      </a:r>
                      <a:endParaRPr lang="en-GB" sz="1500" dirty="0"/>
                    </a:p>
                  </a:txBody>
                  <a:tcPr marL="53175" marR="53175" marT="0" marB="0"/>
                </a:tc>
              </a:tr>
              <a:tr h="371755">
                <a:tc>
                  <a:txBody>
                    <a:bodyPr/>
                    <a:lstStyle/>
                    <a:p>
                      <a:pPr marL="0" marR="0" lvl="0" indent="0" algn="l" rtl="0">
                        <a:spcBef>
                          <a:spcPts val="0"/>
                        </a:spcBef>
                        <a:spcAft>
                          <a:spcPts val="0"/>
                        </a:spcAft>
                        <a:buNone/>
                      </a:pPr>
                      <a:r>
                        <a:rPr lang="en-GB" sz="1500" dirty="0" smtClean="0"/>
                        <a:t>22</a:t>
                      </a:r>
                      <a:endParaRPr sz="1500" dirty="0"/>
                    </a:p>
                  </a:txBody>
                  <a:tcPr marL="91450" marR="91450" marT="45725" marB="45725"/>
                </a:tc>
                <a:tc>
                  <a:txBody>
                    <a:bodyPr/>
                    <a:lstStyle/>
                    <a:p>
                      <a:pPr marL="0" lvl="0" indent="0" rtl="0">
                        <a:spcBef>
                          <a:spcPts val="0"/>
                        </a:spcBef>
                        <a:spcAft>
                          <a:spcPts val="0"/>
                        </a:spcAft>
                        <a:buNone/>
                      </a:pPr>
                      <a:r>
                        <a:rPr lang="en-GB" sz="1500" b="1" dirty="0" smtClean="0">
                          <a:solidFill>
                            <a:schemeClr val="tx1"/>
                          </a:solidFill>
                        </a:rPr>
                        <a:t>Patriarchal</a:t>
                      </a:r>
                      <a:endParaRPr sz="1500" b="1" dirty="0">
                        <a:solidFill>
                          <a:schemeClr val="tx1"/>
                        </a:solidFill>
                      </a:endParaRPr>
                    </a:p>
                  </a:txBody>
                  <a:tcPr marL="53175" marR="53175" marT="0" marB="0"/>
                </a:tc>
                <a:tc>
                  <a:txBody>
                    <a:bodyPr/>
                    <a:lstStyle/>
                    <a:p>
                      <a:pPr marL="0" lvl="0" indent="0" rtl="0">
                        <a:spcBef>
                          <a:spcPts val="0"/>
                        </a:spcBef>
                        <a:spcAft>
                          <a:spcPts val="0"/>
                        </a:spcAft>
                        <a:buNone/>
                      </a:pPr>
                      <a:r>
                        <a:rPr lang="en-GB" sz="1500" dirty="0" smtClean="0">
                          <a:solidFill>
                            <a:schemeClr val="tx1"/>
                          </a:solidFill>
                        </a:rPr>
                        <a:t>Where</a:t>
                      </a:r>
                      <a:r>
                        <a:rPr lang="en-GB" sz="1500" baseline="0" dirty="0" smtClean="0">
                          <a:solidFill>
                            <a:schemeClr val="tx1"/>
                          </a:solidFill>
                        </a:rPr>
                        <a:t> men hold the power and authority</a:t>
                      </a:r>
                      <a:endParaRPr sz="1500" dirty="0">
                        <a:solidFill>
                          <a:schemeClr val="tx1"/>
                        </a:solidFill>
                      </a:endParaRPr>
                    </a:p>
                  </a:txBody>
                  <a:tcPr marL="53175" marR="53175" marT="0" marB="0"/>
                </a:tc>
              </a:tr>
            </a:tbl>
          </a:graphicData>
        </a:graphic>
      </p:graphicFrame>
      <p:pic>
        <p:nvPicPr>
          <p:cNvPr id="91" name="Shape 91">
            <a:hlinkClick r:id="rId12" action="ppaction://hlinkfile"/>
          </p:cNvPr>
          <p:cNvPicPr preferRelativeResize="0"/>
          <p:nvPr/>
        </p:nvPicPr>
        <p:blipFill>
          <a:blip r:embed="rId13">
            <a:alphaModFix/>
          </a:blip>
          <a:stretch>
            <a:fillRect/>
          </a:stretch>
        </p:blipFill>
        <p:spPr>
          <a:xfrm>
            <a:off x="5336390" y="949006"/>
            <a:ext cx="595782" cy="472450"/>
          </a:xfrm>
          <a:prstGeom prst="rect">
            <a:avLst/>
          </a:prstGeom>
          <a:noFill/>
          <a:ln>
            <a:noFill/>
          </a:ln>
        </p:spPr>
      </p:pic>
      <p:pic>
        <p:nvPicPr>
          <p:cNvPr id="92" name="Shape 92">
            <a:hlinkClick r:id="rId14" action="ppaction://hlinkfile"/>
          </p:cNvPr>
          <p:cNvPicPr preferRelativeResize="0"/>
          <p:nvPr/>
        </p:nvPicPr>
        <p:blipFill>
          <a:blip r:embed="rId13">
            <a:alphaModFix/>
          </a:blip>
          <a:stretch>
            <a:fillRect/>
          </a:stretch>
        </p:blipFill>
        <p:spPr>
          <a:xfrm>
            <a:off x="7059222" y="1384650"/>
            <a:ext cx="595782" cy="472450"/>
          </a:xfrm>
          <a:prstGeom prst="rect">
            <a:avLst/>
          </a:prstGeom>
          <a:noFill/>
          <a:ln>
            <a:noFill/>
          </a:ln>
        </p:spPr>
      </p:pic>
      <p:pic>
        <p:nvPicPr>
          <p:cNvPr id="93" name="Shape 93">
            <a:hlinkClick r:id="rId15"/>
          </p:cNvPr>
          <p:cNvPicPr preferRelativeResize="0"/>
          <p:nvPr/>
        </p:nvPicPr>
        <p:blipFill>
          <a:blip r:embed="rId16">
            <a:alphaModFix/>
          </a:blip>
          <a:stretch>
            <a:fillRect/>
          </a:stretch>
        </p:blipFill>
        <p:spPr>
          <a:xfrm>
            <a:off x="6571282" y="34897"/>
            <a:ext cx="1571661" cy="1081038"/>
          </a:xfrm>
          <a:prstGeom prst="rect">
            <a:avLst/>
          </a:prstGeom>
          <a:noFill/>
          <a:ln>
            <a:noFill/>
          </a:ln>
        </p:spPr>
      </p:pic>
      <p:pic>
        <p:nvPicPr>
          <p:cNvPr id="95" name="Shape 95">
            <a:hlinkClick r:id="rId17" action="ppaction://hlinkfile"/>
          </p:cNvPr>
          <p:cNvPicPr preferRelativeResize="0"/>
          <p:nvPr/>
        </p:nvPicPr>
        <p:blipFill>
          <a:blip r:embed="rId13">
            <a:alphaModFix/>
          </a:blip>
          <a:stretch>
            <a:fillRect/>
          </a:stretch>
        </p:blipFill>
        <p:spPr>
          <a:xfrm>
            <a:off x="5249880" y="4422078"/>
            <a:ext cx="595782" cy="472450"/>
          </a:xfrm>
          <a:prstGeom prst="rect">
            <a:avLst/>
          </a:prstGeom>
          <a:noFill/>
          <a:ln>
            <a:noFill/>
          </a:ln>
        </p:spPr>
      </p:pic>
      <p:pic>
        <p:nvPicPr>
          <p:cNvPr id="2" name="Picture 2" descr="C:\Users\stbeachc01\AppData\Local\Microsoft\Windows\INetCache\IE\XNB34WHF\Youtube-logo[1].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87418" y="-44127"/>
            <a:ext cx="1180903" cy="1180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tbeachc01\AppData\Local\Microsoft\Windows\INetCache\IE\RI0OH8C5\quizlet[1].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89159" y="34897"/>
            <a:ext cx="1040491" cy="10228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beachc01\AppData\Local\Microsoft\Windows\INetCache\IE\S94EN45S\purzen_Icon_with_question_mark[1].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34153" y="43674"/>
            <a:ext cx="1081038" cy="1081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122" y="5003799"/>
            <a:ext cx="1402977" cy="140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anti-vietnam protests"/>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23549" y="5003797"/>
            <a:ext cx="1313425" cy="14029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81820" y="5003798"/>
            <a:ext cx="1776079" cy="141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372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6632</TotalTime>
  <Words>2006</Words>
  <Application>Microsoft Office PowerPoint</Application>
  <PresentationFormat>A3 Paper (297x420 mm)</PresentationFormat>
  <Paragraphs>419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Source Sans Pro</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Beach</dc:creator>
  <cp:lastModifiedBy>stbeachc01</cp:lastModifiedBy>
  <cp:revision>170</cp:revision>
  <dcterms:modified xsi:type="dcterms:W3CDTF">2018-08-18T06:37:26Z</dcterms:modified>
</cp:coreProperties>
</file>