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801600" cy="9601200" type="A3"/>
  <p:notesSz cx="6858000" cy="9144000"/>
  <p:embeddedFontLst>
    <p:embeddedFont>
      <p:font typeface="Source Sans Pro" panose="020B0604020202020204" charset="0"/>
      <p:regular r:id="rId7"/>
      <p:bold r:id="rId8"/>
      <p:italic r:id="rId9"/>
      <p:bold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3024">
          <p15:clr>
            <a:srgbClr val="000000"/>
          </p15:clr>
        </p15:guide>
        <p15:guide id="2" pos="4032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6C5D540A-3AA4-44F4-B395-6ABE3AA8E963}">
  <a:tblStyle styleId="{6C5D540A-3AA4-44F4-B395-6ABE3AA8E963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CEAF0"/>
          </a:solidFill>
        </a:fill>
      </a:tcStyle>
    </a:wholeTbl>
    <a:band1H>
      <a:tcTxStyle/>
      <a:tcStyle>
        <a:tcBdr/>
        <a:fill>
          <a:solidFill>
            <a:srgbClr val="D7D2D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7D2D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4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4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67F3682-8F9A-4FED-B749-454CEA86DF05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DEEE8"/>
          </a:solidFill>
        </a:fill>
      </a:tcStyle>
    </a:wholeTbl>
    <a:band1H>
      <a:tcTxStyle/>
      <a:tcStyle>
        <a:tcBdr/>
        <a:fill>
          <a:solidFill>
            <a:srgbClr val="FCDCCE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CDCCE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6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6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6972B71-A6ED-4867-82B7-F83FA367707B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FF3E9"/>
          </a:solidFill>
        </a:fill>
      </a:tcStyle>
    </a:wholeTbl>
    <a:band1H>
      <a:tcTxStyle/>
      <a:tcStyle>
        <a:tcBdr/>
        <a:fill>
          <a:solidFill>
            <a:srgbClr val="DEE7D0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EE7D0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3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3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546" y="-102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95368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64000" rIns="128000" bIns="640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Calibri"/>
              <a:buNone/>
              <a:defRPr sz="6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64000" rIns="128000" bIns="64000" anchor="t" anchorCtr="0"/>
          <a:lstStyle>
            <a:lvl1pPr marR="0" lvl="0" algn="ctr" rtl="0">
              <a:spcBef>
                <a:spcPts val="900"/>
              </a:spcBef>
              <a:spcAft>
                <a:spcPts val="0"/>
              </a:spcAft>
              <a:buClr>
                <a:srgbClr val="888888"/>
              </a:buClr>
              <a:buSzPts val="4500"/>
              <a:buFont typeface="Arial"/>
              <a:buNone/>
              <a:defRPr sz="4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3900"/>
              <a:buFont typeface="Arial"/>
              <a:buNone/>
              <a:defRPr sz="3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680"/>
              </a:spcBef>
              <a:spcAft>
                <a:spcPts val="0"/>
              </a:spcAft>
              <a:buClr>
                <a:srgbClr val="888888"/>
              </a:buClr>
              <a:buSzPts val="3400"/>
              <a:buFont typeface="Arial"/>
              <a:buNone/>
              <a:defRPr sz="3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64000" rIns="128000" bIns="640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64000" rIns="128000" bIns="640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64000" rIns="128000" bIns="640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64000" rIns="128000" bIns="640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Calibri"/>
              <a:buNone/>
              <a:defRPr sz="6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3232626" y="-352265"/>
            <a:ext cx="6336348" cy="1152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64000" rIns="128000" bIns="64000" anchor="t" anchorCtr="0"/>
          <a:lstStyle>
            <a:lvl1pPr marL="457200" marR="0" lvl="0" indent="-51435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76250" algn="l" rtl="0"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–"/>
              <a:defRPr sz="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44500" algn="l" rtl="0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64000" rIns="128000" bIns="640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64000" rIns="128000" bIns="640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64000" rIns="128000" bIns="640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6625273" y="3040382"/>
            <a:ext cx="8192135" cy="288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64000" rIns="128000" bIns="640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Calibri"/>
              <a:buNone/>
              <a:defRPr sz="6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757872" y="266701"/>
            <a:ext cx="8192135" cy="8427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64000" rIns="128000" bIns="64000" anchor="t" anchorCtr="0"/>
          <a:lstStyle>
            <a:lvl1pPr marL="457200" marR="0" lvl="0" indent="-51435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76250" algn="l" rtl="0"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–"/>
              <a:defRPr sz="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44500" algn="l" rtl="0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64000" rIns="128000" bIns="640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64000" rIns="128000" bIns="640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64000" rIns="128000" bIns="640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64000" rIns="128000" bIns="640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Calibri"/>
              <a:buNone/>
              <a:defRPr sz="6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640080" y="2240281"/>
            <a:ext cx="11521440" cy="6336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64000" rIns="128000" bIns="64000" anchor="t" anchorCtr="0"/>
          <a:lstStyle>
            <a:lvl1pPr marL="457200" marR="0" lvl="0" indent="-51435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76250" algn="l" rtl="0"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–"/>
              <a:defRPr sz="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44500" algn="l" rtl="0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64000" rIns="128000" bIns="640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64000" rIns="128000" bIns="640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64000" rIns="128000" bIns="640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1011238" y="6169661"/>
            <a:ext cx="10881360" cy="1906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64000" rIns="128000" bIns="640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Calibri"/>
              <a:buNone/>
              <a:defRPr sz="5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1011238" y="4069399"/>
            <a:ext cx="10881360" cy="210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64000" rIns="128000" bIns="64000" anchor="b" anchorCtr="0"/>
          <a:lstStyle>
            <a:lvl1pPr marL="457200" marR="0" lvl="0" indent="-228600" algn="l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500"/>
              <a:buFont typeface="Arial"/>
              <a:buNone/>
              <a:defRPr sz="2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64000" rIns="128000" bIns="640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64000" rIns="128000" bIns="640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64000" rIns="128000" bIns="640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64000" rIns="128000" bIns="640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Calibri"/>
              <a:buNone/>
              <a:defRPr sz="6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640080" y="2240281"/>
            <a:ext cx="5654040" cy="6336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64000" rIns="128000" bIns="64000" anchor="t" anchorCtr="0"/>
          <a:lstStyle>
            <a:lvl1pPr marL="457200" marR="0" lvl="0" indent="-476250" algn="l" rtl="0"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44500" algn="l" rtl="0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–"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6507480" y="2240281"/>
            <a:ext cx="5654040" cy="6336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64000" rIns="128000" bIns="64000" anchor="t" anchorCtr="0"/>
          <a:lstStyle>
            <a:lvl1pPr marL="457200" marR="0" lvl="0" indent="-476250" algn="l" rtl="0"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44500" algn="l" rtl="0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–"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64000" rIns="128000" bIns="640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64000" rIns="128000" bIns="640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64000" rIns="128000" bIns="640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64000" rIns="128000" bIns="640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Calibri"/>
              <a:buNone/>
              <a:defRPr sz="6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64000" rIns="128000" bIns="64000" anchor="b" anchorCtr="0"/>
          <a:lstStyle>
            <a:lvl1pPr marL="457200" marR="0" lvl="0" indent="-228600" algn="l" rtl="0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sz="3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640080" y="3044825"/>
            <a:ext cx="5656263" cy="5531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64000" rIns="128000" bIns="64000" anchor="t" anchorCtr="0"/>
          <a:lstStyle>
            <a:lvl1pPr marL="457200" marR="0" lvl="0" indent="-444500" algn="l" rtl="0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3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83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683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683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683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683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6503036" y="2149158"/>
            <a:ext cx="5658485" cy="895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64000" rIns="128000" bIns="64000" anchor="b" anchorCtr="0"/>
          <a:lstStyle>
            <a:lvl1pPr marL="457200" marR="0" lvl="0" indent="-228600" algn="l" rtl="0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sz="3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6503036" y="3044825"/>
            <a:ext cx="5658485" cy="5531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64000" rIns="128000" bIns="64000" anchor="t" anchorCtr="0"/>
          <a:lstStyle>
            <a:lvl1pPr marL="457200" marR="0" lvl="0" indent="-444500" algn="l" rtl="0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3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83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683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683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683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683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64000" rIns="128000" bIns="640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64000" rIns="128000" bIns="640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64000" rIns="128000" bIns="640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64000" rIns="128000" bIns="640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Calibri"/>
              <a:buNone/>
              <a:defRPr sz="6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64000" rIns="128000" bIns="640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64000" rIns="128000" bIns="640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64000" rIns="128000" bIns="640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64000" rIns="128000" bIns="640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64000" rIns="128000" bIns="640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64000" rIns="128000" bIns="640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640081" y="382270"/>
            <a:ext cx="4211638" cy="1626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64000" rIns="128000" bIns="640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5005070" y="382271"/>
            <a:ext cx="7156450" cy="8194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64000" rIns="128000" bIns="64000" anchor="t" anchorCtr="0"/>
          <a:lstStyle>
            <a:lvl1pPr marL="457200" marR="0" lvl="0" indent="-51435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76250" algn="l" rtl="0"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–"/>
              <a:defRPr sz="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44500" algn="l" rtl="0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640081" y="2009141"/>
            <a:ext cx="4211638" cy="6567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64000" rIns="128000" bIns="64000" anchor="t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64000" rIns="128000" bIns="640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64000" rIns="128000" bIns="640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64000" rIns="128000" bIns="640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64000" rIns="128000" bIns="640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2509203" y="857885"/>
            <a:ext cx="7680960" cy="5760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64000" rIns="128000" bIns="64000" anchor="t" anchorCtr="0"/>
          <a:lstStyle>
            <a:lvl1pPr marR="0" lvl="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2509203" y="7514273"/>
            <a:ext cx="7680960" cy="1126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64000" rIns="128000" bIns="64000" anchor="t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64000" rIns="128000" bIns="640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64000" rIns="128000" bIns="640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64000" rIns="128000" bIns="640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64000" rIns="128000" bIns="640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Calibri"/>
              <a:buNone/>
              <a:defRPr sz="6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40080" y="2240281"/>
            <a:ext cx="11521440" cy="6336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64000" rIns="128000" bIns="64000" anchor="t" anchorCtr="0"/>
          <a:lstStyle>
            <a:lvl1pPr marL="457200" marR="0" lvl="0" indent="-51435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76250" algn="l" rtl="0"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–"/>
              <a:defRPr sz="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44500" algn="l" rtl="0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64000" rIns="128000" bIns="640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64000" rIns="128000" bIns="640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64000" rIns="128000" bIns="640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ord.co.uk/experience-ford/history-and-heritage#assemblyline" TargetMode="External"/><Relationship Id="rId13" Type="http://schemas.openxmlformats.org/officeDocument/2006/relationships/hyperlink" Target="https://www.pearsonactivelearn.com/ebook.asp?id=NzI0Mzk1fGJvb2t8LTF8MA==" TargetMode="External"/><Relationship Id="rId18" Type="http://schemas.openxmlformats.org/officeDocument/2006/relationships/hyperlink" Target="https://quizlet.com/303342199/chapter-1-the-roaring-twenties-flash-cards/" TargetMode="External"/><Relationship Id="rId3" Type="http://schemas.openxmlformats.org/officeDocument/2006/relationships/hyperlink" Target="https://www.history.com/topics/womens-history/19th-amendment" TargetMode="External"/><Relationship Id="rId21" Type="http://schemas.openxmlformats.org/officeDocument/2006/relationships/image" Target="../media/image5.png"/><Relationship Id="rId7" Type="http://schemas.openxmlformats.org/officeDocument/2006/relationships/hyperlink" Target="https://history.state.gov/milestones/1914-1920/league" TargetMode="External"/><Relationship Id="rId12" Type="http://schemas.openxmlformats.org/officeDocument/2006/relationships/hyperlink" Target="../Audio/Knowledge%20Organiser%20%20Med%201%20-%20KW.wav" TargetMode="External"/><Relationship Id="rId17" Type="http://schemas.openxmlformats.org/officeDocument/2006/relationships/image" Target="../media/image3.png"/><Relationship Id="rId25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www.youtube.com/playlist?list=PLnk9KILHm34_rXm5oNEnWje2D6MQmY7Y5" TargetMode="External"/><Relationship Id="rId20" Type="http://schemas.openxmlformats.org/officeDocument/2006/relationships/hyperlink" Target="https://docs.google.com/document/d/1zA2itWAH7toFwhHsmG1JOOeZ4IkzG8fez_7l24ksv5c/edit?usp=sharin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andycrown.net/isolation.htm" TargetMode="External"/><Relationship Id="rId11" Type="http://schemas.openxmlformats.org/officeDocument/2006/relationships/image" Target="../media/image1.png"/><Relationship Id="rId24" Type="http://schemas.openxmlformats.org/officeDocument/2006/relationships/image" Target="../media/image8.png"/><Relationship Id="rId5" Type="http://schemas.openxmlformats.org/officeDocument/2006/relationships/hyperlink" Target="http://www.american-historama.org/1913-1928-ww1-prohibition-era/first-talking-movie.htm" TargetMode="External"/><Relationship Id="rId15" Type="http://schemas.openxmlformats.org/officeDocument/2006/relationships/hyperlink" Target="../Audio/Knowledge%20Organiser%20-%20Med%201%20-%20KP.wav" TargetMode="External"/><Relationship Id="rId23" Type="http://schemas.openxmlformats.org/officeDocument/2006/relationships/image" Target="../media/image7.png"/><Relationship Id="rId10" Type="http://schemas.openxmlformats.org/officeDocument/2006/relationships/hyperlink" Target="../Audio/Knowledge%20Organiser%20-%20Med%201%20-%20KE.wav" TargetMode="External"/><Relationship Id="rId19" Type="http://schemas.openxmlformats.org/officeDocument/2006/relationships/image" Target="../media/image4.jpeg"/><Relationship Id="rId4" Type="http://schemas.openxmlformats.org/officeDocument/2006/relationships/hyperlink" Target="https://www.history.com/topics/model-t" TargetMode="External"/><Relationship Id="rId9" Type="http://schemas.openxmlformats.org/officeDocument/2006/relationships/hyperlink" Target="https://history.state.gov/milestones/1921-1936/protectionism" TargetMode="External"/><Relationship Id="rId14" Type="http://schemas.openxmlformats.org/officeDocument/2006/relationships/image" Target="../media/image2.png"/><Relationship Id="rId2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istory.com/topics/saint-valentines-day-massacre" TargetMode="External"/><Relationship Id="rId13" Type="http://schemas.openxmlformats.org/officeDocument/2006/relationships/hyperlink" Target="https://www.history.com/topics/prohibition" TargetMode="External"/><Relationship Id="rId18" Type="http://schemas.openxmlformats.org/officeDocument/2006/relationships/image" Target="../media/image2.png"/><Relationship Id="rId26" Type="http://schemas.openxmlformats.org/officeDocument/2006/relationships/image" Target="../media/image10.png"/><Relationship Id="rId3" Type="http://schemas.openxmlformats.org/officeDocument/2006/relationships/hyperlink" Target="https://www.history.com/topics/russian-revolution" TargetMode="External"/><Relationship Id="rId21" Type="http://schemas.openxmlformats.org/officeDocument/2006/relationships/image" Target="../media/image3.png"/><Relationship Id="rId7" Type="http://schemas.openxmlformats.org/officeDocument/2006/relationships/hyperlink" Target="http://www.bbc.co.uk/schools/gcsebitesize/history/tch_wjec/usa19101929/1immigration3.shtml" TargetMode="External"/><Relationship Id="rId12" Type="http://schemas.openxmlformats.org/officeDocument/2006/relationships/hyperlink" Target="https://www.history.com/this-day-in-history/monkey-trial-begins" TargetMode="External"/><Relationship Id="rId17" Type="http://schemas.openxmlformats.org/officeDocument/2006/relationships/hyperlink" Target="https://www.pearsonactivelearn.com/ebook.asp?id=NzI0Mzk1fGJvb2t8LTF8MA==" TargetMode="External"/><Relationship Id="rId25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6" Type="http://schemas.openxmlformats.org/officeDocument/2006/relationships/hyperlink" Target="../Audio/Knowledge%20Organiser%20%20Med%201%20-%20KW.wav" TargetMode="External"/><Relationship Id="rId20" Type="http://schemas.openxmlformats.org/officeDocument/2006/relationships/hyperlink" Target="https://www.youtube.com/playlist?list=PLnk9KILHm34-Ve9QY02u6krSn-tzX79Y4" TargetMode="External"/><Relationship Id="rId29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mass.gov/info-details/sacco-vanzetti-the-red-scare-of-1919-1920" TargetMode="External"/><Relationship Id="rId11" Type="http://schemas.openxmlformats.org/officeDocument/2006/relationships/hyperlink" Target="https://www.history.com/topics/ku-klux-klan" TargetMode="External"/><Relationship Id="rId24" Type="http://schemas.openxmlformats.org/officeDocument/2006/relationships/hyperlink" Target="https://docs.google.com/document/d/1Ez7Ujmf12SPLyKwZg1BVa-6hjd0Rq5ExNFPnVv5HUjk/edit?usp=sharing" TargetMode="External"/><Relationship Id="rId5" Type="http://schemas.openxmlformats.org/officeDocument/2006/relationships/hyperlink" Target="https://www.history.com/topics/18th-and-21st-amendments" TargetMode="External"/><Relationship Id="rId15" Type="http://schemas.openxmlformats.org/officeDocument/2006/relationships/image" Target="../media/image1.png"/><Relationship Id="rId23" Type="http://schemas.openxmlformats.org/officeDocument/2006/relationships/image" Target="../media/image4.jpeg"/><Relationship Id="rId28" Type="http://schemas.openxmlformats.org/officeDocument/2006/relationships/image" Target="../media/image12.png"/><Relationship Id="rId10" Type="http://schemas.openxmlformats.org/officeDocument/2006/relationships/hyperlink" Target="https://www.historylearningsite.co.uk/modern-world-history-1918-to-1980/america-1918-1939/the-red-scare-in-the-1920/" TargetMode="External"/><Relationship Id="rId19" Type="http://schemas.openxmlformats.org/officeDocument/2006/relationships/hyperlink" Target="../Audio/Knowledge%20Organiser%20-%20Med%201%20-%20KP.wav" TargetMode="External"/><Relationship Id="rId4" Type="http://schemas.openxmlformats.org/officeDocument/2006/relationships/hyperlink" Target="https://www.history.com/topics/palmer-raids" TargetMode="External"/><Relationship Id="rId9" Type="http://schemas.openxmlformats.org/officeDocument/2006/relationships/hyperlink" Target="https://www.history.com/this-day-in-history/prohibition-ends" TargetMode="External"/><Relationship Id="rId14" Type="http://schemas.openxmlformats.org/officeDocument/2006/relationships/hyperlink" Target="../Audio/Knowledge%20Organiser%20-%20Med%201%20-%20KE.wav" TargetMode="External"/><Relationship Id="rId22" Type="http://schemas.openxmlformats.org/officeDocument/2006/relationships/hyperlink" Target="https://quizlet.com/_50puyl" TargetMode="External"/><Relationship Id="rId27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16.png"/><Relationship Id="rId3" Type="http://schemas.openxmlformats.org/officeDocument/2006/relationships/hyperlink" Target="https://www.pearsonactivelearn.com/ebook.asp?id=NzI0Mzk1fGJvb2t8LTF8MA==" TargetMode="External"/><Relationship Id="rId7" Type="http://schemas.openxmlformats.org/officeDocument/2006/relationships/hyperlink" Target="https://quizlet.com/_51x7jv" TargetMode="External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4.png"/><Relationship Id="rId5" Type="http://schemas.openxmlformats.org/officeDocument/2006/relationships/hyperlink" Target="https://www.youtube.com/playlist?list=PLnk9KILHm3483M6wkSOKDgvV8pjyb4JaH" TargetMode="External"/><Relationship Id="rId15" Type="http://schemas.openxmlformats.org/officeDocument/2006/relationships/image" Target="../media/image1.pn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hyperlink" Target="https://docs.google.com/document/d/1Ez7Ujmf12SPLyKwZg1BVa-6hjd0Rq5ExNFPnVv5HUjk/edit?usp=sharing" TargetMode="External"/><Relationship Id="rId14" Type="http://schemas.openxmlformats.org/officeDocument/2006/relationships/hyperlink" Target="../Audio/Knowledge%20Organiser%20%20Med%201%20-%20KW.wav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earsonactivelearn.com/ebook.asp?id=NzI0Mzk1fGJvb2t8LTF8MA==" TargetMode="External"/><Relationship Id="rId13" Type="http://schemas.openxmlformats.org/officeDocument/2006/relationships/image" Target="../media/image4.jpeg"/><Relationship Id="rId3" Type="http://schemas.openxmlformats.org/officeDocument/2006/relationships/hyperlink" Target="http://www.roosevelthouse.hunter.cuny.edu/seehowtheyran/portfolios/1932-fdrs-first-presidential-campaign/" TargetMode="External"/><Relationship Id="rId7" Type="http://schemas.openxmlformats.org/officeDocument/2006/relationships/image" Target="../media/image1.png"/><Relationship Id="rId12" Type="http://schemas.openxmlformats.org/officeDocument/2006/relationships/hyperlink" Target="https://quizlet.com/_522alj" TargetMode="Externa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hyperlink" Target="../Audio/Knowledge%20Organiser%20-%20Med%201%20-%20KE.wav" TargetMode="External"/><Relationship Id="rId11" Type="http://schemas.openxmlformats.org/officeDocument/2006/relationships/image" Target="../media/image3.png"/><Relationship Id="rId5" Type="http://schemas.openxmlformats.org/officeDocument/2006/relationships/hyperlink" Target="http://www.bbc.co.uk/schools/gcsebitesize/history/mwh/usa/secondnewdealrev1.shtml" TargetMode="External"/><Relationship Id="rId15" Type="http://schemas.openxmlformats.org/officeDocument/2006/relationships/image" Target="../media/image5.png"/><Relationship Id="rId10" Type="http://schemas.openxmlformats.org/officeDocument/2006/relationships/hyperlink" Target="https://www.youtube.com/playlist?list=PLnk9KILHm349ZNQRLoXR7oBVUtE5xrGMW" TargetMode="External"/><Relationship Id="rId4" Type="http://schemas.openxmlformats.org/officeDocument/2006/relationships/hyperlink" Target="http://www.digitalhistory.uh.edu/disp_textbook.cfm?smtid=2&amp;psid=3439" TargetMode="External"/><Relationship Id="rId9" Type="http://schemas.openxmlformats.org/officeDocument/2006/relationships/image" Target="../media/image2.png"/><Relationship Id="rId14" Type="http://schemas.openxmlformats.org/officeDocument/2006/relationships/hyperlink" Target="https://docs.google.com/document/d/1-6SCjqgOgtoak31yOWwGZqI9SHTZ_w7yx6D_W2lx14A/edit?usp=shar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/>
        </p:nvSpPr>
        <p:spPr>
          <a:xfrm>
            <a:off x="259451" y="128200"/>
            <a:ext cx="6509840" cy="7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64000" rIns="128000" bIns="64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b="1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IGCSE </a:t>
            </a:r>
            <a:r>
              <a:rPr lang="en-GB" sz="2500" b="1" i="0" u="none" strike="noStrike" cap="none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Knowledge </a:t>
            </a:r>
            <a:r>
              <a:rPr lang="en-GB" sz="2500" b="1" i="0" u="none" strike="noStrike" cap="none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Organiser: </a:t>
            </a:r>
            <a:r>
              <a:rPr lang="en-GB" sz="2500" b="1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USA 1918-41</a:t>
            </a:r>
            <a:endParaRPr lang="en-GB" sz="2500" b="1" i="0" u="none" strike="noStrike" cap="none" dirty="0" smtClean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b="1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Roaring Twenties</a:t>
            </a:r>
            <a:endParaRPr sz="2500" b="1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aphicFrame>
        <p:nvGraphicFramePr>
          <p:cNvPr id="85" name="Shape 85"/>
          <p:cNvGraphicFramePr/>
          <p:nvPr>
            <p:extLst>
              <p:ext uri="{D42A27DB-BD31-4B8C-83A1-F6EECF244321}">
                <p14:modId xmlns:p14="http://schemas.microsoft.com/office/powerpoint/2010/main" val="883609745"/>
              </p:ext>
            </p:extLst>
          </p:nvPr>
        </p:nvGraphicFramePr>
        <p:xfrm>
          <a:off x="259451" y="1057753"/>
          <a:ext cx="6034275" cy="3068400"/>
        </p:xfrm>
        <a:graphic>
          <a:graphicData uri="http://schemas.openxmlformats.org/drawingml/2006/table">
            <a:tbl>
              <a:tblPr firstRow="1" bandRow="1">
                <a:noFill/>
                <a:tableStyleId>{6C5D540A-3AA4-44F4-B395-6ABE3AA8E963}</a:tableStyleId>
              </a:tblPr>
              <a:tblGrid>
                <a:gridCol w="288025"/>
                <a:gridCol w="702872"/>
                <a:gridCol w="5043378"/>
              </a:tblGrid>
              <a:tr h="3708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u="none" strike="noStrike" cap="none" dirty="0"/>
                        <a:t>Key Events</a:t>
                      </a:r>
                      <a:endParaRPr sz="2500" u="none" strike="noStrike" cap="none" dirty="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strike="noStrike" cap="none" dirty="0"/>
                        <a:t>1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1918</a:t>
                      </a:r>
                      <a:endParaRPr lang="en-GB"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End 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of the First World War</a:t>
                      </a:r>
                      <a:endParaRPr sz="1400" dirty="0">
                        <a:solidFill>
                          <a:schemeClr val="tx1"/>
                        </a:solidFill>
                      </a:endParaRPr>
                    </a:p>
                  </a:txBody>
                  <a:tcPr marL="48250" marR="48250" marT="0" marB="0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smtClean="0"/>
                        <a:t>2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1920</a:t>
                      </a:r>
                      <a:endParaRPr lang="en-GB"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The League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</a:rPr>
                        <a:t> of Nations is formed</a:t>
                      </a:r>
                      <a:endParaRPr sz="1400" dirty="0">
                        <a:solidFill>
                          <a:schemeClr val="tx1"/>
                        </a:solidFill>
                      </a:endParaRPr>
                    </a:p>
                  </a:txBody>
                  <a:tcPr marL="48250" marR="48250" marT="0" marB="0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smtClean="0"/>
                        <a:t>3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1920</a:t>
                      </a:r>
                      <a:endParaRPr lang="en-GB"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The 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hlinkClick r:id="rId3"/>
                        </a:rPr>
                        <a:t>19th Amendment 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was passed</a:t>
                      </a:r>
                      <a:endParaRPr sz="1400" dirty="0">
                        <a:solidFill>
                          <a:schemeClr val="tx1"/>
                        </a:solidFill>
                      </a:endParaRPr>
                    </a:p>
                  </a:txBody>
                  <a:tcPr marL="48250" marR="48250" marT="0" marB="0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smtClean="0"/>
                        <a:t>4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1921</a:t>
                      </a:r>
                      <a:endParaRPr lang="en-GB"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Emergency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</a:rPr>
                        <a:t> Tariff Act  - see below</a:t>
                      </a:r>
                      <a:endParaRPr sz="1400" dirty="0">
                        <a:solidFill>
                          <a:schemeClr val="tx1"/>
                        </a:solidFill>
                      </a:endParaRPr>
                    </a:p>
                  </a:txBody>
                  <a:tcPr marL="48250" marR="48250" marT="0" marB="0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smtClean="0"/>
                        <a:t>5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1925</a:t>
                      </a:r>
                      <a:endParaRPr lang="en-GB"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hlinkClick r:id="rId4"/>
                        </a:rPr>
                        <a:t>Ford Model T 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hlinkClick r:id="rId4"/>
                        </a:rPr>
                        <a:t>was </a:t>
                      </a:r>
                      <a:r>
                        <a:rPr lang="en-GB" sz="1400" dirty="0" smtClean="0">
                          <a:solidFill>
                            <a:schemeClr val="tx1"/>
                          </a:solidFill>
                          <a:hlinkClick r:id="rId4"/>
                        </a:rPr>
                        <a:t>being produced one 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hlinkClick r:id="rId4"/>
                        </a:rPr>
                        <a:t>every 10 </a:t>
                      </a:r>
                      <a:r>
                        <a:rPr lang="en-GB" sz="1400" dirty="0" smtClean="0">
                          <a:solidFill>
                            <a:schemeClr val="tx1"/>
                          </a:solidFill>
                          <a:hlinkClick r:id="rId4"/>
                        </a:rPr>
                        <a:t>seconds</a:t>
                      </a:r>
                      <a:endParaRPr sz="1400" dirty="0">
                        <a:solidFill>
                          <a:schemeClr val="tx1"/>
                        </a:solidFill>
                      </a:endParaRPr>
                    </a:p>
                  </a:txBody>
                  <a:tcPr marL="48250" marR="48250" marT="0" marB="0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smtClean="0"/>
                        <a:t>6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1926</a:t>
                      </a:r>
                      <a:endParaRPr lang="en-GB"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National Broadcasting Corporation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</a:rPr>
                        <a:t> (NBC) is set up</a:t>
                      </a:r>
                      <a:endParaRPr sz="1400" dirty="0">
                        <a:solidFill>
                          <a:schemeClr val="tx1"/>
                        </a:solidFill>
                      </a:endParaRPr>
                    </a:p>
                  </a:txBody>
                  <a:tcPr marL="48250" marR="48250" marT="0" marB="0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smtClean="0"/>
                        <a:t>7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1927</a:t>
                      </a:r>
                      <a:endParaRPr lang="en-GB"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hlinkClick r:id="rId5"/>
                        </a:rPr>
                        <a:t>First 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hlinkClick r:id="rId5"/>
                        </a:rPr>
                        <a:t>talkie </a:t>
                      </a:r>
                      <a:r>
                        <a:rPr lang="en-GB" sz="1400" i="1" dirty="0">
                          <a:solidFill>
                            <a:schemeClr val="tx1"/>
                          </a:solidFill>
                          <a:hlinkClick r:id="rId5"/>
                        </a:rPr>
                        <a:t>“The Jazz Singer”  </a:t>
                      </a:r>
                      <a:endParaRPr sz="1400" dirty="0">
                        <a:solidFill>
                          <a:schemeClr val="tx1"/>
                        </a:solidFill>
                      </a:endParaRPr>
                    </a:p>
                  </a:txBody>
                  <a:tcPr marL="48250" marR="48250" marT="0" marB="0"/>
                </a:tc>
              </a:tr>
            </a:tbl>
          </a:graphicData>
        </a:graphic>
      </p:graphicFrame>
      <p:graphicFrame>
        <p:nvGraphicFramePr>
          <p:cNvPr id="86" name="Shape 86"/>
          <p:cNvGraphicFramePr/>
          <p:nvPr>
            <p:extLst>
              <p:ext uri="{D42A27DB-BD31-4B8C-83A1-F6EECF244321}">
                <p14:modId xmlns:p14="http://schemas.microsoft.com/office/powerpoint/2010/main" val="2436950978"/>
              </p:ext>
            </p:extLst>
          </p:nvPr>
        </p:nvGraphicFramePr>
        <p:xfrm>
          <a:off x="234502" y="4244454"/>
          <a:ext cx="6067271" cy="5152302"/>
        </p:xfrm>
        <a:graphic>
          <a:graphicData uri="http://schemas.openxmlformats.org/drawingml/2006/table">
            <a:tbl>
              <a:tblPr firstRow="1" bandRow="1">
                <a:noFill/>
                <a:tableStyleId>{667F3682-8F9A-4FED-B749-454CEA86DF05}</a:tableStyleId>
              </a:tblPr>
              <a:tblGrid>
                <a:gridCol w="1594125"/>
                <a:gridCol w="1601375"/>
                <a:gridCol w="1315926"/>
                <a:gridCol w="1555845"/>
              </a:tblGrid>
              <a:tr h="423080"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dirty="0"/>
                        <a:t>Key </a:t>
                      </a:r>
                      <a:r>
                        <a:rPr lang="en-GB" sz="2500" dirty="0" smtClean="0"/>
                        <a:t>Ideas</a:t>
                      </a:r>
                      <a:endParaRPr sz="2500" dirty="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14722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="1" dirty="0" smtClean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="1" dirty="0" smtClean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="1" dirty="0" smtClean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="1" dirty="0" smtClean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baseline="0" dirty="0" smtClean="0">
                          <a:hlinkClick r:id="rId6"/>
                        </a:rPr>
                        <a:t>Isolationism</a:t>
                      </a:r>
                      <a:endParaRPr lang="en-GB" sz="1400" b="1" dirty="0" smtClean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 smtClean="0">
                          <a:hlinkClick r:id="rId7"/>
                        </a:rPr>
                        <a:t>League</a:t>
                      </a:r>
                      <a:r>
                        <a:rPr lang="en-GB" sz="1400" b="1" baseline="0" dirty="0" smtClean="0">
                          <a:hlinkClick r:id="rId7"/>
                        </a:rPr>
                        <a:t> of Nations</a:t>
                      </a:r>
                      <a:endParaRPr lang="en-GB" sz="1400" b="1" dirty="0" smtClean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="1" dirty="0" smtClean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="1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 smtClean="0">
                          <a:hlinkClick r:id="rId8"/>
                        </a:rPr>
                        <a:t>Mass</a:t>
                      </a:r>
                      <a:r>
                        <a:rPr lang="en-GB" sz="1400" b="1" baseline="0" dirty="0" smtClean="0">
                          <a:hlinkClick r:id="rId8"/>
                        </a:rPr>
                        <a:t> Production</a:t>
                      </a:r>
                      <a:endParaRPr lang="en-GB" sz="1400" b="1" dirty="0" smtClean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="1" dirty="0" smtClean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 smtClean="0">
                          <a:hlinkClick r:id="rId9"/>
                        </a:rPr>
                        <a:t>Tariffs</a:t>
                      </a:r>
                      <a:endParaRPr lang="en-GB" sz="1400" b="1" dirty="0" smtClean="0"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smtClean="0"/>
                        <a:t>During the first part of the 20</a:t>
                      </a:r>
                      <a:r>
                        <a:rPr lang="en-GB" sz="1400" baseline="30000" dirty="0" smtClean="0"/>
                        <a:t>th</a:t>
                      </a:r>
                      <a:r>
                        <a:rPr lang="en-GB" sz="1400" dirty="0" smtClean="0"/>
                        <a:t> Century,</a:t>
                      </a:r>
                      <a:r>
                        <a:rPr lang="en-GB" sz="1400" baseline="0" dirty="0" smtClean="0"/>
                        <a:t> America adopted an isolationist stance.  They would not get involved in international disputes and affairs i.e. during World War 1.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r>
                        <a:rPr lang="en-GB" sz="1300" dirty="0" smtClean="0"/>
                        <a:t>The League</a:t>
                      </a:r>
                      <a:r>
                        <a:rPr lang="en-GB" sz="1300" baseline="0" dirty="0" smtClean="0"/>
                        <a:t> of Nations was an international organization created to provide a forum for resolving international disputes.  Though first proposed by President Wilson, America never  became a member.</a:t>
                      </a:r>
                      <a:endParaRPr lang="en-GB" sz="13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The</a:t>
                      </a:r>
                      <a:r>
                        <a:rPr lang="en-GB" sz="1400" baseline="0" dirty="0" smtClean="0"/>
                        <a:t> manufacture of goods on a mass scale.  Henry Ford introduced a conveyor belt to speed things up.  Workers focused on one job.  All cars were built the same.  </a:t>
                      </a:r>
                      <a:endParaRPr lang="en-GB"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r>
                        <a:rPr lang="en-GB" sz="1400" baseline="0" dirty="0" smtClean="0"/>
                        <a:t>Tariffs – a charge place on foreign goods to encourage Americans to buy “local” goods.  There were 3 tariffs – Emergency (1921), </a:t>
                      </a:r>
                      <a:r>
                        <a:rPr lang="en-GB" sz="1400" baseline="0" dirty="0" err="1" smtClean="0"/>
                        <a:t>Fordney-McCumber</a:t>
                      </a:r>
                      <a:r>
                        <a:rPr lang="en-GB" sz="1400" baseline="0" dirty="0" smtClean="0"/>
                        <a:t> (1922) and Smoot-Hawley (1930).</a:t>
                      </a: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graphicFrame>
        <p:nvGraphicFramePr>
          <p:cNvPr id="90" name="Shape 90"/>
          <p:cNvGraphicFramePr/>
          <p:nvPr>
            <p:extLst>
              <p:ext uri="{D42A27DB-BD31-4B8C-83A1-F6EECF244321}">
                <p14:modId xmlns:p14="http://schemas.microsoft.com/office/powerpoint/2010/main" val="261421874"/>
              </p:ext>
            </p:extLst>
          </p:nvPr>
        </p:nvGraphicFramePr>
        <p:xfrm>
          <a:off x="6515956" y="1416940"/>
          <a:ext cx="6095143" cy="7904204"/>
        </p:xfrm>
        <a:graphic>
          <a:graphicData uri="http://schemas.openxmlformats.org/drawingml/2006/table">
            <a:tbl>
              <a:tblPr firstRow="1" bandRow="1">
                <a:noFill/>
                <a:tableStyleId>{86972B71-A6ED-4867-82B7-F83FA367707B}</a:tableStyleId>
              </a:tblPr>
              <a:tblGrid>
                <a:gridCol w="398571"/>
                <a:gridCol w="1452610"/>
                <a:gridCol w="4243962"/>
              </a:tblGrid>
              <a:tr h="488611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dirty="0"/>
                        <a:t>Key Words</a:t>
                      </a:r>
                      <a:endParaRPr sz="2500" dirty="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00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smtClean="0"/>
                        <a:t>8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Diversity</a:t>
                      </a:r>
                      <a:endParaRPr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53175" marR="53175" marT="0" marB="0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tx1"/>
                          </a:solidFill>
                        </a:rPr>
                        <a:t>Word describing mixture of different cultures within a country</a:t>
                      </a:r>
                      <a:endParaRPr sz="1600">
                        <a:solidFill>
                          <a:schemeClr val="tx1"/>
                        </a:solidFill>
                      </a:endParaRPr>
                    </a:p>
                  </a:txBody>
                  <a:tcPr marL="53175" marR="53175" marT="0" marB="0"/>
                </a:tc>
              </a:tr>
              <a:tr h="311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smtClean="0"/>
                        <a:t>9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>
                          <a:solidFill>
                            <a:schemeClr val="tx1"/>
                          </a:solidFill>
                        </a:rPr>
                        <a:t>President</a:t>
                      </a:r>
                      <a:endParaRPr sz="1600" b="1">
                        <a:solidFill>
                          <a:schemeClr val="tx1"/>
                        </a:solidFill>
                      </a:endParaRPr>
                    </a:p>
                  </a:txBody>
                  <a:tcPr marL="53175" marR="53175" marT="0" marB="0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tx1"/>
                          </a:solidFill>
                        </a:rPr>
                        <a:t>The elected leader of America</a:t>
                      </a:r>
                      <a:endParaRPr sz="1600">
                        <a:solidFill>
                          <a:schemeClr val="tx1"/>
                        </a:solidFill>
                      </a:endParaRPr>
                    </a:p>
                  </a:txBody>
                  <a:tcPr marL="53175" marR="53175" marT="0" marB="0"/>
                </a:tc>
              </a:tr>
              <a:tr h="26451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smtClean="0"/>
                        <a:t>10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>
                          <a:solidFill>
                            <a:schemeClr val="tx1"/>
                          </a:solidFill>
                        </a:rPr>
                        <a:t>Congress</a:t>
                      </a:r>
                      <a:endParaRPr sz="1600" b="1">
                        <a:solidFill>
                          <a:schemeClr val="tx1"/>
                        </a:solidFill>
                      </a:endParaRPr>
                    </a:p>
                  </a:txBody>
                  <a:tcPr marL="53175" marR="53175" marT="0" marB="0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tx1"/>
                          </a:solidFill>
                        </a:rPr>
                        <a:t>Elected body that makes laws</a:t>
                      </a:r>
                      <a:endParaRPr sz="1600">
                        <a:solidFill>
                          <a:schemeClr val="tx1"/>
                        </a:solidFill>
                      </a:endParaRPr>
                    </a:p>
                  </a:txBody>
                  <a:tcPr marL="53175" marR="53175" marT="0" marB="0"/>
                </a:tc>
              </a:tr>
              <a:tr h="2600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smtClean="0"/>
                        <a:t>11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>
                          <a:solidFill>
                            <a:schemeClr val="tx1"/>
                          </a:solidFill>
                        </a:rPr>
                        <a:t>Supreme Court</a:t>
                      </a:r>
                      <a:endParaRPr sz="1600" b="1">
                        <a:solidFill>
                          <a:schemeClr val="tx1"/>
                        </a:solidFill>
                      </a:endParaRPr>
                    </a:p>
                  </a:txBody>
                  <a:tcPr marL="53175" marR="53175" marT="0" marB="0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tx1"/>
                          </a:solidFill>
                        </a:rPr>
                        <a:t>Checks laws are in line with the constitution</a:t>
                      </a:r>
                      <a:endParaRPr sz="1600">
                        <a:solidFill>
                          <a:schemeClr val="tx1"/>
                        </a:solidFill>
                      </a:endParaRPr>
                    </a:p>
                  </a:txBody>
                  <a:tcPr marL="53175" marR="53175" marT="0" marB="0"/>
                </a:tc>
              </a:tr>
              <a:tr h="26072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smtClean="0"/>
                        <a:t>12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>
                          <a:solidFill>
                            <a:schemeClr val="tx1"/>
                          </a:solidFill>
                        </a:rPr>
                        <a:t>Agriculture</a:t>
                      </a:r>
                      <a:endParaRPr sz="1600" b="1">
                        <a:solidFill>
                          <a:schemeClr val="tx1"/>
                        </a:solidFill>
                      </a:endParaRPr>
                    </a:p>
                  </a:txBody>
                  <a:tcPr marL="53175" marR="53175" marT="0" marB="0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tx1"/>
                          </a:solidFill>
                        </a:rPr>
                        <a:t>Farming - crops and livestock</a:t>
                      </a:r>
                      <a:endParaRPr sz="1600">
                        <a:solidFill>
                          <a:schemeClr val="tx1"/>
                        </a:solidFill>
                      </a:endParaRPr>
                    </a:p>
                  </a:txBody>
                  <a:tcPr marL="53175" marR="53175" marT="0" marB="0"/>
                </a:tc>
              </a:tr>
              <a:tr h="2600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smtClean="0"/>
                        <a:t>13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>
                          <a:solidFill>
                            <a:schemeClr val="tx1"/>
                          </a:solidFill>
                        </a:rPr>
                        <a:t>Model T</a:t>
                      </a:r>
                      <a:endParaRPr sz="1600" b="1">
                        <a:solidFill>
                          <a:schemeClr val="tx1"/>
                        </a:solidFill>
                      </a:endParaRPr>
                    </a:p>
                  </a:txBody>
                  <a:tcPr marL="53175" marR="53175" marT="0" marB="0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tx1"/>
                          </a:solidFill>
                        </a:rPr>
                        <a:t>First mass-produced car</a:t>
                      </a:r>
                      <a:endParaRPr sz="1600">
                        <a:solidFill>
                          <a:schemeClr val="tx1"/>
                        </a:solidFill>
                      </a:endParaRPr>
                    </a:p>
                  </a:txBody>
                  <a:tcPr marL="53175" marR="53175" marT="0" marB="0"/>
                </a:tc>
              </a:tr>
              <a:tr h="27962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smtClean="0"/>
                        <a:t>14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>
                          <a:solidFill>
                            <a:schemeClr val="tx1"/>
                          </a:solidFill>
                        </a:rPr>
                        <a:t>“Buying on the margin”</a:t>
                      </a:r>
                      <a:endParaRPr sz="1600" b="1">
                        <a:solidFill>
                          <a:schemeClr val="tx1"/>
                        </a:solidFill>
                      </a:endParaRPr>
                    </a:p>
                  </a:txBody>
                  <a:tcPr marL="53175" marR="53175" marT="0" marB="0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tx1"/>
                          </a:solidFill>
                        </a:rPr>
                        <a:t>Taking out loans to buy shares - when sold shares, could pay back loan</a:t>
                      </a:r>
                      <a:endParaRPr sz="1600">
                        <a:solidFill>
                          <a:schemeClr val="tx1"/>
                        </a:solidFill>
                      </a:endParaRPr>
                    </a:p>
                  </a:txBody>
                  <a:tcPr marL="53175" marR="53175" marT="0" marB="0"/>
                </a:tc>
              </a:tr>
              <a:tr h="2600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smtClean="0"/>
                        <a:t>15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 i="1">
                          <a:solidFill>
                            <a:schemeClr val="tx1"/>
                          </a:solidFill>
                        </a:rPr>
                        <a:t>Steamboat Willy</a:t>
                      </a:r>
                      <a:endParaRPr sz="1600" b="1" i="1">
                        <a:solidFill>
                          <a:schemeClr val="tx1"/>
                        </a:solidFill>
                      </a:endParaRPr>
                    </a:p>
                  </a:txBody>
                  <a:tcPr marL="53175" marR="53175" marT="0" marB="0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First Mickey Mouse “movie” from Walt Disney</a:t>
                      </a:r>
                      <a:endParaRPr sz="1600" dirty="0">
                        <a:solidFill>
                          <a:schemeClr val="tx1"/>
                        </a:solidFill>
                      </a:endParaRPr>
                    </a:p>
                  </a:txBody>
                  <a:tcPr marL="53175" marR="53175" marT="0" marB="0"/>
                </a:tc>
              </a:tr>
              <a:tr h="34674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smtClean="0"/>
                        <a:t>16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>
                          <a:solidFill>
                            <a:schemeClr val="tx1"/>
                          </a:solidFill>
                        </a:rPr>
                        <a:t>Suburb</a:t>
                      </a:r>
                      <a:endParaRPr sz="1600" b="1">
                        <a:solidFill>
                          <a:schemeClr val="tx1"/>
                        </a:solidFill>
                      </a:endParaRPr>
                    </a:p>
                  </a:txBody>
                  <a:tcPr marL="53175" marR="53175" marT="0" marB="0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Residential or mixed-use (residential and commercial) area</a:t>
                      </a:r>
                      <a:endParaRPr sz="1600" dirty="0">
                        <a:solidFill>
                          <a:schemeClr val="tx1"/>
                        </a:solidFill>
                      </a:endParaRPr>
                    </a:p>
                  </a:txBody>
                  <a:tcPr marL="53175" marR="53175" marT="0" marB="0"/>
                </a:tc>
              </a:tr>
              <a:tr h="37599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smtClean="0"/>
                        <a:t>17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>
                          <a:solidFill>
                            <a:schemeClr val="tx1"/>
                          </a:solidFill>
                        </a:rPr>
                        <a:t>Chaperone</a:t>
                      </a:r>
                      <a:endParaRPr sz="1600" b="1">
                        <a:solidFill>
                          <a:schemeClr val="tx1"/>
                        </a:solidFill>
                      </a:endParaRPr>
                    </a:p>
                  </a:txBody>
                  <a:tcPr marL="53175" marR="53175" marT="0" marB="0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tx1"/>
                          </a:solidFill>
                        </a:rPr>
                        <a:t>Male family member - would accompany women on dates</a:t>
                      </a:r>
                      <a:endParaRPr sz="1600">
                        <a:solidFill>
                          <a:schemeClr val="tx1"/>
                        </a:solidFill>
                      </a:endParaRPr>
                    </a:p>
                  </a:txBody>
                  <a:tcPr marL="53175" marR="53175" marT="0" marB="0"/>
                </a:tc>
              </a:tr>
              <a:tr h="52012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smtClean="0"/>
                        <a:t>18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>
                          <a:solidFill>
                            <a:schemeClr val="tx1"/>
                          </a:solidFill>
                        </a:rPr>
                        <a:t>Amendment</a:t>
                      </a:r>
                      <a:endParaRPr sz="1600" b="1">
                        <a:solidFill>
                          <a:schemeClr val="tx1"/>
                        </a:solidFill>
                      </a:endParaRPr>
                    </a:p>
                  </a:txBody>
                  <a:tcPr marL="53175" marR="53175" marT="0" marB="0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tx1"/>
                          </a:solidFill>
                        </a:rPr>
                        <a:t>An addition or alteration of the US Constitution (US law)</a:t>
                      </a:r>
                      <a:endParaRPr sz="1600">
                        <a:solidFill>
                          <a:schemeClr val="tx1"/>
                        </a:solidFill>
                      </a:endParaRPr>
                    </a:p>
                  </a:txBody>
                  <a:tcPr marL="53175" marR="53175" marT="0" marB="0"/>
                </a:tc>
              </a:tr>
              <a:tr h="27585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smtClean="0"/>
                        <a:t>19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>
                          <a:solidFill>
                            <a:schemeClr val="tx1"/>
                          </a:solidFill>
                        </a:rPr>
                        <a:t>Flappers</a:t>
                      </a:r>
                      <a:endParaRPr sz="1600" b="1">
                        <a:solidFill>
                          <a:schemeClr val="tx1"/>
                        </a:solidFill>
                      </a:endParaRPr>
                    </a:p>
                  </a:txBody>
                  <a:tcPr marL="53175" marR="53175" marT="0" marB="0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tx1"/>
                          </a:solidFill>
                        </a:rPr>
                        <a:t>Women who broke with traditional views of women e.g. short hair and skirts.</a:t>
                      </a:r>
                      <a:endParaRPr sz="1600">
                        <a:solidFill>
                          <a:schemeClr val="tx1"/>
                        </a:solidFill>
                      </a:endParaRPr>
                    </a:p>
                  </a:txBody>
                  <a:tcPr marL="53175" marR="53175" marT="0" marB="0"/>
                </a:tc>
              </a:tr>
              <a:tr h="34953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smtClean="0"/>
                        <a:t>20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>
                          <a:solidFill>
                            <a:schemeClr val="tx1"/>
                          </a:solidFill>
                        </a:rPr>
                        <a:t>bushel</a:t>
                      </a:r>
                      <a:endParaRPr sz="1600" b="1">
                        <a:solidFill>
                          <a:schemeClr val="tx1"/>
                        </a:solidFill>
                      </a:endParaRPr>
                    </a:p>
                  </a:txBody>
                  <a:tcPr marL="53175" marR="53175" marT="0" marB="0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tx1"/>
                          </a:solidFill>
                        </a:rPr>
                        <a:t>A measurement used for crops including wheat and corn</a:t>
                      </a:r>
                      <a:endParaRPr sz="1600">
                        <a:solidFill>
                          <a:schemeClr val="tx1"/>
                        </a:solidFill>
                      </a:endParaRPr>
                    </a:p>
                  </a:txBody>
                  <a:tcPr marL="53175" marR="53175" marT="0" marB="0"/>
                </a:tc>
              </a:tr>
              <a:tr h="37787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smtClean="0"/>
                        <a:t>21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>
                          <a:solidFill>
                            <a:schemeClr val="tx1"/>
                          </a:solidFill>
                        </a:rPr>
                        <a:t>tariffs</a:t>
                      </a:r>
                      <a:endParaRPr sz="1600" b="1">
                        <a:solidFill>
                          <a:schemeClr val="tx1"/>
                        </a:solidFill>
                      </a:endParaRPr>
                    </a:p>
                  </a:txBody>
                  <a:tcPr marL="53175" marR="53175" marT="0" marB="0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tx1"/>
                          </a:solidFill>
                        </a:rPr>
                        <a:t>Taxes on imported good, often introduced to encourage people to buy produce from their own country.</a:t>
                      </a:r>
                      <a:endParaRPr sz="1600">
                        <a:solidFill>
                          <a:schemeClr val="tx1"/>
                        </a:solidFill>
                      </a:endParaRPr>
                    </a:p>
                  </a:txBody>
                  <a:tcPr marL="53175" marR="53175" marT="0" marB="0"/>
                </a:tc>
              </a:tr>
              <a:tr h="37175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smtClean="0"/>
                        <a:t>22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>
                          <a:solidFill>
                            <a:schemeClr val="tx1"/>
                          </a:solidFill>
                        </a:rPr>
                        <a:t>Mechanisation</a:t>
                      </a:r>
                      <a:endParaRPr sz="1600" b="1">
                        <a:solidFill>
                          <a:schemeClr val="tx1"/>
                        </a:solidFill>
                      </a:endParaRPr>
                    </a:p>
                  </a:txBody>
                  <a:tcPr marL="53175" marR="53175" marT="0" marB="0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tx1"/>
                          </a:solidFill>
                        </a:rPr>
                        <a:t>Replacing of old methods with machines .e.g tractors for horses</a:t>
                      </a:r>
                      <a:endParaRPr sz="1600">
                        <a:solidFill>
                          <a:schemeClr val="tx1"/>
                        </a:solidFill>
                      </a:endParaRPr>
                    </a:p>
                  </a:txBody>
                  <a:tcPr marL="53175" marR="53175" marT="0" marB="0"/>
                </a:tc>
              </a:tr>
              <a:tr h="28953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smtClean="0"/>
                        <a:t>23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>
                          <a:solidFill>
                            <a:schemeClr val="tx1"/>
                          </a:solidFill>
                        </a:rPr>
                        <a:t>Ethnic</a:t>
                      </a:r>
                      <a:endParaRPr sz="1600" b="1">
                        <a:solidFill>
                          <a:schemeClr val="tx1"/>
                        </a:solidFill>
                      </a:endParaRPr>
                    </a:p>
                  </a:txBody>
                  <a:tcPr marL="53175" marR="53175" marT="0" marB="0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An ethnic group or ethnicity is a group of people who are based on similarities e.g. language, common ancestry</a:t>
                      </a:r>
                      <a:endParaRPr sz="1600" dirty="0">
                        <a:solidFill>
                          <a:schemeClr val="tx1"/>
                        </a:solidFill>
                      </a:endParaRPr>
                    </a:p>
                  </a:txBody>
                  <a:tcPr marL="53175" marR="53175" marT="0" marB="0"/>
                </a:tc>
              </a:tr>
            </a:tbl>
          </a:graphicData>
        </a:graphic>
      </p:graphicFrame>
      <p:pic>
        <p:nvPicPr>
          <p:cNvPr id="91" name="Shape 91">
            <a:hlinkClick r:id="rId10" action="ppaction://hlinkfile"/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345325" y="1115935"/>
            <a:ext cx="595782" cy="47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>
            <a:hlinkClick r:id="rId12" action="ppaction://hlinkfile"/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059222" y="1384650"/>
            <a:ext cx="595782" cy="47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>
            <a:hlinkClick r:id="rId13"/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571282" y="34897"/>
            <a:ext cx="1571661" cy="1081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>
            <a:hlinkClick r:id="rId15" action="ppaction://hlinkfile"/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300915" y="4237312"/>
            <a:ext cx="595782" cy="47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 descr="C:\Users\stbeachc01\AppData\Local\Microsoft\Windows\INetCache\IE\XNB34WHF\Youtube-logo[1].png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7418" y="-64968"/>
            <a:ext cx="1180903" cy="118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stbeachc01\AppData\Local\Microsoft\Windows\INetCache\IE\RI0OH8C5\quizlet[1].jpg">
            <a:hlinkClick r:id="rId18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9159" y="34897"/>
            <a:ext cx="1040491" cy="102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stbeachc01\AppData\Local\Microsoft\Windows\INetCache\IE\S94EN45S\purzen_Icon_with_question_mark[1].png">
            <a:hlinkClick r:id="rId20"/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4153" y="41464"/>
            <a:ext cx="1081038" cy="108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17" y="5134341"/>
            <a:ext cx="1322144" cy="923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194" y="4927519"/>
            <a:ext cx="1256291" cy="125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836" y="5299228"/>
            <a:ext cx="1273792" cy="716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941" y="5132584"/>
            <a:ext cx="1344462" cy="109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/>
        </p:nvSpPr>
        <p:spPr>
          <a:xfrm>
            <a:off x="259451" y="128200"/>
            <a:ext cx="6509840" cy="7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64000" rIns="128000" bIns="64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b="1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IGCSE </a:t>
            </a:r>
            <a:r>
              <a:rPr lang="en-GB" sz="2500" b="1" i="0" u="none" strike="noStrike" cap="none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Knowledge </a:t>
            </a:r>
            <a:r>
              <a:rPr lang="en-GB" sz="2500" b="1" i="0" u="none" strike="noStrike" cap="none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Organiser: </a:t>
            </a:r>
            <a:r>
              <a:rPr lang="en-GB" sz="2500" b="1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USA 1918-41</a:t>
            </a:r>
            <a:endParaRPr lang="en-GB" sz="2500" b="1" i="0" u="none" strike="noStrike" cap="none" dirty="0" smtClean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b="1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Increased Social Tensions in the 1920</a:t>
            </a:r>
            <a:endParaRPr sz="2500" b="1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aphicFrame>
        <p:nvGraphicFramePr>
          <p:cNvPr id="85" name="Shape 85"/>
          <p:cNvGraphicFramePr/>
          <p:nvPr>
            <p:extLst>
              <p:ext uri="{D42A27DB-BD31-4B8C-83A1-F6EECF244321}">
                <p14:modId xmlns:p14="http://schemas.microsoft.com/office/powerpoint/2010/main" val="204770865"/>
              </p:ext>
            </p:extLst>
          </p:nvPr>
        </p:nvGraphicFramePr>
        <p:xfrm>
          <a:off x="259451" y="1057753"/>
          <a:ext cx="6034275" cy="5009000"/>
        </p:xfrm>
        <a:graphic>
          <a:graphicData uri="http://schemas.openxmlformats.org/drawingml/2006/table">
            <a:tbl>
              <a:tblPr firstRow="1" bandRow="1">
                <a:noFill/>
                <a:tableStyleId>{6C5D540A-3AA4-44F4-B395-6ABE3AA8E963}</a:tableStyleId>
              </a:tblPr>
              <a:tblGrid>
                <a:gridCol w="368346"/>
                <a:gridCol w="791570"/>
                <a:gridCol w="4874359"/>
              </a:tblGrid>
              <a:tr h="3708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u="none" strike="noStrike" cap="none" dirty="0"/>
                        <a:t>Key Events</a:t>
                      </a:r>
                      <a:endParaRPr sz="2500" u="none" strike="noStrike" cap="none" dirty="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strike="noStrike" cap="none" dirty="0"/>
                        <a:t>1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r>
                        <a:rPr lang="en-GB" sz="1400" smtClean="0"/>
                        <a:t>1917</a:t>
                      </a:r>
                      <a:endParaRPr lang="en-GB"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  <a:hlinkClick r:id="rId3"/>
                        </a:rPr>
                        <a:t>Communist Revolution in Russia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7625" marR="476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smtClean="0"/>
                        <a:t>2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r>
                        <a:rPr lang="en-GB" sz="1400" smtClean="0"/>
                        <a:t>1919-20</a:t>
                      </a:r>
                      <a:endParaRPr lang="en-GB"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  <a:hlinkClick r:id="rId4"/>
                        </a:rPr>
                        <a:t>Palmer Raids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7625" marR="476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smtClean="0"/>
                        <a:t>3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r>
                        <a:rPr lang="en-GB" sz="1400" smtClean="0"/>
                        <a:t>1919</a:t>
                      </a:r>
                      <a:endParaRPr lang="en-GB"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  <a:hlinkClick r:id="rId5"/>
                        </a:rPr>
                        <a:t>Eighteenth Amendment is passed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7625" marR="476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smtClean="0"/>
                        <a:t>4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r>
                        <a:rPr lang="en-GB" sz="1400" smtClean="0"/>
                        <a:t>1920</a:t>
                      </a:r>
                      <a:endParaRPr lang="en-GB"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Volstead Act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7625" marR="476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smtClean="0"/>
                        <a:t>5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r>
                        <a:rPr lang="en-GB" sz="1400" smtClean="0"/>
                        <a:t>1921</a:t>
                      </a:r>
                      <a:endParaRPr lang="en-GB"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  <a:hlinkClick r:id="rId6"/>
                        </a:rPr>
                        <a:t>Sacco and Vanzetti case</a:t>
                      </a:r>
                      <a:endParaRPr lang="it-IT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7625" marR="476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smtClean="0"/>
                        <a:t>6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r>
                        <a:rPr lang="en-GB" sz="1400" smtClean="0"/>
                        <a:t>1921</a:t>
                      </a:r>
                      <a:endParaRPr lang="en-GB"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  <a:hlinkClick r:id="rId7"/>
                        </a:rPr>
                        <a:t>Emergency Quota Act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7625" marR="476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smtClean="0"/>
                        <a:t>7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r>
                        <a:rPr lang="en-GB" sz="1400" smtClean="0"/>
                        <a:t>1923</a:t>
                      </a:r>
                      <a:endParaRPr lang="en-GB"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Ku Klux Klan has 5,000 members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7625" marR="476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smtClean="0"/>
                        <a:t>8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r>
                        <a:rPr lang="en-GB" sz="1400" smtClean="0"/>
                        <a:t>1924</a:t>
                      </a:r>
                      <a:endParaRPr lang="en-GB"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National Origins Act  (see Emergency</a:t>
                      </a:r>
                      <a:r>
                        <a:rPr lang="en-GB" sz="1400" b="0" i="0" u="none" strike="noStrike" baseline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Quota Act)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7625" marR="476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smtClean="0"/>
                        <a:t>9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r>
                        <a:rPr lang="en-GB" sz="1400" smtClean="0"/>
                        <a:t>1925</a:t>
                      </a:r>
                      <a:endParaRPr lang="en-GB"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Scope’s “Monkey Trial”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7625" marR="476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smtClean="0"/>
                        <a:t>10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r>
                        <a:rPr lang="en-GB" sz="1400" smtClean="0"/>
                        <a:t>1929</a:t>
                      </a:r>
                      <a:endParaRPr lang="en-GB"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  <a:hlinkClick r:id="rId8"/>
                        </a:rPr>
                        <a:t>St Valentine’s Day Massacre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7625" marR="476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smtClean="0"/>
                        <a:t>11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r>
                        <a:rPr lang="en-GB" sz="1400" smtClean="0"/>
                        <a:t>1933</a:t>
                      </a:r>
                      <a:endParaRPr lang="en-GB"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hlinkClick r:id="rId9"/>
                        </a:rPr>
                        <a:t>Prohibition</a:t>
                      </a:r>
                      <a:r>
                        <a:rPr lang="en-GB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ends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7625" marR="476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7625" marR="47625"/>
                </a:tc>
              </a:tr>
            </a:tbl>
          </a:graphicData>
        </a:graphic>
      </p:graphicFrame>
      <p:graphicFrame>
        <p:nvGraphicFramePr>
          <p:cNvPr id="86" name="Shape 86"/>
          <p:cNvGraphicFramePr/>
          <p:nvPr>
            <p:extLst>
              <p:ext uri="{D42A27DB-BD31-4B8C-83A1-F6EECF244321}">
                <p14:modId xmlns:p14="http://schemas.microsoft.com/office/powerpoint/2010/main" val="599561686"/>
              </p:ext>
            </p:extLst>
          </p:nvPr>
        </p:nvGraphicFramePr>
        <p:xfrm>
          <a:off x="259451" y="5659982"/>
          <a:ext cx="5895689" cy="3924703"/>
        </p:xfrm>
        <a:graphic>
          <a:graphicData uri="http://schemas.openxmlformats.org/drawingml/2006/table">
            <a:tbl>
              <a:tblPr firstRow="1" bandRow="1">
                <a:noFill/>
                <a:tableStyleId>{667F3682-8F9A-4FED-B749-454CEA86DF05}</a:tableStyleId>
              </a:tblPr>
              <a:tblGrid>
                <a:gridCol w="1319958"/>
                <a:gridCol w="1586872"/>
                <a:gridCol w="1528549"/>
                <a:gridCol w="1460310"/>
              </a:tblGrid>
              <a:tr h="450457"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dirty="0"/>
                        <a:t>Key </a:t>
                      </a:r>
                      <a:r>
                        <a:rPr lang="en-GB" sz="2500" dirty="0" smtClean="0"/>
                        <a:t>Ideas</a:t>
                      </a:r>
                      <a:endParaRPr sz="2500" dirty="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077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="1" dirty="0" smtClean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="1" dirty="0" smtClean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="1" dirty="0" smtClean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="1" dirty="0" smtClean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="1" dirty="0" smtClean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 smtClean="0">
                          <a:hlinkClick r:id="rId10"/>
                        </a:rPr>
                        <a:t>Red</a:t>
                      </a:r>
                      <a:r>
                        <a:rPr lang="en-GB" sz="1400" b="1" baseline="0" dirty="0" smtClean="0">
                          <a:hlinkClick r:id="rId10"/>
                        </a:rPr>
                        <a:t> Scare</a:t>
                      </a:r>
                      <a:endParaRPr lang="en-GB" sz="1400" b="1" dirty="0" smtClean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="1" dirty="0" smtClean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="1" dirty="0" smtClean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="1" dirty="0" smtClean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="1" dirty="0" smtClean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="1" dirty="0" smtClean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 smtClean="0">
                          <a:hlinkClick r:id="rId11"/>
                        </a:rPr>
                        <a:t>Ku Klux Klan</a:t>
                      </a:r>
                      <a:endParaRPr lang="en-GB" sz="1400" b="1" dirty="0" smtClean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="1" dirty="0" smtClean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="1" dirty="0" smtClean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="1" dirty="0" smtClean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="1" dirty="0" smtClean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 smtClean="0">
                          <a:hlinkClick r:id="rId12"/>
                        </a:rPr>
                        <a:t>Scope’s Monkey</a:t>
                      </a:r>
                      <a:r>
                        <a:rPr lang="en-GB" sz="1400" b="1" baseline="0" dirty="0" smtClean="0">
                          <a:hlinkClick r:id="rId12"/>
                        </a:rPr>
                        <a:t> Trial</a:t>
                      </a:r>
                      <a:endParaRPr lang="en-GB" sz="1400" b="1" dirty="0" smtClean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="1" dirty="0" smtClean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="1" dirty="0" smtClean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="1" dirty="0" smtClean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="1" dirty="0" smtClean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="1" dirty="0" smtClean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 smtClean="0">
                          <a:hlinkClick r:id="rId13"/>
                        </a:rPr>
                        <a:t>Prohibition</a:t>
                      </a:r>
                      <a:endParaRPr sz="1400" b="1" dirty="0"/>
                    </a:p>
                  </a:txBody>
                  <a:tcPr marL="91450" marR="91450" marT="45725" marB="45725"/>
                </a:tc>
              </a:tr>
              <a:tr h="2080643">
                <a:tc>
                  <a:txBody>
                    <a:bodyPr/>
                    <a:lstStyle/>
                    <a:p>
                      <a:pPr marL="0" marR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Fear of communism in USA.  Made worse by strikes and unrest  in 1919. Led to Palmer Raids on radicals in USA.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r>
                        <a:rPr lang="en-GB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Southern White Supremacy group</a:t>
                      </a:r>
                      <a:r>
                        <a:rPr lang="en-GB" sz="1400" b="0" i="0" u="none" strike="noStrike" cap="none" baseline="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-</a:t>
                      </a:r>
                      <a:r>
                        <a:rPr lang="en-GB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en-GB" sz="1400" b="0" i="0" u="none" strike="noStrike" cap="none" baseline="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against </a:t>
                      </a:r>
                      <a:r>
                        <a:rPr lang="en-GB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Black’s using violence and intimidation. Members had to be a WASP (White Anglo Saxon Protestant)</a:t>
                      </a:r>
                      <a:endParaRPr lang="en-GB" sz="13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r>
                        <a:rPr lang="en-GB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Criminal trial of John Scopes, a school science teacher who had taught theory of evolution in Tennessee, which had made it illegal. </a:t>
                      </a:r>
                      <a:endParaRPr lang="en-GB"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Due to pressure from temperance groups, USA made production, transporting and selling of alcohol illegal. </a:t>
                      </a:r>
                      <a:endParaRPr lang="en-GB" sz="1400" baseline="0" dirty="0" smtClean="0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graphicFrame>
        <p:nvGraphicFramePr>
          <p:cNvPr id="90" name="Shape 90"/>
          <p:cNvGraphicFramePr/>
          <p:nvPr>
            <p:extLst>
              <p:ext uri="{D42A27DB-BD31-4B8C-83A1-F6EECF244321}">
                <p14:modId xmlns:p14="http://schemas.microsoft.com/office/powerpoint/2010/main" val="2455150660"/>
              </p:ext>
            </p:extLst>
          </p:nvPr>
        </p:nvGraphicFramePr>
        <p:xfrm>
          <a:off x="6515956" y="1416940"/>
          <a:ext cx="6095143" cy="7870958"/>
        </p:xfrm>
        <a:graphic>
          <a:graphicData uri="http://schemas.openxmlformats.org/drawingml/2006/table">
            <a:tbl>
              <a:tblPr firstRow="1" bandRow="1">
                <a:noFill/>
                <a:tableStyleId>{86972B71-A6ED-4867-82B7-F83FA367707B}</a:tableStyleId>
              </a:tblPr>
              <a:tblGrid>
                <a:gridCol w="398571"/>
                <a:gridCol w="1452610"/>
                <a:gridCol w="4243962"/>
              </a:tblGrid>
              <a:tr h="488611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dirty="0"/>
                        <a:t>Key Words</a:t>
                      </a:r>
                      <a:endParaRPr sz="2500" dirty="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00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smtClean="0"/>
                        <a:t>12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radicalism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150" marR="571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The desire for dramatic social change</a:t>
                      </a:r>
                      <a:endParaRPr lang="en-GB" sz="24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150" marR="57150"/>
                </a:tc>
              </a:tr>
              <a:tr h="2600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smtClean="0"/>
                        <a:t>13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labour</a:t>
                      </a:r>
                      <a:endParaRPr lang="en-GB" sz="24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150" marR="571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Manual work e.g. farming</a:t>
                      </a:r>
                      <a:endParaRPr lang="en-GB" sz="24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150" marR="57150"/>
                </a:tc>
              </a:tr>
              <a:tr h="2600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smtClean="0"/>
                        <a:t>14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legislation</a:t>
                      </a:r>
                      <a:endParaRPr lang="en-GB" sz="24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150" marR="571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law</a:t>
                      </a:r>
                      <a:endParaRPr lang="en-GB" sz="24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150" marR="57150"/>
                </a:tc>
              </a:tr>
              <a:tr h="311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smtClean="0"/>
                        <a:t>15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immigration</a:t>
                      </a:r>
                      <a:endParaRPr lang="en-GB" sz="24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150" marR="571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Moving to another country to live</a:t>
                      </a:r>
                      <a:endParaRPr lang="en-GB" sz="24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150" marR="57150"/>
                </a:tc>
              </a:tr>
              <a:tr h="26451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smtClean="0"/>
                        <a:t>16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communism</a:t>
                      </a:r>
                      <a:endParaRPr lang="en-GB" sz="24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150" marR="571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 way of organising society in which there is no private property and everything is shared.</a:t>
                      </a:r>
                      <a:endParaRPr lang="en-GB" sz="24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150" marR="57150"/>
                </a:tc>
              </a:tr>
              <a:tr h="2600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smtClean="0"/>
                        <a:t>17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Soviet Union</a:t>
                      </a:r>
                      <a:endParaRPr lang="en-GB" sz="24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150" marR="571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The name that Russia was known as from 1922</a:t>
                      </a:r>
                      <a:endParaRPr lang="en-GB" sz="24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150" marR="57150"/>
                </a:tc>
              </a:tr>
              <a:tr h="26072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smtClean="0"/>
                        <a:t>18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anarchist</a:t>
                      </a:r>
                      <a:endParaRPr lang="en-GB" sz="24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150" marR="571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 person who rejects the idea of organised government</a:t>
                      </a:r>
                      <a:endParaRPr lang="en-GB" sz="24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150" marR="57150"/>
                </a:tc>
              </a:tr>
              <a:tr h="2600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smtClean="0"/>
                        <a:t>19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deported</a:t>
                      </a:r>
                      <a:endParaRPr lang="en-GB" sz="24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150" marR="571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To expel out of a country</a:t>
                      </a:r>
                      <a:endParaRPr lang="en-GB" sz="24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150" marR="57150"/>
                </a:tc>
              </a:tr>
              <a:tr h="27962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smtClean="0"/>
                        <a:t>20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Jim Crow Laws</a:t>
                      </a:r>
                      <a:endParaRPr lang="en-GB" sz="24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150" marR="571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The name given to the laws that segregated facilities and institutions for white and black people.</a:t>
                      </a:r>
                      <a:endParaRPr lang="en-GB" sz="24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150" marR="57150"/>
                </a:tc>
              </a:tr>
              <a:tr h="2600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smtClean="0"/>
                        <a:t>21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segregation</a:t>
                      </a:r>
                      <a:endParaRPr lang="en-GB" sz="24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150" marR="571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Keeping different racial groups apart e.g. whites and blacks.</a:t>
                      </a:r>
                      <a:endParaRPr lang="en-GB" sz="24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150" marR="57150"/>
                </a:tc>
              </a:tr>
              <a:tr h="34674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smtClean="0"/>
                        <a:t>22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moonshine</a:t>
                      </a:r>
                      <a:endParaRPr lang="en-GB" sz="24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150" marR="571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Illegally made alcohol - often very strong</a:t>
                      </a:r>
                      <a:endParaRPr lang="en-GB" sz="24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150" marR="57150"/>
                </a:tc>
              </a:tr>
              <a:tr h="37599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smtClean="0"/>
                        <a:t>23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bootleggers</a:t>
                      </a:r>
                      <a:endParaRPr lang="en-GB" sz="24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150" marR="571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Someone who smuggle alcohol</a:t>
                      </a:r>
                      <a:endParaRPr lang="en-GB" sz="24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150" marR="57150"/>
                </a:tc>
              </a:tr>
              <a:tr h="52012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smtClean="0"/>
                        <a:t>24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White supremacy</a:t>
                      </a:r>
                      <a:endParaRPr lang="en-GB" sz="24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150" marR="571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Belief that white is best</a:t>
                      </a:r>
                      <a:endParaRPr lang="en-GB" sz="24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150" marR="57150"/>
                </a:tc>
              </a:tr>
              <a:tr h="27585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smtClean="0"/>
                        <a:t>25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Speakeasies</a:t>
                      </a:r>
                      <a:endParaRPr lang="en-GB" sz="24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150" marR="571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Illegal drinking establishments - people were asked to “speak easy” (keep the noise down)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150" marR="57150"/>
                </a:tc>
              </a:tr>
              <a:tr h="34953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smtClean="0"/>
                        <a:t>26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Bible Belt</a:t>
                      </a:r>
                      <a:endParaRPr lang="en-GB" sz="24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150" marR="571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Southern and mid-western states - many people hold fundamentalist Christian Beliefs.</a:t>
                      </a:r>
                      <a:endParaRPr lang="en-GB" sz="24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150" marR="57150"/>
                </a:tc>
              </a:tr>
              <a:tr h="37787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smtClean="0"/>
                        <a:t>27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Darwinism</a:t>
                      </a:r>
                      <a:endParaRPr lang="en-GB" sz="24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150" marR="571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The theory of evolution by natural selection as developed by Charles Darwin.</a:t>
                      </a:r>
                      <a:endParaRPr lang="en-GB" sz="24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150" marR="57150"/>
                </a:tc>
              </a:tr>
              <a:tr h="37175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smtClean="0"/>
                        <a:t>28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temperance</a:t>
                      </a:r>
                      <a:endParaRPr lang="en-GB" sz="24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150" marR="571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Refusal to drink alcohol</a:t>
                      </a:r>
                      <a:endParaRPr lang="en-GB" sz="24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150" marR="57150"/>
                </a:tc>
              </a:tr>
              <a:tr h="28953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smtClean="0"/>
                        <a:t>29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racketeering</a:t>
                      </a:r>
                      <a:endParaRPr lang="en-GB" sz="24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150" marR="571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Way of raising money, either illegally or through extortion of businesses.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150" marR="57150"/>
                </a:tc>
              </a:tr>
            </a:tbl>
          </a:graphicData>
        </a:graphic>
      </p:graphicFrame>
      <p:pic>
        <p:nvPicPr>
          <p:cNvPr id="91" name="Shape 91">
            <a:hlinkClick r:id="rId14" action="ppaction://hlinkfile"/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345325" y="1062401"/>
            <a:ext cx="595782" cy="47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>
            <a:hlinkClick r:id="rId16" action="ppaction://hlinkfile"/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7005601" y="1384650"/>
            <a:ext cx="595782" cy="47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>
            <a:hlinkClick r:id="rId17"/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6571282" y="34897"/>
            <a:ext cx="1571661" cy="1081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>
            <a:hlinkClick r:id="rId19" action="ppaction://hlinkfile"/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345325" y="5623252"/>
            <a:ext cx="595782" cy="47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 descr="C:\Users\stbeachc01\AppData\Local\Microsoft\Windows\INetCache\IE\XNB34WHF\Youtube-logo[1].png">
            <a:hlinkClick r:id="rId20"/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7418" y="-64968"/>
            <a:ext cx="1180903" cy="118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stbeachc01\AppData\Local\Microsoft\Windows\INetCache\IE\RI0OH8C5\quizlet[1].jpg">
            <a:hlinkClick r:id="rId22"/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9159" y="34897"/>
            <a:ext cx="1040491" cy="102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stbeachc01\AppData\Local\Microsoft\Windows\INetCache\IE\S94EN45S\purzen_Icon_with_question_mark[1].png">
            <a:hlinkClick r:id="rId24"/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4153" y="41464"/>
            <a:ext cx="1081038" cy="108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0" y="6204884"/>
            <a:ext cx="661807" cy="852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634" y="6260739"/>
            <a:ext cx="1317463" cy="741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304" y="6232813"/>
            <a:ext cx="829530" cy="796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145" y="6260739"/>
            <a:ext cx="1245290" cy="66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186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/>
        </p:nvSpPr>
        <p:spPr>
          <a:xfrm>
            <a:off x="259451" y="128200"/>
            <a:ext cx="6509840" cy="7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64000" rIns="128000" bIns="64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b="1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IGCSE </a:t>
            </a:r>
            <a:r>
              <a:rPr lang="en-GB" sz="2500" b="1" i="0" u="none" strike="noStrike" cap="none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Knowledge </a:t>
            </a:r>
            <a:r>
              <a:rPr lang="en-GB" sz="2500" b="1" i="0" u="none" strike="noStrike" cap="none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Organiser: </a:t>
            </a:r>
            <a:r>
              <a:rPr lang="en-GB" sz="2500" b="1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USA 1918-41</a:t>
            </a:r>
            <a:endParaRPr lang="en-GB" sz="2500" b="1" i="0" u="none" strike="noStrike" cap="none" dirty="0" smtClean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b="1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USA in Depression, 1929-33</a:t>
            </a:r>
            <a:endParaRPr sz="2500" b="1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aphicFrame>
        <p:nvGraphicFramePr>
          <p:cNvPr id="85" name="Shape 85"/>
          <p:cNvGraphicFramePr/>
          <p:nvPr>
            <p:extLst>
              <p:ext uri="{D42A27DB-BD31-4B8C-83A1-F6EECF244321}">
                <p14:modId xmlns:p14="http://schemas.microsoft.com/office/powerpoint/2010/main" val="3867058848"/>
              </p:ext>
            </p:extLst>
          </p:nvPr>
        </p:nvGraphicFramePr>
        <p:xfrm>
          <a:off x="259450" y="1057753"/>
          <a:ext cx="6311831" cy="2468900"/>
        </p:xfrm>
        <a:graphic>
          <a:graphicData uri="http://schemas.openxmlformats.org/drawingml/2006/table">
            <a:tbl>
              <a:tblPr firstRow="1" bandRow="1">
                <a:noFill/>
                <a:tableStyleId>{6C5D540A-3AA4-44F4-B395-6ABE3AA8E963}</a:tableStyleId>
              </a:tblPr>
              <a:tblGrid>
                <a:gridCol w="6311831"/>
              </a:tblGrid>
              <a:tr h="47079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u="none" strike="noStrike" cap="none" dirty="0" smtClean="0"/>
                        <a:t>Timeline</a:t>
                      </a:r>
                      <a:r>
                        <a:rPr lang="en-GB" sz="2500" u="none" strike="noStrike" cap="none" baseline="0" dirty="0" smtClean="0"/>
                        <a:t> of Wall Street Crash</a:t>
                      </a:r>
                      <a:endParaRPr sz="2500" u="none" strike="noStrike" cap="none" dirty="0"/>
                    </a:p>
                  </a:txBody>
                  <a:tcPr marL="91450" marR="91450" marT="45725" marB="45725"/>
                </a:tc>
              </a:tr>
              <a:tr h="47079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2500" u="none" strike="noStrike" cap="none" dirty="0" smtClean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2500" u="none" strike="noStrike" cap="none" dirty="0" smtClean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2500" u="none" strike="noStrike" cap="none" dirty="0" smtClean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2500" u="none" strike="noStrike" cap="none" dirty="0" smtClean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2500" u="none" strike="noStrike" cap="none" dirty="0" smtClean="0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pic>
        <p:nvPicPr>
          <p:cNvPr id="93" name="Shape 9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71282" y="34897"/>
            <a:ext cx="1571661" cy="1081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 descr="C:\Users\stbeachc01\AppData\Local\Microsoft\Windows\INetCache\IE\XNB34WHF\Youtube-logo[1]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7418" y="-15036"/>
            <a:ext cx="1180903" cy="118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stbeachc01\AppData\Local\Microsoft\Windows\INetCache\IE\RI0OH8C5\quizlet[1]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9159" y="34897"/>
            <a:ext cx="1040491" cy="102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stbeachc01\AppData\Local\Microsoft\Windows\INetCache\IE\S94EN45S\purzen_Icon_with_question_mark[1].pn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4153" y="41464"/>
            <a:ext cx="1081038" cy="108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50" y="1693327"/>
            <a:ext cx="6311831" cy="171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525304"/>
              </p:ext>
            </p:extLst>
          </p:nvPr>
        </p:nvGraphicFramePr>
        <p:xfrm>
          <a:off x="259450" y="3852838"/>
          <a:ext cx="6311832" cy="5684520"/>
        </p:xfrm>
        <a:graphic>
          <a:graphicData uri="http://schemas.openxmlformats.org/drawingml/2006/table">
            <a:tbl>
              <a:tblPr firstRow="1" bandRow="1">
                <a:tableStyleId>{667F3682-8F9A-4FED-B749-454CEA86DF05}</a:tableStyleId>
              </a:tblPr>
              <a:tblGrid>
                <a:gridCol w="63118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500" dirty="0" smtClean="0"/>
                        <a:t>Causes of the Great Depression</a:t>
                      </a:r>
                      <a:endParaRPr lang="en-GB" sz="2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85" y="4447028"/>
            <a:ext cx="6022159" cy="3624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85" y="8071808"/>
            <a:ext cx="5786263" cy="1269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5" name="Shape 90"/>
          <p:cNvGraphicFramePr/>
          <p:nvPr>
            <p:extLst>
              <p:ext uri="{D42A27DB-BD31-4B8C-83A1-F6EECF244321}">
                <p14:modId xmlns:p14="http://schemas.microsoft.com/office/powerpoint/2010/main" val="612189236"/>
              </p:ext>
            </p:extLst>
          </p:nvPr>
        </p:nvGraphicFramePr>
        <p:xfrm>
          <a:off x="6763823" y="1309689"/>
          <a:ext cx="5841808" cy="7712391"/>
        </p:xfrm>
        <a:graphic>
          <a:graphicData uri="http://schemas.openxmlformats.org/drawingml/2006/table">
            <a:tbl>
              <a:tblPr firstRow="1" bandRow="1">
                <a:noFill/>
                <a:tableStyleId>{86972B71-A6ED-4867-82B7-F83FA367707B}</a:tableStyleId>
              </a:tblPr>
              <a:tblGrid>
                <a:gridCol w="382005"/>
                <a:gridCol w="1378555"/>
                <a:gridCol w="4081248"/>
              </a:tblGrid>
              <a:tr h="488611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dirty="0"/>
                        <a:t>Key Words</a:t>
                      </a:r>
                      <a:endParaRPr sz="2500" dirty="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012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dirty="0" smtClean="0"/>
                        <a:t>1</a:t>
                      </a:r>
                      <a:endParaRPr sz="13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1" dirty="0" smtClean="0">
                          <a:solidFill>
                            <a:schemeClr val="tx1"/>
                          </a:solidFill>
                          <a:effectLst/>
                        </a:rPr>
                        <a:t>Bull pool</a:t>
                      </a:r>
                      <a:endParaRPr lang="en-GB" sz="13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150" marR="571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dirty="0" smtClean="0">
                          <a:solidFill>
                            <a:schemeClr val="tx1"/>
                          </a:solidFill>
                          <a:effectLst/>
                        </a:rPr>
                        <a:t>A group of traders</a:t>
                      </a: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effectLst/>
                        </a:rPr>
                        <a:t> who set out to artificially increase the price of a share by buying and selling it to each other repeatedly over a short period, in order to sell that share to less experienced investors at a profit.</a:t>
                      </a:r>
                      <a:endParaRPr lang="en-GB" sz="13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150" marR="57150"/>
                </a:tc>
              </a:tr>
              <a:tr h="27585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dirty="0" smtClean="0"/>
                        <a:t>2</a:t>
                      </a:r>
                      <a:endParaRPr sz="13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1" dirty="0" smtClean="0">
                          <a:solidFill>
                            <a:schemeClr val="tx1"/>
                          </a:solidFill>
                          <a:effectLst/>
                        </a:rPr>
                        <a:t>Speculate</a:t>
                      </a:r>
                      <a:endParaRPr lang="en-GB" sz="13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150" marR="571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dirty="0" smtClean="0">
                          <a:solidFill>
                            <a:schemeClr val="tx1"/>
                          </a:solidFill>
                          <a:effectLst/>
                        </a:rPr>
                        <a:t>Buying goods or shares on the expectation that</a:t>
                      </a: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effectLst/>
                        </a:rPr>
                        <a:t> their price will rise in the short term, with a view to selling them on to make a profit</a:t>
                      </a:r>
                      <a:endParaRPr lang="en-GB" sz="13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150" marR="57150"/>
                </a:tc>
              </a:tr>
              <a:tr h="34953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dirty="0" smtClean="0"/>
                        <a:t>3</a:t>
                      </a:r>
                      <a:endParaRPr sz="13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1" dirty="0" smtClean="0">
                          <a:solidFill>
                            <a:schemeClr val="tx1"/>
                          </a:solidFill>
                          <a:effectLst/>
                        </a:rPr>
                        <a:t>Federal Reserve</a:t>
                      </a:r>
                      <a:endParaRPr lang="en-GB" sz="13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150" marR="571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dirty="0" smtClean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effectLst/>
                        </a:rPr>
                        <a:t> system of central banking in the USA, with a range of functions, including lending money to member banks.</a:t>
                      </a:r>
                      <a:endParaRPr lang="en-GB" sz="13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150" marR="57150"/>
                </a:tc>
              </a:tr>
              <a:tr h="28953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dirty="0" smtClean="0"/>
                        <a:t>7</a:t>
                      </a:r>
                      <a:endParaRPr sz="13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1" dirty="0" smtClean="0">
                          <a:solidFill>
                            <a:schemeClr val="tx1"/>
                          </a:solidFill>
                          <a:effectLst/>
                        </a:rPr>
                        <a:t>Great Plains</a:t>
                      </a:r>
                      <a:endParaRPr lang="en-GB" sz="13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150" marR="571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dirty="0" smtClean="0">
                          <a:solidFill>
                            <a:schemeClr val="tx1"/>
                          </a:solidFill>
                          <a:effectLst/>
                        </a:rPr>
                        <a:t>An area of grassland</a:t>
                      </a: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effectLst/>
                        </a:rPr>
                        <a:t> over 1.3. million square kilometres in size, covering  much of central North America</a:t>
                      </a:r>
                      <a:endParaRPr lang="en-GB" sz="13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150" marR="57150"/>
                </a:tc>
              </a:tr>
              <a:tr h="28953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1" dirty="0" smtClean="0">
                          <a:solidFill>
                            <a:schemeClr val="tx1"/>
                          </a:solidFill>
                          <a:effectLst/>
                        </a:rPr>
                        <a:t>Dust</a:t>
                      </a:r>
                      <a:r>
                        <a:rPr lang="en-GB" sz="13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Bowl</a:t>
                      </a:r>
                      <a:endParaRPr lang="en-GB" sz="13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150" marR="571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dirty="0" smtClean="0">
                          <a:solidFill>
                            <a:schemeClr val="tx1"/>
                          </a:solidFill>
                          <a:effectLst/>
                        </a:rPr>
                        <a:t>Period in the 1930’s when many dust</a:t>
                      </a: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effectLst/>
                        </a:rPr>
                        <a:t> storms struck the American Prairies making the land impossible to grow crops on.</a:t>
                      </a:r>
                      <a:endParaRPr lang="en-GB" sz="13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150" marR="57150"/>
                </a:tc>
              </a:tr>
              <a:tr h="28953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dirty="0" smtClean="0"/>
                        <a:t>8</a:t>
                      </a:r>
                      <a:endParaRPr sz="13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1" dirty="0" smtClean="0">
                          <a:solidFill>
                            <a:schemeClr val="tx1"/>
                          </a:solidFill>
                          <a:effectLst/>
                        </a:rPr>
                        <a:t>Black blizzard</a:t>
                      </a:r>
                      <a:endParaRPr lang="en-GB" sz="13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150" marR="571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dirty="0" smtClean="0">
                          <a:solidFill>
                            <a:schemeClr val="tx1"/>
                          </a:solidFill>
                          <a:effectLst/>
                        </a:rPr>
                        <a:t>A powerful</a:t>
                      </a: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effectLst/>
                        </a:rPr>
                        <a:t> dust storm, lifting dark-coloured bits of soil up to 2.5 km in the air and rolling across the landscape</a:t>
                      </a:r>
                      <a:endParaRPr lang="en-GB" sz="13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150" marR="57150"/>
                </a:tc>
              </a:tr>
              <a:tr h="28953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dirty="0" smtClean="0"/>
                        <a:t>9</a:t>
                      </a:r>
                      <a:endParaRPr sz="13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1" dirty="0" smtClean="0">
                          <a:solidFill>
                            <a:schemeClr val="tx1"/>
                          </a:solidFill>
                          <a:effectLst/>
                        </a:rPr>
                        <a:t>Great Depression</a:t>
                      </a:r>
                      <a:endParaRPr lang="en-GB" sz="13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150" marR="571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dirty="0" smtClean="0">
                          <a:solidFill>
                            <a:schemeClr val="tx1"/>
                          </a:solidFill>
                          <a:effectLst/>
                        </a:rPr>
                        <a:t>Period of high</a:t>
                      </a: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effectLst/>
                        </a:rPr>
                        <a:t> unemployment in USA after the Wall Street Crash – affected many countries around the world.</a:t>
                      </a:r>
                      <a:endParaRPr lang="en-GB" sz="13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150" marR="57150"/>
                </a:tc>
              </a:tr>
              <a:tr h="28953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dirty="0" smtClean="0"/>
                        <a:t>10</a:t>
                      </a:r>
                      <a:endParaRPr sz="13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1" dirty="0" smtClean="0">
                          <a:solidFill>
                            <a:schemeClr val="tx1"/>
                          </a:solidFill>
                          <a:effectLst/>
                        </a:rPr>
                        <a:t>Unemployment</a:t>
                      </a:r>
                      <a:endParaRPr lang="en-GB" sz="13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150" marR="571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dirty="0" smtClean="0">
                          <a:solidFill>
                            <a:schemeClr val="tx1"/>
                          </a:solidFill>
                          <a:effectLst/>
                        </a:rPr>
                        <a:t>Losing</a:t>
                      </a: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effectLst/>
                        </a:rPr>
                        <a:t>  one’s job</a:t>
                      </a:r>
                      <a:endParaRPr lang="en-GB" sz="13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150" marR="57150"/>
                </a:tc>
              </a:tr>
              <a:tr h="28953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dirty="0" smtClean="0"/>
                        <a:t>11</a:t>
                      </a:r>
                      <a:endParaRPr sz="13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1" dirty="0" smtClean="0">
                          <a:solidFill>
                            <a:schemeClr val="tx1"/>
                          </a:solidFill>
                          <a:effectLst/>
                        </a:rPr>
                        <a:t>Relief</a:t>
                      </a:r>
                      <a:endParaRPr lang="en-GB" sz="13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150" marR="571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dirty="0" smtClean="0">
                          <a:solidFill>
                            <a:schemeClr val="tx1"/>
                          </a:solidFill>
                          <a:effectLst/>
                        </a:rPr>
                        <a:t>Help</a:t>
                      </a: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effectLst/>
                        </a:rPr>
                        <a:t> from the local or state government for the poor or other groups in need.</a:t>
                      </a:r>
                      <a:endParaRPr lang="en-GB" sz="13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150" marR="57150"/>
                </a:tc>
              </a:tr>
              <a:tr h="28953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dirty="0" smtClean="0"/>
                        <a:t>12</a:t>
                      </a:r>
                      <a:endParaRPr sz="13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1" dirty="0" smtClean="0">
                          <a:solidFill>
                            <a:schemeClr val="tx1"/>
                          </a:solidFill>
                          <a:effectLst/>
                        </a:rPr>
                        <a:t>homelessness</a:t>
                      </a:r>
                      <a:endParaRPr lang="en-GB" sz="13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150" marR="571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dirty="0" smtClean="0">
                          <a:solidFill>
                            <a:schemeClr val="tx1"/>
                          </a:solidFill>
                          <a:effectLst/>
                        </a:rPr>
                        <a:t>Having</a:t>
                      </a: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effectLst/>
                        </a:rPr>
                        <a:t> no where to live</a:t>
                      </a:r>
                      <a:endParaRPr lang="en-GB" sz="13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150" marR="57150"/>
                </a:tc>
              </a:tr>
              <a:tr h="28953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dirty="0" smtClean="0"/>
                        <a:t>13</a:t>
                      </a:r>
                      <a:endParaRPr sz="13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1" dirty="0" smtClean="0">
                          <a:solidFill>
                            <a:schemeClr val="tx1"/>
                          </a:solidFill>
                          <a:effectLst/>
                        </a:rPr>
                        <a:t>Hooverville</a:t>
                      </a:r>
                      <a:endParaRPr lang="en-GB" sz="13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150" marR="571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dirty="0" smtClean="0">
                          <a:solidFill>
                            <a:schemeClr val="tx1"/>
                          </a:solidFill>
                          <a:effectLst/>
                        </a:rPr>
                        <a:t>A shanty town</a:t>
                      </a: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effectLst/>
                        </a:rPr>
                        <a:t> or settlement made of simple shacks that sprung up over America</a:t>
                      </a:r>
                      <a:endParaRPr lang="en-GB" sz="13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150" marR="57150"/>
                </a:tc>
              </a:tr>
              <a:tr h="28953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dirty="0" smtClean="0"/>
                        <a:t>14</a:t>
                      </a:r>
                      <a:endParaRPr sz="13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1" dirty="0" smtClean="0">
                          <a:solidFill>
                            <a:schemeClr val="tx1"/>
                          </a:solidFill>
                          <a:effectLst/>
                        </a:rPr>
                        <a:t>Bonus</a:t>
                      </a:r>
                      <a:r>
                        <a:rPr lang="en-GB" sz="13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Marcher</a:t>
                      </a:r>
                      <a:endParaRPr lang="en-GB" sz="13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150" marR="571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dirty="0" smtClean="0">
                          <a:solidFill>
                            <a:schemeClr val="tx1"/>
                          </a:solidFill>
                          <a:effectLst/>
                        </a:rPr>
                        <a:t>Ex-WW1 soldiers</a:t>
                      </a: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effectLst/>
                        </a:rPr>
                        <a:t> who were promised a bonus from the government, but wouldn’t receive until 1945</a:t>
                      </a:r>
                      <a:endParaRPr lang="en-GB" sz="13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150" marR="57150"/>
                </a:tc>
              </a:tr>
              <a:tr h="28953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dirty="0" smtClean="0"/>
                        <a:t>15</a:t>
                      </a:r>
                      <a:endParaRPr sz="13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1" dirty="0" smtClean="0">
                          <a:solidFill>
                            <a:schemeClr val="tx1"/>
                          </a:solidFill>
                          <a:effectLst/>
                        </a:rPr>
                        <a:t>Herbert</a:t>
                      </a:r>
                      <a:r>
                        <a:rPr lang="en-GB" sz="13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Hoover</a:t>
                      </a:r>
                      <a:endParaRPr lang="en-GB" sz="13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150" marR="571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dirty="0" smtClean="0">
                          <a:solidFill>
                            <a:schemeClr val="tx1"/>
                          </a:solidFill>
                          <a:effectLst/>
                        </a:rPr>
                        <a:t>President</a:t>
                      </a: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effectLst/>
                        </a:rPr>
                        <a:t> of the USA during Wall Street Crash and beginning of the Great Depression</a:t>
                      </a:r>
                      <a:endParaRPr lang="en-GB" sz="13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150" marR="57150"/>
                </a:tc>
              </a:tr>
              <a:tr h="28953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1" dirty="0" smtClean="0">
                          <a:solidFill>
                            <a:schemeClr val="tx1"/>
                          </a:solidFill>
                          <a:effectLst/>
                        </a:rPr>
                        <a:t>Laissez</a:t>
                      </a:r>
                      <a:r>
                        <a:rPr lang="en-GB" sz="13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-Faire</a:t>
                      </a:r>
                      <a:endParaRPr lang="en-GB" sz="13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150" marR="571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dirty="0" smtClean="0">
                          <a:solidFill>
                            <a:schemeClr val="tx1"/>
                          </a:solidFill>
                          <a:effectLst/>
                        </a:rPr>
                        <a:t>The belief</a:t>
                      </a: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effectLst/>
                        </a:rPr>
                        <a:t> that government should not interfere in a country’s economy.</a:t>
                      </a:r>
                      <a:endParaRPr lang="en-GB" sz="13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150" marR="57150"/>
                </a:tc>
              </a:tr>
            </a:tbl>
          </a:graphicData>
        </a:graphic>
      </p:graphicFrame>
      <p:pic>
        <p:nvPicPr>
          <p:cNvPr id="26" name="Shape 92">
            <a:hlinkClick r:id="rId14" action="ppaction://hlinkfile"/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7030362" y="1258612"/>
            <a:ext cx="571019" cy="472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127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/>
        </p:nvSpPr>
        <p:spPr>
          <a:xfrm>
            <a:off x="259451" y="128200"/>
            <a:ext cx="6509840" cy="7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64000" rIns="128000" bIns="64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b="1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IGCSE </a:t>
            </a:r>
            <a:r>
              <a:rPr lang="en-GB" sz="2500" b="1" i="0" u="none" strike="noStrike" cap="none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Knowledge </a:t>
            </a:r>
            <a:r>
              <a:rPr lang="en-GB" sz="2500" b="1" i="0" u="none" strike="noStrike" cap="none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Organiser: </a:t>
            </a:r>
            <a:r>
              <a:rPr lang="en-GB" sz="2500" b="1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USA 1918-41</a:t>
            </a:r>
            <a:endParaRPr lang="en-GB" sz="2500" b="1" i="0" u="none" strike="noStrike" cap="none" dirty="0" smtClean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b="1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Roosevelt and the New Deal, 1933-41</a:t>
            </a:r>
            <a:endParaRPr sz="2500" b="1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aphicFrame>
        <p:nvGraphicFramePr>
          <p:cNvPr id="85" name="Shape 85"/>
          <p:cNvGraphicFramePr/>
          <p:nvPr>
            <p:extLst>
              <p:ext uri="{D42A27DB-BD31-4B8C-83A1-F6EECF244321}">
                <p14:modId xmlns:p14="http://schemas.microsoft.com/office/powerpoint/2010/main" val="42693639"/>
              </p:ext>
            </p:extLst>
          </p:nvPr>
        </p:nvGraphicFramePr>
        <p:xfrm>
          <a:off x="259451" y="1057753"/>
          <a:ext cx="6034275" cy="2103160"/>
        </p:xfrm>
        <a:graphic>
          <a:graphicData uri="http://schemas.openxmlformats.org/drawingml/2006/table">
            <a:tbl>
              <a:tblPr firstRow="1" bandRow="1">
                <a:noFill/>
                <a:tableStyleId>{6C5D540A-3AA4-44F4-B395-6ABE3AA8E963}</a:tableStyleId>
              </a:tblPr>
              <a:tblGrid>
                <a:gridCol w="368346"/>
                <a:gridCol w="791570"/>
                <a:gridCol w="4874359"/>
              </a:tblGrid>
              <a:tr h="3708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u="none" strike="noStrike" cap="none" dirty="0"/>
                        <a:t>Key Events</a:t>
                      </a:r>
                      <a:endParaRPr sz="2500" u="none" strike="noStrike" cap="none" dirty="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smtClean="0"/>
                        <a:t>1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1932</a:t>
                      </a:r>
                      <a:endParaRPr lang="en-GB"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</a:rPr>
                        <a:t>Presidential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election – 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effectLst/>
                          <a:hlinkClick r:id="rId3"/>
                        </a:rPr>
                        <a:t>Roosevelt campaigning  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effectLst/>
                        </a:rPr>
                        <a:t>by promising  to solve problems of Great Depression.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7625" marR="476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strike="noStrike" cap="none" dirty="0" smtClean="0"/>
                        <a:t>2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1933</a:t>
                      </a:r>
                      <a:endParaRPr lang="en-GB"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</a:rPr>
                        <a:t>Roosevelt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takes office – 3 aims “Recovery, Relief and Reform”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7625" marR="476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smtClean="0"/>
                        <a:t>3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1933</a:t>
                      </a:r>
                      <a:endParaRPr lang="en-GB"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</a:rPr>
                        <a:t>First “</a:t>
                      </a: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hlinkClick r:id="rId4"/>
                        </a:rPr>
                        <a:t>Hundred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effectLst/>
                          <a:hlinkClick r:id="rId4"/>
                        </a:rPr>
                        <a:t> Days” 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effectLst/>
                        </a:rPr>
                        <a:t>– set up lots of Alphabet Agencies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7625" marR="476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smtClean="0"/>
                        <a:t>4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1935</a:t>
                      </a:r>
                      <a:endParaRPr lang="en-GB"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</a:rPr>
                        <a:t>Start of the </a:t>
                      </a: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hlinkClick r:id="rId5"/>
                        </a:rPr>
                        <a:t>2</a:t>
                      </a:r>
                      <a:r>
                        <a:rPr lang="en-GB" sz="1400" baseline="30000" dirty="0" smtClean="0">
                          <a:solidFill>
                            <a:schemeClr val="tx1"/>
                          </a:solidFill>
                          <a:effectLst/>
                          <a:hlinkClick r:id="rId5"/>
                        </a:rPr>
                        <a:t>nd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effectLst/>
                          <a:hlinkClick r:id="rId5"/>
                        </a:rPr>
                        <a:t> New Deal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7625" marR="47625"/>
                </a:tc>
              </a:tr>
            </a:tbl>
          </a:graphicData>
        </a:graphic>
      </p:graphicFrame>
      <p:graphicFrame>
        <p:nvGraphicFramePr>
          <p:cNvPr id="86" name="Shape 86"/>
          <p:cNvGraphicFramePr/>
          <p:nvPr>
            <p:extLst>
              <p:ext uri="{D42A27DB-BD31-4B8C-83A1-F6EECF244321}">
                <p14:modId xmlns:p14="http://schemas.microsoft.com/office/powerpoint/2010/main" val="977732804"/>
              </p:ext>
            </p:extLst>
          </p:nvPr>
        </p:nvGraphicFramePr>
        <p:xfrm>
          <a:off x="237973" y="3575713"/>
          <a:ext cx="5895689" cy="5257820"/>
        </p:xfrm>
        <a:graphic>
          <a:graphicData uri="http://schemas.openxmlformats.org/drawingml/2006/table">
            <a:tbl>
              <a:tblPr firstRow="1" bandRow="1">
                <a:noFill/>
                <a:tableStyleId>{667F3682-8F9A-4FED-B749-454CEA86DF05}</a:tableStyleId>
              </a:tblPr>
              <a:tblGrid>
                <a:gridCol w="5895689"/>
              </a:tblGrid>
              <a:tr h="45045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dirty="0" smtClean="0"/>
                        <a:t>Roosevelt’s Early New</a:t>
                      </a:r>
                      <a:r>
                        <a:rPr lang="en-GB" sz="2500" baseline="0" dirty="0" smtClean="0"/>
                        <a:t> Deal measures</a:t>
                      </a:r>
                      <a:endParaRPr sz="2500" dirty="0"/>
                    </a:p>
                  </a:txBody>
                  <a:tcPr marL="91450" marR="91450" marT="45725" marB="45725"/>
                </a:tc>
              </a:tr>
              <a:tr h="13077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="1" dirty="0" smtClean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="1" dirty="0" smtClean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="1" dirty="0" smtClean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="1" dirty="0" smtClean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="1" dirty="0" smtClean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="1" dirty="0" smtClean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="1" dirty="0" smtClean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="1" dirty="0" smtClean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="1" dirty="0" smtClean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="1" dirty="0" smtClean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="1" dirty="0" smtClean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="1" dirty="0" smtClean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="1" dirty="0" smtClean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="1" dirty="0" smtClean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="1" dirty="0" smtClean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="1" dirty="0" smtClean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="1" dirty="0" smtClean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="1" dirty="0" smtClean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="1" dirty="0" smtClean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="1" dirty="0" smtClean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="1" dirty="0" smtClean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="1" dirty="0" smtClean="0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graphicFrame>
        <p:nvGraphicFramePr>
          <p:cNvPr id="90" name="Shape 90"/>
          <p:cNvGraphicFramePr/>
          <p:nvPr>
            <p:extLst>
              <p:ext uri="{D42A27DB-BD31-4B8C-83A1-F6EECF244321}">
                <p14:modId xmlns:p14="http://schemas.microsoft.com/office/powerpoint/2010/main" val="653585061"/>
              </p:ext>
            </p:extLst>
          </p:nvPr>
        </p:nvGraphicFramePr>
        <p:xfrm>
          <a:off x="6515956" y="1416940"/>
          <a:ext cx="6095143" cy="7895261"/>
        </p:xfrm>
        <a:graphic>
          <a:graphicData uri="http://schemas.openxmlformats.org/drawingml/2006/table">
            <a:tbl>
              <a:tblPr firstRow="1" bandRow="1">
                <a:noFill/>
                <a:tableStyleId>{86972B71-A6ED-4867-82B7-F83FA367707B}</a:tableStyleId>
              </a:tblPr>
              <a:tblGrid>
                <a:gridCol w="398571"/>
                <a:gridCol w="1765449"/>
                <a:gridCol w="3931123"/>
              </a:tblGrid>
              <a:tr h="488611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dirty="0" smtClean="0"/>
                        <a:t>New</a:t>
                      </a:r>
                      <a:r>
                        <a:rPr lang="en-GB" sz="2500" baseline="0" dirty="0" smtClean="0"/>
                        <a:t> Deal</a:t>
                      </a:r>
                      <a:endParaRPr sz="2500" dirty="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00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smtClean="0"/>
                        <a:t>4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</a:rPr>
                        <a:t>Fireside</a:t>
                      </a:r>
                      <a:r>
                        <a:rPr lang="en-GB" sz="14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Chats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150" marR="571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</a:rPr>
                        <a:t>Weekly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radio programme with Roosevelt talking to American public about his plans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150" marR="57150"/>
                </a:tc>
              </a:tr>
              <a:tr h="2600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smtClean="0"/>
                        <a:t>5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</a:rPr>
                        <a:t>Emergency</a:t>
                      </a:r>
                      <a:r>
                        <a:rPr lang="en-GB" sz="14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Banking Act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150" marR="571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</a:rPr>
                        <a:t>Closed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all banks for 4 days – government then checked and only “financially sound” banks reopened.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150" marR="57150"/>
                </a:tc>
              </a:tr>
              <a:tr h="2600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smtClean="0"/>
                        <a:t>6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</a:rPr>
                        <a:t>Agricultural Adjustment</a:t>
                      </a:r>
                      <a:r>
                        <a:rPr lang="en-GB" sz="14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Administration (AAA)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150" marR="571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</a:rPr>
                        <a:t>Alphabet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Agency to help farmers – to raise price of agricultural  goods government offered subsidies to farmers to limit production.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150" marR="57150"/>
                </a:tc>
              </a:tr>
              <a:tr h="311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smtClean="0"/>
                        <a:t>7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</a:rPr>
                        <a:t>National</a:t>
                      </a:r>
                      <a:r>
                        <a:rPr lang="en-GB" sz="14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Recovery Administration (NRA)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150" marR="571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</a:rPr>
                        <a:t>Created industry wide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codes -  set quotas, controlled prices, set wages, limited working hours and banned child labour.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150" marR="57150"/>
                </a:tc>
              </a:tr>
              <a:tr h="26451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smtClean="0"/>
                        <a:t>8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Federal</a:t>
                      </a:r>
                      <a:r>
                        <a:rPr lang="en-GB" sz="1400" b="1" baseline="0" dirty="0" smtClean="0"/>
                        <a:t> Emergency Relief Administration (FERA)</a:t>
                      </a:r>
                      <a:endParaRPr lang="en-GB" sz="1400" b="1" dirty="0"/>
                    </a:p>
                  </a:txBody>
                  <a:tcPr marL="57150" marR="57150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Provided</a:t>
                      </a:r>
                      <a:r>
                        <a:rPr lang="en-GB" sz="1400" baseline="0" dirty="0" smtClean="0"/>
                        <a:t> $500 million for states to spend on relief, main use as providing food for unemployed.</a:t>
                      </a:r>
                      <a:endParaRPr lang="en-GB" sz="1400" dirty="0"/>
                    </a:p>
                  </a:txBody>
                  <a:tcPr marL="57150" marR="57150"/>
                </a:tc>
              </a:tr>
              <a:tr h="2600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smtClean="0"/>
                        <a:t>9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Home</a:t>
                      </a:r>
                      <a:r>
                        <a:rPr lang="en-GB" sz="1400" b="1" baseline="0" dirty="0" smtClean="0"/>
                        <a:t> Owners Refinancing Act (HORA)</a:t>
                      </a:r>
                      <a:endParaRPr lang="en-GB" sz="1400" b="1" dirty="0"/>
                    </a:p>
                  </a:txBody>
                  <a:tcPr marL="57150" marR="57150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Act introduced</a:t>
                      </a:r>
                      <a:r>
                        <a:rPr lang="en-GB" sz="1400" baseline="0" dirty="0" smtClean="0"/>
                        <a:t> to extend mortgage payments – 5 years was extended to 20 years and monthly payments reduced.</a:t>
                      </a:r>
                      <a:endParaRPr lang="en-GB" sz="1400" dirty="0"/>
                    </a:p>
                  </a:txBody>
                  <a:tcPr marL="57150" marR="57150"/>
                </a:tc>
              </a:tr>
              <a:tr h="26072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smtClean="0"/>
                        <a:t>10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Economy</a:t>
                      </a:r>
                      <a:r>
                        <a:rPr lang="en-GB" sz="1400" b="1" baseline="0" dirty="0" smtClean="0"/>
                        <a:t> Act</a:t>
                      </a:r>
                      <a:endParaRPr lang="en-GB" sz="1400" b="1" dirty="0"/>
                    </a:p>
                  </a:txBody>
                  <a:tcPr marL="57150" marR="57150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Reduced</a:t>
                      </a:r>
                      <a:r>
                        <a:rPr lang="en-GB" sz="1400" baseline="0" dirty="0" smtClean="0"/>
                        <a:t> government running costs by 25%.</a:t>
                      </a:r>
                      <a:endParaRPr lang="en-GB" sz="1400" dirty="0"/>
                    </a:p>
                  </a:txBody>
                  <a:tcPr marL="57150" marR="57150"/>
                </a:tc>
              </a:tr>
              <a:tr h="2600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smtClean="0"/>
                        <a:t>11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Civilian</a:t>
                      </a:r>
                      <a:r>
                        <a:rPr lang="en-GB" sz="1400" b="1" baseline="0" dirty="0" smtClean="0"/>
                        <a:t> Conservative Corps (CCC)</a:t>
                      </a:r>
                      <a:endParaRPr lang="en-GB" sz="1400" b="1" dirty="0"/>
                    </a:p>
                  </a:txBody>
                  <a:tcPr marL="57150" marR="57150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Took unemployed</a:t>
                      </a:r>
                      <a:r>
                        <a:rPr lang="en-GB" sz="1400" baseline="0" dirty="0" smtClean="0"/>
                        <a:t> young men into the countryside and gave them tough outdoor jobs and paid them – most of the money had to be sent home.</a:t>
                      </a:r>
                      <a:endParaRPr lang="en-GB" sz="1400" dirty="0"/>
                    </a:p>
                  </a:txBody>
                  <a:tcPr marL="57150" marR="57150"/>
                </a:tc>
              </a:tr>
              <a:tr h="27962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smtClean="0"/>
                        <a:t>12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Public</a:t>
                      </a:r>
                      <a:r>
                        <a:rPr lang="en-GB" sz="1400" b="1" baseline="0" dirty="0" smtClean="0"/>
                        <a:t> Works Administration (PWA)</a:t>
                      </a:r>
                      <a:endParaRPr lang="en-GB" sz="1400" b="1" dirty="0"/>
                    </a:p>
                  </a:txBody>
                  <a:tcPr marL="57150" marR="57150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Used $3.3 billion</a:t>
                      </a:r>
                      <a:r>
                        <a:rPr lang="en-GB" sz="1400" baseline="0" dirty="0" smtClean="0"/>
                        <a:t> of federal money to spend on big construction projects like Grand River Dam.</a:t>
                      </a:r>
                      <a:endParaRPr lang="en-GB" sz="1400" dirty="0"/>
                    </a:p>
                  </a:txBody>
                  <a:tcPr marL="57150" marR="57150"/>
                </a:tc>
              </a:tr>
              <a:tr h="2600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smtClean="0"/>
                        <a:t>13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Civil Works Administration</a:t>
                      </a:r>
                      <a:r>
                        <a:rPr lang="en-GB" sz="1400" b="1" baseline="0" dirty="0" smtClean="0"/>
                        <a:t> (CWA)</a:t>
                      </a:r>
                      <a:endParaRPr lang="en-GB" sz="1400" b="1" dirty="0"/>
                    </a:p>
                  </a:txBody>
                  <a:tcPr marL="57150" marR="57150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Budget</a:t>
                      </a:r>
                      <a:r>
                        <a:rPr lang="en-GB" sz="1400" baseline="0" dirty="0" smtClean="0"/>
                        <a:t> of $400 million, provided short-term projects such as refurbishing schools and road building.</a:t>
                      </a:r>
                      <a:endParaRPr lang="en-GB" sz="1400" dirty="0"/>
                    </a:p>
                  </a:txBody>
                  <a:tcPr marL="57150" marR="57150"/>
                </a:tc>
              </a:tr>
              <a:tr h="34674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smtClean="0"/>
                        <a:t>14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Tennessee Valley</a:t>
                      </a:r>
                      <a:r>
                        <a:rPr lang="en-GB" sz="1400" b="1" baseline="0" dirty="0" smtClean="0"/>
                        <a:t> Authority (TVA)</a:t>
                      </a:r>
                      <a:endParaRPr lang="en-GB" sz="1400" b="1" dirty="0"/>
                    </a:p>
                  </a:txBody>
                  <a:tcPr marL="57150" marR="57150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Covered</a:t>
                      </a:r>
                      <a:r>
                        <a:rPr lang="en-GB" sz="1400" baseline="0" dirty="0" smtClean="0"/>
                        <a:t> seven states – provided work for southerners, generated and extended electricity to remote farms and control flooding and improve productivity of land.</a:t>
                      </a:r>
                      <a:endParaRPr lang="en-GB" sz="1400" dirty="0"/>
                    </a:p>
                  </a:txBody>
                  <a:tcPr marL="57150" marR="57150"/>
                </a:tc>
              </a:tr>
            </a:tbl>
          </a:graphicData>
        </a:graphic>
      </p:graphicFrame>
      <p:pic>
        <p:nvPicPr>
          <p:cNvPr id="91" name="Shape 91">
            <a:hlinkClick r:id="rId6" action="ppaction://hlinkfile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45325" y="1062401"/>
            <a:ext cx="595782" cy="47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571282" y="34897"/>
            <a:ext cx="1571661" cy="1081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 descr="C:\Users\stbeachc01\AppData\Local\Microsoft\Windows\INetCache\IE\XNB34WHF\Youtube-logo[1].pn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7418" y="-64968"/>
            <a:ext cx="1180903" cy="118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stbeachc01\AppData\Local\Microsoft\Windows\INetCache\IE\RI0OH8C5\quizlet[1].jpg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9159" y="34897"/>
            <a:ext cx="1040491" cy="102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stbeachc01\AppData\Local\Microsoft\Windows\INetCache\IE\S94EN45S\purzen_Icon_with_question_mark[1].png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4153" y="41464"/>
            <a:ext cx="1081038" cy="108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17" y="4135271"/>
            <a:ext cx="5744458" cy="4517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Shape 91">
            <a:hlinkClick r:id="rId6" action="ppaction://hlinkfile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75982" y="1451026"/>
            <a:ext cx="595782" cy="472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336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3870</TotalTime>
  <Words>1452</Words>
  <Application>Microsoft Office PowerPoint</Application>
  <PresentationFormat>A3 Paper (297x420 mm)</PresentationFormat>
  <Paragraphs>368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Source Sans Pro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Beach</dc:creator>
  <cp:lastModifiedBy>stbeachc01</cp:lastModifiedBy>
  <cp:revision>112</cp:revision>
  <dcterms:modified xsi:type="dcterms:W3CDTF">2018-08-18T06:55:44Z</dcterms:modified>
</cp:coreProperties>
</file>