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6" r:id="rId1"/>
  </p:sldMasterIdLst>
  <p:notesMasterIdLst>
    <p:notesMasterId r:id="rId38"/>
  </p:notesMasterIdLst>
  <p:sldIdLst>
    <p:sldId id="256" r:id="rId2"/>
    <p:sldId id="274" r:id="rId3"/>
    <p:sldId id="294" r:id="rId4"/>
    <p:sldId id="258" r:id="rId5"/>
    <p:sldId id="269" r:id="rId6"/>
    <p:sldId id="270" r:id="rId7"/>
    <p:sldId id="271" r:id="rId8"/>
    <p:sldId id="259" r:id="rId9"/>
    <p:sldId id="272" r:id="rId10"/>
    <p:sldId id="273" r:id="rId11"/>
    <p:sldId id="276" r:id="rId12"/>
    <p:sldId id="257" r:id="rId13"/>
    <p:sldId id="260" r:id="rId14"/>
    <p:sldId id="275" r:id="rId15"/>
    <p:sldId id="277" r:id="rId16"/>
    <p:sldId id="278" r:id="rId17"/>
    <p:sldId id="279" r:id="rId18"/>
    <p:sldId id="280" r:id="rId19"/>
    <p:sldId id="281" r:id="rId20"/>
    <p:sldId id="282" r:id="rId21"/>
    <p:sldId id="261" r:id="rId22"/>
    <p:sldId id="283" r:id="rId23"/>
    <p:sldId id="284" r:id="rId24"/>
    <p:sldId id="285" r:id="rId25"/>
    <p:sldId id="286" r:id="rId26"/>
    <p:sldId id="262" r:id="rId27"/>
    <p:sldId id="287" r:id="rId28"/>
    <p:sldId id="263" r:id="rId29"/>
    <p:sldId id="288" r:id="rId30"/>
    <p:sldId id="289" r:id="rId31"/>
    <p:sldId id="264" r:id="rId32"/>
    <p:sldId id="290" r:id="rId33"/>
    <p:sldId id="291" r:id="rId34"/>
    <p:sldId id="266" r:id="rId35"/>
    <p:sldId id="267"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snapToObjects="1">
      <p:cViewPr varScale="1">
        <p:scale>
          <a:sx n="137" d="100"/>
          <a:sy n="137" d="100"/>
        </p:scale>
        <p:origin x="-368" y="-96"/>
      </p:cViewPr>
      <p:guideLst>
        <p:guide orient="horz" pos="2160"/>
        <p:guide pos="2880"/>
      </p:guideLst>
    </p:cSldViewPr>
  </p:slideViewPr>
  <p:outlineViewPr>
    <p:cViewPr>
      <p:scale>
        <a:sx n="33" d="100"/>
        <a:sy n="33" d="100"/>
      </p:scale>
      <p:origin x="0" y="516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A24A1-F502-CB4F-BCF3-D5A52A035E28}" type="datetimeFigureOut">
              <a:rPr lang="en-US" smtClean="0"/>
              <a:t>06/06/2012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05702-31FE-3443-835B-6EF64896C38F}" type="slidenum">
              <a:rPr lang="en-US" smtClean="0"/>
              <a:t>‹#›</a:t>
            </a:fld>
            <a:endParaRPr lang="en-US"/>
          </a:p>
        </p:txBody>
      </p:sp>
    </p:spTree>
    <p:extLst>
      <p:ext uri="{BB962C8B-B14F-4D97-AF65-F5344CB8AC3E}">
        <p14:creationId xmlns:p14="http://schemas.microsoft.com/office/powerpoint/2010/main" val="33771105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05702-31FE-3443-835B-6EF64896C38F}" type="slidenum">
              <a:rPr lang="en-US" smtClean="0"/>
              <a:t>17</a:t>
            </a:fld>
            <a:endParaRPr lang="en-US"/>
          </a:p>
        </p:txBody>
      </p:sp>
    </p:spTree>
    <p:extLst>
      <p:ext uri="{BB962C8B-B14F-4D97-AF65-F5344CB8AC3E}">
        <p14:creationId xmlns:p14="http://schemas.microsoft.com/office/powerpoint/2010/main" val="356185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05702-31FE-3443-835B-6EF64896C38F}" type="slidenum">
              <a:rPr lang="en-US" smtClean="0"/>
              <a:t>21</a:t>
            </a:fld>
            <a:endParaRPr lang="en-US"/>
          </a:p>
        </p:txBody>
      </p:sp>
    </p:spTree>
    <p:extLst>
      <p:ext uri="{BB962C8B-B14F-4D97-AF65-F5344CB8AC3E}">
        <p14:creationId xmlns:p14="http://schemas.microsoft.com/office/powerpoint/2010/main" val="254455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06/06/2012</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6169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extLst>
      <p:ext uri="{BB962C8B-B14F-4D97-AF65-F5344CB8AC3E}">
        <p14:creationId xmlns:p14="http://schemas.microsoft.com/office/powerpoint/2010/main" val="324465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7367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extLst>
      <p:ext uri="{BB962C8B-B14F-4D97-AF65-F5344CB8AC3E}">
        <p14:creationId xmlns:p14="http://schemas.microsoft.com/office/powerpoint/2010/main" val="308308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extLst>
      <p:ext uri="{BB962C8B-B14F-4D97-AF65-F5344CB8AC3E}">
        <p14:creationId xmlns:p14="http://schemas.microsoft.com/office/powerpoint/2010/main" val="975472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223156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211528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extLst>
      <p:ext uri="{BB962C8B-B14F-4D97-AF65-F5344CB8AC3E}">
        <p14:creationId xmlns:p14="http://schemas.microsoft.com/office/powerpoint/2010/main" val="58421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Tree>
    <p:extLst>
      <p:ext uri="{BB962C8B-B14F-4D97-AF65-F5344CB8AC3E}">
        <p14:creationId xmlns:p14="http://schemas.microsoft.com/office/powerpoint/2010/main" val="318345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157589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06/06/2012</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extLst>
      <p:ext uri="{BB962C8B-B14F-4D97-AF65-F5344CB8AC3E}">
        <p14:creationId xmlns:p14="http://schemas.microsoft.com/office/powerpoint/2010/main" val="17278775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23A271A1-F6D6-438B-A432-4747EE7ECD40}" type="datetimeFigureOut">
              <a:rPr lang="en-US" smtClean="0"/>
              <a:pPr eaLnBrk="1" latinLnBrk="0" hangingPunct="1"/>
              <a:t>06/06/2012</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587145608"/>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Russia and its Rulers</a:t>
            </a:r>
            <a:br>
              <a:rPr lang="en-US" dirty="0" smtClean="0"/>
            </a:br>
            <a:r>
              <a:rPr lang="en-US" dirty="0" smtClean="0"/>
              <a:t>1855-1964</a:t>
            </a:r>
            <a:endParaRPr lang="en-US" dirty="0"/>
          </a:p>
        </p:txBody>
      </p:sp>
      <p:sp>
        <p:nvSpPr>
          <p:cNvPr id="3" name="Subtitle 2"/>
          <p:cNvSpPr>
            <a:spLocks noGrp="1"/>
          </p:cNvSpPr>
          <p:nvPr>
            <p:ph type="subTitle" idx="1"/>
          </p:nvPr>
        </p:nvSpPr>
        <p:spPr/>
        <p:txBody>
          <a:bodyPr/>
          <a:lstStyle/>
          <a:p>
            <a:r>
              <a:rPr lang="en-US" dirty="0" smtClean="0"/>
              <a:t>An overview</a:t>
            </a:r>
            <a:endParaRPr lang="en-US" dirty="0"/>
          </a:p>
        </p:txBody>
      </p:sp>
    </p:spTree>
    <p:extLst>
      <p:ext uri="{BB962C8B-B14F-4D97-AF65-F5344CB8AC3E}">
        <p14:creationId xmlns:p14="http://schemas.microsoft.com/office/powerpoint/2010/main" val="3873038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Structures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Stalin’s Constitution</a:t>
            </a:r>
          </a:p>
          <a:p>
            <a:pPr lvl="1"/>
            <a:r>
              <a:rPr lang="en-US" dirty="0" err="1" smtClean="0"/>
              <a:t>Sovnarkom</a:t>
            </a:r>
            <a:r>
              <a:rPr lang="en-US" dirty="0" smtClean="0"/>
              <a:t> – supreme soviet, drawn out of representatives of national, regional and then local soviets</a:t>
            </a:r>
          </a:p>
          <a:p>
            <a:pPr lvl="1"/>
            <a:r>
              <a:rPr lang="en-US" dirty="0" smtClean="0"/>
              <a:t>Communist party membership was required to take place in elections.</a:t>
            </a:r>
          </a:p>
          <a:p>
            <a:pPr lvl="1"/>
            <a:r>
              <a:rPr lang="en-US" dirty="0" smtClean="0"/>
              <a:t>Local communist party dominated by central communist party.</a:t>
            </a:r>
          </a:p>
          <a:p>
            <a:r>
              <a:rPr lang="en-US" dirty="0" smtClean="0"/>
              <a:t>Little change to this arrangement, even with de-</a:t>
            </a:r>
            <a:r>
              <a:rPr lang="en-US" dirty="0" err="1" smtClean="0"/>
              <a:t>Stalinisation</a:t>
            </a:r>
            <a:r>
              <a:rPr lang="en-US" dirty="0" smtClean="0"/>
              <a:t>.</a:t>
            </a:r>
          </a:p>
        </p:txBody>
      </p:sp>
    </p:spTree>
    <p:extLst>
      <p:ext uri="{BB962C8B-B14F-4D97-AF65-F5344CB8AC3E}">
        <p14:creationId xmlns:p14="http://schemas.microsoft.com/office/powerpoint/2010/main" val="7789448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Structure</a:t>
            </a:r>
            <a:endParaRPr lang="en-US" dirty="0"/>
          </a:p>
        </p:txBody>
      </p:sp>
      <p:sp>
        <p:nvSpPr>
          <p:cNvPr id="3" name="Content Placeholder 2"/>
          <p:cNvSpPr>
            <a:spLocks noGrp="1"/>
          </p:cNvSpPr>
          <p:nvPr>
            <p:ph idx="1"/>
          </p:nvPr>
        </p:nvSpPr>
        <p:spPr/>
        <p:txBody>
          <a:bodyPr/>
          <a:lstStyle/>
          <a:p>
            <a:r>
              <a:rPr lang="en-US" dirty="0" smtClean="0"/>
              <a:t>What about the Provisional Government?</a:t>
            </a:r>
            <a:endParaRPr lang="en-US" dirty="0"/>
          </a:p>
        </p:txBody>
      </p:sp>
    </p:spTree>
    <p:extLst>
      <p:ext uri="{BB962C8B-B14F-4D97-AF65-F5344CB8AC3E}">
        <p14:creationId xmlns:p14="http://schemas.microsoft.com/office/powerpoint/2010/main" val="12997992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a:t>
            </a:r>
            <a:r>
              <a:rPr lang="en-US" baseline="0" dirty="0" smtClean="0"/>
              <a:t> overview</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accent6">
                    <a:lumMod val="40000"/>
                    <a:lumOff val="60000"/>
                  </a:schemeClr>
                </a:solidFill>
              </a:rPr>
              <a:t>The Nature</a:t>
            </a:r>
            <a:r>
              <a:rPr lang="en-US" b="1" baseline="0" dirty="0" smtClean="0">
                <a:solidFill>
                  <a:schemeClr val="accent6">
                    <a:lumMod val="40000"/>
                    <a:lumOff val="60000"/>
                  </a:schemeClr>
                </a:solidFill>
              </a:rPr>
              <a:t> of Russian Government</a:t>
            </a:r>
          </a:p>
          <a:p>
            <a:pPr lvl="1"/>
            <a:r>
              <a:rPr lang="en-US" dirty="0" smtClean="0">
                <a:solidFill>
                  <a:schemeClr val="accent6">
                    <a:lumMod val="40000"/>
                    <a:lumOff val="60000"/>
                  </a:schemeClr>
                </a:solidFill>
              </a:rPr>
              <a:t>Ideology</a:t>
            </a:r>
          </a:p>
          <a:p>
            <a:pPr lvl="1"/>
            <a:r>
              <a:rPr lang="en-US" dirty="0" smtClean="0">
                <a:solidFill>
                  <a:schemeClr val="accent6">
                    <a:lumMod val="40000"/>
                    <a:lumOff val="60000"/>
                  </a:schemeClr>
                </a:solidFill>
              </a:rPr>
              <a:t>Structures</a:t>
            </a:r>
            <a:r>
              <a:rPr lang="en-US" baseline="0" dirty="0" smtClean="0">
                <a:solidFill>
                  <a:schemeClr val="accent6">
                    <a:lumMod val="40000"/>
                    <a:lumOff val="60000"/>
                  </a:schemeClr>
                </a:solidFill>
              </a:rPr>
              <a:t> and Institutions</a:t>
            </a:r>
          </a:p>
          <a:p>
            <a:pPr lvl="0"/>
            <a:r>
              <a:rPr lang="en-US" b="1" dirty="0" smtClean="0"/>
              <a:t>Opposition</a:t>
            </a:r>
          </a:p>
          <a:p>
            <a:pPr lvl="1"/>
            <a:r>
              <a:rPr lang="en-US" dirty="0" smtClean="0"/>
              <a:t>The</a:t>
            </a:r>
            <a:r>
              <a:rPr lang="en-US" baseline="0" dirty="0" smtClean="0"/>
              <a:t> nature of opposition and how it changed</a:t>
            </a:r>
          </a:p>
          <a:p>
            <a:pPr lvl="1"/>
            <a:r>
              <a:rPr lang="en-US" baseline="0" dirty="0" smtClean="0"/>
              <a:t>Repression as a way of controlling opposition</a:t>
            </a:r>
          </a:p>
          <a:p>
            <a:pPr lvl="1"/>
            <a:r>
              <a:rPr lang="en-US" baseline="0" dirty="0" smtClean="0"/>
              <a:t>Reform</a:t>
            </a:r>
            <a:r>
              <a:rPr lang="en-US" dirty="0" smtClean="0"/>
              <a:t> as a way of controlling opposition</a:t>
            </a:r>
          </a:p>
          <a:p>
            <a:r>
              <a:rPr lang="en-US" b="1" dirty="0" smtClean="0">
                <a:solidFill>
                  <a:schemeClr val="accent6">
                    <a:lumMod val="40000"/>
                    <a:lumOff val="60000"/>
                  </a:schemeClr>
                </a:solidFill>
              </a:rPr>
              <a:t>Social and Economic Change</a:t>
            </a:r>
          </a:p>
          <a:p>
            <a:pPr lvl="1"/>
            <a:r>
              <a:rPr lang="en-US" dirty="0" smtClean="0">
                <a:solidFill>
                  <a:schemeClr val="accent6">
                    <a:lumMod val="40000"/>
                    <a:lumOff val="60000"/>
                  </a:schemeClr>
                </a:solidFill>
              </a:rPr>
              <a:t>In the countryside</a:t>
            </a:r>
          </a:p>
          <a:p>
            <a:pPr lvl="1"/>
            <a:r>
              <a:rPr lang="en-US" dirty="0" smtClean="0">
                <a:solidFill>
                  <a:schemeClr val="accent6">
                    <a:lumMod val="40000"/>
                    <a:lumOff val="60000"/>
                  </a:schemeClr>
                </a:solidFill>
              </a:rPr>
              <a:t>In the towns and cities</a:t>
            </a:r>
          </a:p>
          <a:p>
            <a:r>
              <a:rPr lang="en-US" b="1" dirty="0" smtClean="0">
                <a:solidFill>
                  <a:schemeClr val="accent6">
                    <a:lumMod val="40000"/>
                    <a:lumOff val="60000"/>
                  </a:schemeClr>
                </a:solidFill>
              </a:rPr>
              <a:t>War and Revolution and the development of Government</a:t>
            </a:r>
          </a:p>
        </p:txBody>
      </p:sp>
    </p:spTree>
    <p:extLst>
      <p:ext uri="{BB962C8B-B14F-4D97-AF65-F5344CB8AC3E}">
        <p14:creationId xmlns:p14="http://schemas.microsoft.com/office/powerpoint/2010/main" val="21197803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 how it changed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Under Tsarist Rule left wing opposition</a:t>
            </a:r>
            <a:r>
              <a:rPr lang="en-US" b="1" dirty="0" smtClean="0"/>
              <a:t> changed</a:t>
            </a:r>
          </a:p>
          <a:p>
            <a:pPr lvl="1"/>
            <a:r>
              <a:rPr lang="en-US" dirty="0" smtClean="0"/>
              <a:t>Shift from intellectual protest and polemic</a:t>
            </a:r>
          </a:p>
          <a:p>
            <a:pPr lvl="2"/>
            <a:r>
              <a:rPr lang="en-US" dirty="0" smtClean="0"/>
              <a:t>‘What is to be done?’ – pamphlet produced by the </a:t>
            </a:r>
            <a:r>
              <a:rPr lang="en-US" dirty="0" err="1" smtClean="0"/>
              <a:t>Narodniks</a:t>
            </a:r>
            <a:r>
              <a:rPr lang="en-US" dirty="0" smtClean="0"/>
              <a:t> (</a:t>
            </a:r>
            <a:r>
              <a:rPr lang="en-US" dirty="0" err="1" smtClean="0"/>
              <a:t>Popularists</a:t>
            </a:r>
            <a:r>
              <a:rPr lang="en-US" dirty="0" smtClean="0"/>
              <a:t>)</a:t>
            </a:r>
          </a:p>
          <a:p>
            <a:pPr lvl="1"/>
            <a:r>
              <a:rPr lang="en-US" dirty="0" smtClean="0"/>
              <a:t>To persuasion and education</a:t>
            </a:r>
          </a:p>
          <a:p>
            <a:pPr lvl="2"/>
            <a:r>
              <a:rPr lang="en-US" dirty="0" smtClean="0"/>
              <a:t>Going to the People – 1873, 4000 students off to the countryside to educate peasants</a:t>
            </a:r>
          </a:p>
          <a:p>
            <a:pPr lvl="2"/>
            <a:r>
              <a:rPr lang="en-US" dirty="0" smtClean="0"/>
              <a:t>Land And Liberty – 1876</a:t>
            </a:r>
          </a:p>
          <a:p>
            <a:pPr lvl="1"/>
            <a:r>
              <a:rPr lang="en-US" dirty="0" smtClean="0"/>
              <a:t>To violence and assassination</a:t>
            </a:r>
          </a:p>
          <a:p>
            <a:pPr lvl="2"/>
            <a:r>
              <a:rPr lang="en-US" dirty="0" smtClean="0"/>
              <a:t>The People’s Will – 1879, made four attempts and succeeded in 1881</a:t>
            </a:r>
          </a:p>
          <a:p>
            <a:pPr lvl="2"/>
            <a:r>
              <a:rPr lang="en-US" dirty="0" smtClean="0"/>
              <a:t>Socialist Revolutionaries 1898</a:t>
            </a:r>
          </a:p>
          <a:p>
            <a:pPr lvl="1"/>
            <a:r>
              <a:rPr lang="en-US" dirty="0" smtClean="0"/>
              <a:t>And Revolution</a:t>
            </a:r>
          </a:p>
          <a:p>
            <a:pPr lvl="2"/>
            <a:r>
              <a:rPr lang="en-US" dirty="0" smtClean="0"/>
              <a:t>Social Democrats (SDs) </a:t>
            </a:r>
          </a:p>
          <a:p>
            <a:pPr lvl="1"/>
            <a:endParaRPr lang="en-US" dirty="0"/>
          </a:p>
        </p:txBody>
      </p:sp>
    </p:spTree>
    <p:extLst>
      <p:ext uri="{BB962C8B-B14F-4D97-AF65-F5344CB8AC3E}">
        <p14:creationId xmlns:p14="http://schemas.microsoft.com/office/powerpoint/2010/main" val="22034326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 how it changed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Liberal opposition</a:t>
            </a:r>
          </a:p>
          <a:p>
            <a:pPr lvl="1"/>
            <a:r>
              <a:rPr lang="en-US" dirty="0" err="1"/>
              <a:t>Westernisers</a:t>
            </a:r>
            <a:r>
              <a:rPr lang="en-US" dirty="0"/>
              <a:t> – wanted to see more western influence and ideas at work in Russia</a:t>
            </a:r>
          </a:p>
          <a:p>
            <a:pPr lvl="1"/>
            <a:r>
              <a:rPr lang="en-US" dirty="0"/>
              <a:t>Active in the </a:t>
            </a:r>
            <a:r>
              <a:rPr lang="en-US" dirty="0" err="1"/>
              <a:t>Zemstva</a:t>
            </a:r>
            <a:endParaRPr lang="en-US" dirty="0"/>
          </a:p>
          <a:p>
            <a:pPr lvl="1"/>
            <a:r>
              <a:rPr lang="en-US" dirty="0"/>
              <a:t>Ideas found their peak in the 1905 </a:t>
            </a:r>
            <a:r>
              <a:rPr lang="en-US" dirty="0" smtClean="0"/>
              <a:t>reforms</a:t>
            </a:r>
          </a:p>
          <a:p>
            <a:pPr lvl="2"/>
            <a:r>
              <a:rPr lang="en-US" dirty="0" err="1" smtClean="0"/>
              <a:t>Kadets</a:t>
            </a:r>
            <a:endParaRPr lang="en-US" dirty="0" smtClean="0"/>
          </a:p>
          <a:p>
            <a:pPr lvl="3"/>
            <a:r>
              <a:rPr lang="en-US" dirty="0" smtClean="0"/>
              <a:t>Called for a Western ‘constitutional monarchy’</a:t>
            </a:r>
          </a:p>
          <a:p>
            <a:pPr lvl="3"/>
            <a:r>
              <a:rPr lang="en-US" dirty="0" smtClean="0"/>
              <a:t>Formed the main opposition in the first Duma</a:t>
            </a:r>
          </a:p>
          <a:p>
            <a:pPr lvl="2"/>
            <a:r>
              <a:rPr lang="en-US" dirty="0" err="1" smtClean="0"/>
              <a:t>Octobrists</a:t>
            </a:r>
            <a:endParaRPr lang="en-US" dirty="0" smtClean="0"/>
          </a:p>
          <a:p>
            <a:pPr lvl="3"/>
            <a:r>
              <a:rPr lang="en-US" dirty="0" smtClean="0"/>
              <a:t>More loyal to the Tsar but also wanted liberal changes.</a:t>
            </a:r>
          </a:p>
          <a:p>
            <a:pPr lvl="2"/>
            <a:r>
              <a:rPr lang="en-US" dirty="0" smtClean="0"/>
              <a:t>Leaders of both became key members of the P.G.</a:t>
            </a:r>
            <a:endParaRPr lang="en-US" dirty="0"/>
          </a:p>
        </p:txBody>
      </p:sp>
    </p:spTree>
    <p:extLst>
      <p:ext uri="{BB962C8B-B14F-4D97-AF65-F5344CB8AC3E}">
        <p14:creationId xmlns:p14="http://schemas.microsoft.com/office/powerpoint/2010/main" val="11219247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 how it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P.G.</a:t>
            </a:r>
          </a:p>
          <a:p>
            <a:pPr lvl="1"/>
            <a:r>
              <a:rPr lang="en-US" dirty="0" smtClean="0"/>
              <a:t>Bolsheviks dominated the opposition</a:t>
            </a:r>
          </a:p>
          <a:p>
            <a:pPr lvl="2"/>
            <a:r>
              <a:rPr lang="en-US" dirty="0" smtClean="0"/>
              <a:t>The moderate Tsarist opposition had become the government!</a:t>
            </a:r>
          </a:p>
          <a:p>
            <a:pPr lvl="1"/>
            <a:r>
              <a:rPr lang="en-US" dirty="0" smtClean="0"/>
              <a:t>Initial freedoms of the P.G. worked in the Bolsheviks’ </a:t>
            </a:r>
            <a:r>
              <a:rPr lang="en-US" dirty="0" err="1" smtClean="0"/>
              <a:t>favour</a:t>
            </a:r>
            <a:r>
              <a:rPr lang="en-US" dirty="0" smtClean="0"/>
              <a:t>.</a:t>
            </a:r>
          </a:p>
          <a:p>
            <a:pPr lvl="2"/>
            <a:r>
              <a:rPr lang="en-US" dirty="0" smtClean="0"/>
              <a:t>Used propaganda and slogans</a:t>
            </a:r>
          </a:p>
          <a:p>
            <a:pPr lvl="1"/>
            <a:r>
              <a:rPr lang="en-US" dirty="0" smtClean="0"/>
              <a:t>P.G. reluctant to use terror to control them.</a:t>
            </a:r>
          </a:p>
          <a:p>
            <a:r>
              <a:rPr lang="en-US" dirty="0" smtClean="0"/>
              <a:t>During the Civil War</a:t>
            </a:r>
          </a:p>
          <a:p>
            <a:pPr lvl="1"/>
            <a:r>
              <a:rPr lang="en-US" dirty="0" smtClean="0"/>
              <a:t>White and green armies (Tsarist and National) were largely defeated and by 1921 Communist victory was certain.</a:t>
            </a:r>
          </a:p>
        </p:txBody>
      </p:sp>
    </p:spTree>
    <p:extLst>
      <p:ext uri="{BB962C8B-B14F-4D97-AF65-F5344CB8AC3E}">
        <p14:creationId xmlns:p14="http://schemas.microsoft.com/office/powerpoint/2010/main" val="10829753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 How it changed</a:t>
            </a:r>
            <a:endParaRPr lang="en-US" dirty="0"/>
          </a:p>
        </p:txBody>
      </p:sp>
      <p:sp>
        <p:nvSpPr>
          <p:cNvPr id="3" name="Content Placeholder 2"/>
          <p:cNvSpPr>
            <a:spLocks noGrp="1"/>
          </p:cNvSpPr>
          <p:nvPr>
            <p:ph idx="1"/>
          </p:nvPr>
        </p:nvSpPr>
        <p:spPr/>
        <p:txBody>
          <a:bodyPr>
            <a:normAutofit/>
          </a:bodyPr>
          <a:lstStyle/>
          <a:p>
            <a:r>
              <a:rPr lang="en-US" dirty="0" smtClean="0"/>
              <a:t>Internal Communist Opposition</a:t>
            </a:r>
          </a:p>
          <a:p>
            <a:pPr lvl="1"/>
            <a:r>
              <a:rPr lang="en-US" dirty="0" smtClean="0"/>
              <a:t>Over the ending of the War, over the NEP / War Communism</a:t>
            </a:r>
          </a:p>
          <a:p>
            <a:pPr lvl="1"/>
            <a:r>
              <a:rPr lang="en-US" dirty="0" smtClean="0"/>
              <a:t>Over Lenin’s succession – 1929 this was truly settled.</a:t>
            </a:r>
          </a:p>
          <a:p>
            <a:pPr lvl="1"/>
            <a:r>
              <a:rPr lang="en-US" dirty="0" smtClean="0"/>
              <a:t>The Purges</a:t>
            </a:r>
          </a:p>
          <a:p>
            <a:pPr lvl="2"/>
            <a:r>
              <a:rPr lang="en-US" dirty="0" smtClean="0"/>
              <a:t>party membership - 2/3</a:t>
            </a:r>
            <a:r>
              <a:rPr lang="en-US" baseline="30000" dirty="0" smtClean="0"/>
              <a:t>rd</a:t>
            </a:r>
            <a:r>
              <a:rPr lang="en-US" dirty="0" smtClean="0"/>
              <a:t>s gone by the mid 1930s.</a:t>
            </a:r>
          </a:p>
          <a:p>
            <a:pPr lvl="2"/>
            <a:r>
              <a:rPr lang="en-US" dirty="0" smtClean="0"/>
              <a:t>Show-trials, including 5 full members of the powerful politburo were dead.</a:t>
            </a:r>
          </a:p>
        </p:txBody>
      </p:sp>
    </p:spTree>
    <p:extLst>
      <p:ext uri="{BB962C8B-B14F-4D97-AF65-F5344CB8AC3E}">
        <p14:creationId xmlns:p14="http://schemas.microsoft.com/office/powerpoint/2010/main" val="11199250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Rural Opposition</a:t>
            </a:r>
            <a:endParaRPr lang="en-US" dirty="0"/>
          </a:p>
        </p:txBody>
      </p:sp>
      <p:sp>
        <p:nvSpPr>
          <p:cNvPr id="3" name="Content Placeholder 2"/>
          <p:cNvSpPr>
            <a:spLocks noGrp="1"/>
          </p:cNvSpPr>
          <p:nvPr>
            <p:ph idx="1"/>
          </p:nvPr>
        </p:nvSpPr>
        <p:spPr>
          <a:xfrm>
            <a:off x="380999" y="1325961"/>
            <a:ext cx="8407893" cy="5044432"/>
          </a:xfrm>
        </p:spPr>
        <p:txBody>
          <a:bodyPr>
            <a:normAutofit fontScale="70000" lnSpcReduction="20000"/>
          </a:bodyPr>
          <a:lstStyle/>
          <a:p>
            <a:r>
              <a:rPr lang="en-US" dirty="0" smtClean="0"/>
              <a:t>Seldom</a:t>
            </a:r>
            <a:r>
              <a:rPr lang="en-US" baseline="0" dirty="0" smtClean="0"/>
              <a:t> showed political allegiance</a:t>
            </a:r>
          </a:p>
          <a:p>
            <a:r>
              <a:rPr lang="en-US" dirty="0" smtClean="0"/>
              <a:t>High levels of unrest following the Emancipation Edict</a:t>
            </a:r>
          </a:p>
          <a:p>
            <a:pPr lvl="2"/>
            <a:r>
              <a:rPr lang="en-US" dirty="0" smtClean="0"/>
              <a:t>Setting fire to aristocratic property a common way of protesting.</a:t>
            </a:r>
          </a:p>
          <a:p>
            <a:pPr lvl="2"/>
            <a:r>
              <a:rPr lang="en-US" dirty="0" smtClean="0"/>
              <a:t>Peaking at 1906-07 Black Earth revolts.</a:t>
            </a:r>
          </a:p>
          <a:p>
            <a:pPr lvl="2"/>
            <a:r>
              <a:rPr lang="en-US" baseline="0" dirty="0" err="1" smtClean="0"/>
              <a:t>Stolypin</a:t>
            </a:r>
            <a:r>
              <a:rPr lang="en-US" dirty="0" smtClean="0"/>
              <a:t> used repression and land reform to control this opposition</a:t>
            </a:r>
          </a:p>
          <a:p>
            <a:r>
              <a:rPr lang="en-US" baseline="0" dirty="0" smtClean="0"/>
              <a:t>1908</a:t>
            </a:r>
            <a:r>
              <a:rPr lang="en-US" dirty="0" smtClean="0"/>
              <a:t> – 1914 fewer peasant revolts.</a:t>
            </a:r>
          </a:p>
          <a:p>
            <a:r>
              <a:rPr lang="en-US" baseline="0" dirty="0" smtClean="0"/>
              <a:t>First World</a:t>
            </a:r>
            <a:r>
              <a:rPr lang="en-US" dirty="0" smtClean="0"/>
              <a:t> War set off a new wave of rural revolts</a:t>
            </a:r>
          </a:p>
          <a:p>
            <a:pPr lvl="1"/>
            <a:r>
              <a:rPr lang="en-US" dirty="0" smtClean="0"/>
              <a:t>High food prices</a:t>
            </a:r>
          </a:p>
          <a:p>
            <a:pPr lvl="1"/>
            <a:r>
              <a:rPr lang="en-US" dirty="0" smtClean="0"/>
              <a:t>Lack of fertilizer (used to make ammunition)</a:t>
            </a:r>
          </a:p>
          <a:p>
            <a:pPr lvl="1"/>
            <a:r>
              <a:rPr lang="en-US" dirty="0" smtClean="0"/>
              <a:t>High death toll in the fighting</a:t>
            </a:r>
          </a:p>
          <a:p>
            <a:r>
              <a:rPr lang="en-US" dirty="0" smtClean="0"/>
              <a:t>Civil War saw peasants fight against both White and Red Armies</a:t>
            </a:r>
          </a:p>
          <a:p>
            <a:pPr lvl="1"/>
            <a:r>
              <a:rPr lang="en-US" dirty="0" smtClean="0"/>
              <a:t>NEP partly brought in to pacify peasants</a:t>
            </a:r>
          </a:p>
          <a:p>
            <a:r>
              <a:rPr lang="en-US" dirty="0" err="1" smtClean="0"/>
              <a:t>Collectivisation</a:t>
            </a:r>
            <a:r>
              <a:rPr lang="en-US" dirty="0" smtClean="0"/>
              <a:t> and </a:t>
            </a:r>
            <a:r>
              <a:rPr lang="en-US" dirty="0" err="1" smtClean="0"/>
              <a:t>dekulakisation</a:t>
            </a:r>
            <a:endParaRPr lang="en-US" dirty="0" smtClean="0"/>
          </a:p>
          <a:p>
            <a:pPr lvl="1"/>
            <a:r>
              <a:rPr lang="en-US" dirty="0" smtClean="0"/>
              <a:t>Started more unrest – </a:t>
            </a:r>
            <a:r>
              <a:rPr lang="en-US" dirty="0" err="1" smtClean="0"/>
              <a:t>intially</a:t>
            </a:r>
            <a:r>
              <a:rPr lang="en-US" dirty="0" smtClean="0"/>
              <a:t> successful, </a:t>
            </a:r>
            <a:r>
              <a:rPr lang="en-US" dirty="0" smtClean="0"/>
              <a:t>by </a:t>
            </a:r>
            <a:r>
              <a:rPr lang="en-US" dirty="0" smtClean="0"/>
              <a:t>1930 the peasants were offered an opt out of </a:t>
            </a:r>
            <a:r>
              <a:rPr lang="en-US" dirty="0" err="1" smtClean="0"/>
              <a:t>collectivisation</a:t>
            </a:r>
            <a:r>
              <a:rPr lang="en-US" dirty="0" smtClean="0"/>
              <a:t> – this was only temporary.  By June 1941 90% of farms were </a:t>
            </a:r>
            <a:r>
              <a:rPr lang="en-US" dirty="0" err="1" smtClean="0"/>
              <a:t>collectivised</a:t>
            </a:r>
            <a:r>
              <a:rPr lang="en-US" dirty="0" smtClean="0"/>
              <a:t>. </a:t>
            </a:r>
          </a:p>
        </p:txBody>
      </p:sp>
    </p:spTree>
    <p:extLst>
      <p:ext uri="{BB962C8B-B14F-4D97-AF65-F5344CB8AC3E}">
        <p14:creationId xmlns:p14="http://schemas.microsoft.com/office/powerpoint/2010/main" val="40080164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Opposition from WORKERS</a:t>
            </a:r>
            <a:endParaRPr lang="en-US" dirty="0"/>
          </a:p>
        </p:txBody>
      </p:sp>
      <p:sp>
        <p:nvSpPr>
          <p:cNvPr id="3" name="Content Placeholder 2"/>
          <p:cNvSpPr>
            <a:spLocks noGrp="1"/>
          </p:cNvSpPr>
          <p:nvPr>
            <p:ph idx="1"/>
          </p:nvPr>
        </p:nvSpPr>
        <p:spPr>
          <a:xfrm>
            <a:off x="380999" y="1417638"/>
            <a:ext cx="8407893" cy="4922516"/>
          </a:xfrm>
        </p:spPr>
        <p:txBody>
          <a:bodyPr>
            <a:normAutofit fontScale="62500" lnSpcReduction="20000"/>
          </a:bodyPr>
          <a:lstStyle/>
          <a:p>
            <a:r>
              <a:rPr lang="en-US" dirty="0" smtClean="0"/>
              <a:t>Workers had hard lives – no factory inspectorate until 1882 and a 10 hour working day was normal.</a:t>
            </a:r>
          </a:p>
          <a:p>
            <a:r>
              <a:rPr lang="en-US" dirty="0" smtClean="0"/>
              <a:t>Strikes</a:t>
            </a:r>
          </a:p>
          <a:p>
            <a:pPr lvl="1"/>
            <a:r>
              <a:rPr lang="en-US" dirty="0" err="1" smtClean="0"/>
              <a:t>Localised</a:t>
            </a:r>
            <a:r>
              <a:rPr lang="en-US" dirty="0" smtClean="0"/>
              <a:t> before 1880</a:t>
            </a:r>
          </a:p>
          <a:p>
            <a:pPr lvl="1"/>
            <a:r>
              <a:rPr lang="en-US" dirty="0" smtClean="0"/>
              <a:t>1885 </a:t>
            </a:r>
            <a:r>
              <a:rPr lang="en-US" dirty="0" err="1" smtClean="0"/>
              <a:t>Morozov</a:t>
            </a:r>
            <a:r>
              <a:rPr lang="en-US" dirty="0" smtClean="0"/>
              <a:t> Dye strikes – 8000 workers</a:t>
            </a:r>
          </a:p>
          <a:p>
            <a:pPr lvl="1"/>
            <a:r>
              <a:rPr lang="en-US" dirty="0" smtClean="0"/>
              <a:t>1905 After Bloody Sunday, wave of strikes in sympathy</a:t>
            </a:r>
          </a:p>
          <a:p>
            <a:pPr lvl="1"/>
            <a:r>
              <a:rPr lang="en-US" dirty="0" smtClean="0"/>
              <a:t>1912 Lena goldfield strikes - 200 dead</a:t>
            </a:r>
          </a:p>
          <a:p>
            <a:pPr lvl="1"/>
            <a:r>
              <a:rPr lang="en-US" dirty="0" smtClean="0"/>
              <a:t>23 Feb 1917 </a:t>
            </a:r>
            <a:r>
              <a:rPr lang="en-US" dirty="0" err="1" smtClean="0"/>
              <a:t>Putilov</a:t>
            </a:r>
            <a:r>
              <a:rPr lang="en-US" dirty="0" smtClean="0"/>
              <a:t> strike</a:t>
            </a:r>
          </a:p>
          <a:p>
            <a:r>
              <a:rPr lang="en-US" dirty="0" smtClean="0"/>
              <a:t>Civil War – a turning point in worker’s protest</a:t>
            </a:r>
          </a:p>
          <a:p>
            <a:pPr lvl="1"/>
            <a:r>
              <a:rPr lang="en-US" dirty="0" smtClean="0"/>
              <a:t>Many workers died, replaced by incoming peasants</a:t>
            </a:r>
          </a:p>
          <a:p>
            <a:pPr lvl="1"/>
            <a:r>
              <a:rPr lang="en-US" dirty="0" smtClean="0"/>
              <a:t>Not as political, not well </a:t>
            </a:r>
            <a:r>
              <a:rPr lang="en-US" dirty="0" err="1" smtClean="0"/>
              <a:t>organised</a:t>
            </a:r>
            <a:endParaRPr lang="en-US" dirty="0" smtClean="0"/>
          </a:p>
          <a:p>
            <a:pPr lvl="1"/>
            <a:r>
              <a:rPr lang="en-US" dirty="0" smtClean="0"/>
              <a:t>NEP</a:t>
            </a:r>
          </a:p>
          <a:p>
            <a:pPr lvl="1"/>
            <a:r>
              <a:rPr lang="en-US" dirty="0" smtClean="0"/>
              <a:t>Taken together, this meant that workers were less likely to strike</a:t>
            </a:r>
          </a:p>
          <a:p>
            <a:r>
              <a:rPr lang="en-US" dirty="0" smtClean="0"/>
              <a:t>Great Patriotic War and afterwards</a:t>
            </a:r>
          </a:p>
          <a:p>
            <a:pPr lvl="1"/>
            <a:r>
              <a:rPr lang="en-US" dirty="0" smtClean="0"/>
              <a:t>No strikes</a:t>
            </a:r>
          </a:p>
          <a:p>
            <a:pPr lvl="1"/>
            <a:r>
              <a:rPr lang="en-US" dirty="0" smtClean="0"/>
              <a:t>By early 60’s protests about falling living standards were starting</a:t>
            </a:r>
          </a:p>
          <a:p>
            <a:pPr lvl="1"/>
            <a:r>
              <a:rPr lang="en-US" dirty="0" smtClean="0"/>
              <a:t>Working hours reduced to 7 a day in the 60s.</a:t>
            </a:r>
          </a:p>
        </p:txBody>
      </p:sp>
    </p:spTree>
    <p:extLst>
      <p:ext uri="{BB962C8B-B14F-4D97-AF65-F5344CB8AC3E}">
        <p14:creationId xmlns:p14="http://schemas.microsoft.com/office/powerpoint/2010/main" val="5939802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Opposition from National groups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Poles</a:t>
            </a:r>
          </a:p>
          <a:p>
            <a:pPr lvl="1"/>
            <a:r>
              <a:rPr lang="en-US" dirty="0" smtClean="0"/>
              <a:t>1863 Rebels protested against unfair distribution of land after Emancipation</a:t>
            </a:r>
          </a:p>
          <a:p>
            <a:pPr lvl="1"/>
            <a:r>
              <a:rPr lang="en-US" dirty="0" smtClean="0"/>
              <a:t>By 1890s there was a politically active proletariat.</a:t>
            </a:r>
          </a:p>
          <a:p>
            <a:pPr lvl="2"/>
            <a:r>
              <a:rPr lang="en-US" dirty="0" smtClean="0"/>
              <a:t>1982 – Polish Socialist Party, 1893 Social Democratic Party</a:t>
            </a:r>
          </a:p>
          <a:p>
            <a:pPr lvl="1"/>
            <a:r>
              <a:rPr lang="en-US" dirty="0" smtClean="0"/>
              <a:t>Fought for independence in Civil War, and won it until 1939.</a:t>
            </a:r>
          </a:p>
          <a:p>
            <a:r>
              <a:rPr lang="en-US" b="1" dirty="0" smtClean="0"/>
              <a:t>Ukrainians </a:t>
            </a:r>
          </a:p>
          <a:p>
            <a:pPr lvl="1"/>
            <a:r>
              <a:rPr lang="en-US" dirty="0" smtClean="0"/>
              <a:t>1863 and 1876 – Decrees banned publication of books in Ukrainian.</a:t>
            </a:r>
          </a:p>
          <a:p>
            <a:pPr lvl="1"/>
            <a:r>
              <a:rPr lang="en-US" dirty="0" smtClean="0"/>
              <a:t>Ukrainian independence crushed in Civil War</a:t>
            </a:r>
          </a:p>
          <a:p>
            <a:pPr lvl="1"/>
            <a:r>
              <a:rPr lang="en-US" dirty="0" smtClean="0"/>
              <a:t>Resisted </a:t>
            </a:r>
            <a:r>
              <a:rPr lang="en-US" dirty="0" err="1" smtClean="0"/>
              <a:t>Collectivisation</a:t>
            </a:r>
            <a:r>
              <a:rPr lang="en-US" dirty="0" smtClean="0"/>
              <a:t> – suffered greatly during the purges</a:t>
            </a:r>
          </a:p>
          <a:p>
            <a:pPr lvl="1"/>
            <a:r>
              <a:rPr lang="en-US" dirty="0" smtClean="0"/>
              <a:t>During the GPW many accused of being German collaborators</a:t>
            </a:r>
          </a:p>
          <a:p>
            <a:r>
              <a:rPr lang="en-US" b="1" dirty="0" smtClean="0"/>
              <a:t>Caucasians </a:t>
            </a:r>
          </a:p>
          <a:p>
            <a:pPr lvl="1"/>
            <a:r>
              <a:rPr lang="en-US" dirty="0" smtClean="0"/>
              <a:t>Muslim / Orthodox Christian divide</a:t>
            </a:r>
          </a:p>
          <a:p>
            <a:pPr lvl="1"/>
            <a:r>
              <a:rPr lang="en-US" dirty="0" smtClean="0"/>
              <a:t>Some tried to gain independence in 1920/21</a:t>
            </a:r>
          </a:p>
        </p:txBody>
      </p:sp>
    </p:spTree>
    <p:extLst>
      <p:ext uri="{BB962C8B-B14F-4D97-AF65-F5344CB8AC3E}">
        <p14:creationId xmlns:p14="http://schemas.microsoft.com/office/powerpoint/2010/main" val="34482963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a:t>
            </a:r>
            <a:r>
              <a:rPr lang="en-US" baseline="0" dirty="0" smtClean="0"/>
              <a:t> overview</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The Nature</a:t>
            </a:r>
            <a:r>
              <a:rPr lang="en-US" b="1" baseline="0" dirty="0" smtClean="0"/>
              <a:t> of Russian Government</a:t>
            </a:r>
          </a:p>
          <a:p>
            <a:pPr lvl="1"/>
            <a:r>
              <a:rPr lang="en-US" dirty="0" smtClean="0"/>
              <a:t>Ideology</a:t>
            </a:r>
          </a:p>
          <a:p>
            <a:pPr lvl="1"/>
            <a:r>
              <a:rPr lang="en-US" dirty="0" smtClean="0"/>
              <a:t>Structures</a:t>
            </a:r>
            <a:r>
              <a:rPr lang="en-US" baseline="0" dirty="0" smtClean="0"/>
              <a:t> and Institutions</a:t>
            </a:r>
          </a:p>
          <a:p>
            <a:pPr lvl="0"/>
            <a:r>
              <a:rPr lang="en-US" b="1" dirty="0"/>
              <a:t>Opposition</a:t>
            </a:r>
          </a:p>
          <a:p>
            <a:pPr lvl="1"/>
            <a:r>
              <a:rPr lang="en-US" sz="3200" b="1" dirty="0"/>
              <a:t>The nature of opposition and how it changed</a:t>
            </a:r>
          </a:p>
          <a:p>
            <a:pPr lvl="1"/>
            <a:r>
              <a:rPr lang="en-US" sz="3200" b="1" dirty="0"/>
              <a:t>Repression as a way of controlling opposition</a:t>
            </a:r>
          </a:p>
          <a:p>
            <a:pPr lvl="1"/>
            <a:r>
              <a:rPr lang="en-US" sz="3200" b="1" dirty="0"/>
              <a:t>Reform as a way of controlling opposition</a:t>
            </a:r>
          </a:p>
          <a:p>
            <a:r>
              <a:rPr lang="en-US" b="1" dirty="0"/>
              <a:t>Social and Economic Change</a:t>
            </a:r>
          </a:p>
          <a:p>
            <a:pPr lvl="1"/>
            <a:r>
              <a:rPr lang="en-US" sz="3200" b="1" dirty="0"/>
              <a:t>In the countryside</a:t>
            </a:r>
          </a:p>
          <a:p>
            <a:pPr lvl="1"/>
            <a:r>
              <a:rPr lang="en-US" sz="3200" b="1" dirty="0"/>
              <a:t>In the towns and cities</a:t>
            </a:r>
          </a:p>
          <a:p>
            <a:r>
              <a:rPr lang="en-US" b="1" dirty="0"/>
              <a:t>War and Revolution and the development of Government</a:t>
            </a:r>
          </a:p>
        </p:txBody>
      </p:sp>
    </p:spTree>
    <p:extLst>
      <p:ext uri="{BB962C8B-B14F-4D97-AF65-F5344CB8AC3E}">
        <p14:creationId xmlns:p14="http://schemas.microsoft.com/office/powerpoint/2010/main" val="34803554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Opposition from National groups</a:t>
            </a:r>
            <a:endParaRPr lang="en-US" dirty="0"/>
          </a:p>
        </p:txBody>
      </p:sp>
      <p:sp>
        <p:nvSpPr>
          <p:cNvPr id="3" name="Content Placeholder 2"/>
          <p:cNvSpPr>
            <a:spLocks noGrp="1"/>
          </p:cNvSpPr>
          <p:nvPr>
            <p:ph idx="1"/>
          </p:nvPr>
        </p:nvSpPr>
        <p:spPr>
          <a:xfrm>
            <a:off x="457200" y="1600200"/>
            <a:ext cx="8229600" cy="4709714"/>
          </a:xfrm>
        </p:spPr>
        <p:txBody>
          <a:bodyPr>
            <a:normAutofit fontScale="62500" lnSpcReduction="20000"/>
          </a:bodyPr>
          <a:lstStyle/>
          <a:p>
            <a:r>
              <a:rPr lang="en-US" b="1" dirty="0"/>
              <a:t>Finns</a:t>
            </a:r>
          </a:p>
          <a:p>
            <a:pPr lvl="1"/>
            <a:r>
              <a:rPr lang="en-US" dirty="0"/>
              <a:t>Autonomy removed during Nicholas II’s reign, and full policy of </a:t>
            </a:r>
            <a:r>
              <a:rPr lang="en-US" dirty="0" err="1"/>
              <a:t>Russification</a:t>
            </a:r>
            <a:r>
              <a:rPr lang="en-US" dirty="0"/>
              <a:t> put in place.</a:t>
            </a:r>
          </a:p>
          <a:p>
            <a:pPr lvl="1"/>
            <a:r>
              <a:rPr lang="en-US" dirty="0"/>
              <a:t>Autonomy granted in 1905, but withdrawn the following year.</a:t>
            </a:r>
          </a:p>
          <a:p>
            <a:pPr lvl="1"/>
            <a:r>
              <a:rPr lang="en-US" dirty="0"/>
              <a:t>Gained independence in 1918</a:t>
            </a:r>
          </a:p>
          <a:p>
            <a:r>
              <a:rPr lang="en-US" b="1" dirty="0" smtClean="0"/>
              <a:t>Jews</a:t>
            </a:r>
          </a:p>
          <a:p>
            <a:pPr lvl="1"/>
            <a:r>
              <a:rPr lang="en-US" dirty="0" smtClean="0"/>
              <a:t>Alexander </a:t>
            </a:r>
            <a:r>
              <a:rPr lang="en-US" dirty="0"/>
              <a:t>II allowed </a:t>
            </a:r>
            <a:r>
              <a:rPr lang="en-US" dirty="0" err="1"/>
              <a:t>jews</a:t>
            </a:r>
            <a:r>
              <a:rPr lang="en-US" dirty="0"/>
              <a:t> to live outside ‘the pale’</a:t>
            </a:r>
          </a:p>
          <a:p>
            <a:pPr lvl="1"/>
            <a:r>
              <a:rPr lang="en-US" dirty="0"/>
              <a:t>Alexander III – much </a:t>
            </a:r>
            <a:r>
              <a:rPr lang="en-US" b="1" dirty="0"/>
              <a:t>more</a:t>
            </a:r>
            <a:r>
              <a:rPr lang="en-US" dirty="0"/>
              <a:t> anti </a:t>
            </a:r>
            <a:r>
              <a:rPr lang="en-US" dirty="0" err="1"/>
              <a:t>semitic</a:t>
            </a:r>
            <a:r>
              <a:rPr lang="en-US" dirty="0" smtClean="0"/>
              <a:t>.</a:t>
            </a:r>
          </a:p>
          <a:p>
            <a:pPr lvl="2"/>
            <a:r>
              <a:rPr lang="en-US" dirty="0" smtClean="0"/>
              <a:t>Forced to live in the Pale of Settlement</a:t>
            </a:r>
          </a:p>
          <a:p>
            <a:pPr lvl="2"/>
            <a:r>
              <a:rPr lang="en-US" dirty="0" smtClean="0"/>
              <a:t>Banned from purchasing land in prosperous areas</a:t>
            </a:r>
          </a:p>
          <a:p>
            <a:pPr lvl="2"/>
            <a:r>
              <a:rPr lang="en-US" dirty="0" smtClean="0"/>
              <a:t>Not allowed to vote for </a:t>
            </a:r>
            <a:r>
              <a:rPr lang="en-US" dirty="0" err="1" smtClean="0"/>
              <a:t>Zemstva</a:t>
            </a:r>
            <a:endParaRPr lang="en-US" dirty="0" smtClean="0"/>
          </a:p>
          <a:p>
            <a:pPr lvl="2"/>
            <a:r>
              <a:rPr lang="en-US" dirty="0" smtClean="0"/>
              <a:t>Not allowed senior positions in the Army or in medicine</a:t>
            </a:r>
          </a:p>
          <a:p>
            <a:pPr lvl="1"/>
            <a:r>
              <a:rPr lang="en-US" dirty="0" smtClean="0"/>
              <a:t>Nicholas II continued in Alexander’s footsteps</a:t>
            </a:r>
          </a:p>
          <a:p>
            <a:pPr lvl="1"/>
            <a:r>
              <a:rPr lang="en-US" dirty="0" smtClean="0"/>
              <a:t>Communists continued in the same vein.</a:t>
            </a:r>
          </a:p>
          <a:p>
            <a:pPr lvl="2"/>
            <a:r>
              <a:rPr lang="en-US" dirty="0" smtClean="0"/>
              <a:t>Special settlements in the 30s</a:t>
            </a:r>
          </a:p>
          <a:p>
            <a:pPr lvl="2"/>
            <a:r>
              <a:rPr lang="en-US" dirty="0" smtClean="0"/>
              <a:t>Ban on the religion and on Jewish schools and on publications  during </a:t>
            </a:r>
            <a:r>
              <a:rPr lang="en-US" dirty="0"/>
              <a:t>t</a:t>
            </a:r>
            <a:r>
              <a:rPr lang="en-US" dirty="0" smtClean="0"/>
              <a:t>he GWP </a:t>
            </a:r>
          </a:p>
          <a:p>
            <a:pPr lvl="2"/>
            <a:r>
              <a:rPr lang="en-US" dirty="0" smtClean="0"/>
              <a:t>Doctors plot of 1952 saw 15 Jewish leaders executed</a:t>
            </a:r>
          </a:p>
          <a:p>
            <a:pPr lvl="2"/>
            <a:r>
              <a:rPr lang="en-US" dirty="0" smtClean="0"/>
              <a:t>‘anti-communist’ </a:t>
            </a:r>
            <a:r>
              <a:rPr lang="en-US" dirty="0" err="1" smtClean="0"/>
              <a:t>jews</a:t>
            </a:r>
            <a:r>
              <a:rPr lang="en-US" dirty="0" smtClean="0"/>
              <a:t> executed during Khrushchev’s reign.</a:t>
            </a:r>
            <a:endParaRPr lang="en-US" dirty="0"/>
          </a:p>
        </p:txBody>
      </p:sp>
    </p:spTree>
    <p:extLst>
      <p:ext uri="{BB962C8B-B14F-4D97-AF65-F5344CB8AC3E}">
        <p14:creationId xmlns:p14="http://schemas.microsoft.com/office/powerpoint/2010/main" val="170879751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Repression – Secret</a:t>
            </a:r>
            <a:r>
              <a:rPr lang="en-US" dirty="0" smtClean="0"/>
              <a:t> Police</a:t>
            </a:r>
            <a:endParaRPr lang="en-US" dirty="0"/>
          </a:p>
        </p:txBody>
      </p:sp>
      <p:sp>
        <p:nvSpPr>
          <p:cNvPr id="3" name="Content Placeholder 2"/>
          <p:cNvSpPr>
            <a:spLocks noGrp="1"/>
          </p:cNvSpPr>
          <p:nvPr>
            <p:ph idx="1"/>
          </p:nvPr>
        </p:nvSpPr>
        <p:spPr>
          <a:xfrm>
            <a:off x="457200" y="1600200"/>
            <a:ext cx="8229600" cy="5022186"/>
          </a:xfrm>
        </p:spPr>
        <p:txBody>
          <a:bodyPr>
            <a:normAutofit fontScale="55000" lnSpcReduction="20000"/>
          </a:bodyPr>
          <a:lstStyle/>
          <a:p>
            <a:r>
              <a:rPr lang="en-US" dirty="0" smtClean="0"/>
              <a:t>Third Section – used to exile opposition leaders</a:t>
            </a:r>
          </a:p>
          <a:p>
            <a:r>
              <a:rPr lang="en-US" dirty="0" err="1" smtClean="0"/>
              <a:t>Okhrana</a:t>
            </a:r>
            <a:endParaRPr lang="en-US" dirty="0"/>
          </a:p>
          <a:p>
            <a:pPr lvl="2"/>
            <a:r>
              <a:rPr lang="en-US" dirty="0" smtClean="0"/>
              <a:t>Initially ‘softer’ than Third Section</a:t>
            </a:r>
          </a:p>
          <a:p>
            <a:pPr lvl="2"/>
            <a:r>
              <a:rPr lang="en-US" dirty="0" smtClean="0"/>
              <a:t>Powers grew as opposition grew,  peaking in 1905</a:t>
            </a:r>
          </a:p>
          <a:p>
            <a:pPr lvl="2"/>
            <a:r>
              <a:rPr lang="en-US" dirty="0" smtClean="0"/>
              <a:t>Still focused on opposition groups and leaders</a:t>
            </a:r>
          </a:p>
          <a:p>
            <a:r>
              <a:rPr lang="en-US" dirty="0" smtClean="0"/>
              <a:t>Provisional Government</a:t>
            </a:r>
          </a:p>
          <a:p>
            <a:pPr lvl="1"/>
            <a:r>
              <a:rPr lang="en-US" dirty="0" smtClean="0"/>
              <a:t>Abandoned Secret Police activities</a:t>
            </a:r>
          </a:p>
          <a:p>
            <a:r>
              <a:rPr lang="en-US" dirty="0" err="1" smtClean="0"/>
              <a:t>Cheka</a:t>
            </a:r>
            <a:endParaRPr lang="en-US" dirty="0" smtClean="0"/>
          </a:p>
          <a:p>
            <a:pPr lvl="1"/>
            <a:r>
              <a:rPr lang="en-US" dirty="0" smtClean="0"/>
              <a:t>Shift from </a:t>
            </a:r>
            <a:r>
              <a:rPr lang="en-US" dirty="0" smtClean="0"/>
              <a:t>targeting </a:t>
            </a:r>
            <a:r>
              <a:rPr lang="en-US" dirty="0" smtClean="0"/>
              <a:t>individuals to ‘bourgeois’ groups</a:t>
            </a:r>
          </a:p>
          <a:p>
            <a:pPr lvl="1"/>
            <a:r>
              <a:rPr lang="en-US" dirty="0" smtClean="0"/>
              <a:t>Increased use of terror against classes of people</a:t>
            </a:r>
          </a:p>
          <a:p>
            <a:pPr lvl="1"/>
            <a:r>
              <a:rPr lang="en-US" dirty="0" smtClean="0"/>
              <a:t>“Red Terror” – enforced war communism</a:t>
            </a:r>
          </a:p>
          <a:p>
            <a:pPr lvl="1"/>
            <a:r>
              <a:rPr lang="en-US" dirty="0" smtClean="0"/>
              <a:t>Renamed OGPU and became less repressive following victory in Civil War</a:t>
            </a:r>
          </a:p>
          <a:p>
            <a:r>
              <a:rPr lang="en-US" dirty="0" smtClean="0"/>
              <a:t>NKVD</a:t>
            </a:r>
          </a:p>
          <a:p>
            <a:pPr lvl="1"/>
            <a:r>
              <a:rPr lang="en-US" dirty="0" smtClean="0"/>
              <a:t>1934, a reversion to </a:t>
            </a:r>
            <a:r>
              <a:rPr lang="en-US" dirty="0" err="1" smtClean="0"/>
              <a:t>Cheka</a:t>
            </a:r>
            <a:r>
              <a:rPr lang="en-US" dirty="0" smtClean="0"/>
              <a:t> levels of repression, crucial role in terror of purges in 30 and control  of 40s.</a:t>
            </a:r>
          </a:p>
          <a:p>
            <a:pPr lvl="1"/>
            <a:r>
              <a:rPr lang="en-US" dirty="0" smtClean="0"/>
              <a:t>Murder of Trotsky 1940</a:t>
            </a:r>
          </a:p>
          <a:p>
            <a:pPr lvl="1"/>
            <a:r>
              <a:rPr lang="en-US" dirty="0" smtClean="0"/>
              <a:t>Turned in on itself – 20,000 members purged and disbanded in 1943.</a:t>
            </a:r>
          </a:p>
          <a:p>
            <a:r>
              <a:rPr lang="en-US" dirty="0" smtClean="0"/>
              <a:t>MGB</a:t>
            </a:r>
            <a:r>
              <a:rPr lang="en-US" dirty="0"/>
              <a:t> </a:t>
            </a:r>
            <a:r>
              <a:rPr lang="en-US" dirty="0" smtClean="0"/>
              <a:t>/ MVD</a:t>
            </a:r>
          </a:p>
          <a:p>
            <a:pPr lvl="1"/>
            <a:r>
              <a:rPr lang="en-US" dirty="0" smtClean="0"/>
              <a:t>Under Beria’s control until death in 1953, replacement the KGB was under the direct control of the party , rather than one person.</a:t>
            </a:r>
          </a:p>
          <a:p>
            <a:pPr lvl="1"/>
            <a:r>
              <a:rPr lang="en-US" dirty="0" smtClean="0"/>
              <a:t>Even</a:t>
            </a:r>
            <a:r>
              <a:rPr lang="en-US" baseline="0" dirty="0" smtClean="0"/>
              <a:t> by 1964 there were still 11,000 counter-revolutionaries in prison.</a:t>
            </a:r>
            <a:endParaRPr lang="en-US" dirty="0" smtClean="0"/>
          </a:p>
        </p:txBody>
      </p:sp>
    </p:spTree>
    <p:extLst>
      <p:ext uri="{BB962C8B-B14F-4D97-AF65-F5344CB8AC3E}">
        <p14:creationId xmlns:p14="http://schemas.microsoft.com/office/powerpoint/2010/main" val="34768429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Repression</a:t>
            </a:r>
            <a:r>
              <a:rPr lang="en-US" baseline="0" dirty="0" smtClean="0"/>
              <a:t> – The Army</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Reforms in 1861</a:t>
            </a:r>
            <a:r>
              <a:rPr lang="en-US" baseline="0" dirty="0" smtClean="0"/>
              <a:t> led to a better trained army</a:t>
            </a:r>
          </a:p>
          <a:p>
            <a:pPr lvl="1"/>
            <a:r>
              <a:rPr lang="en-US" baseline="0" dirty="0" smtClean="0"/>
              <a:t>Used</a:t>
            </a:r>
            <a:r>
              <a:rPr lang="en-US" dirty="0" smtClean="0"/>
              <a:t> to stop strikes and suppress protest in Tsarist Russia</a:t>
            </a:r>
          </a:p>
          <a:p>
            <a:pPr lvl="2"/>
            <a:r>
              <a:rPr lang="en-US" dirty="0" smtClean="0"/>
              <a:t>Bloody Sunday 1905 – 200 deaths, 800 wounded</a:t>
            </a:r>
          </a:p>
          <a:p>
            <a:pPr lvl="2"/>
            <a:r>
              <a:rPr lang="en-US" dirty="0" smtClean="0"/>
              <a:t>1917 Unrest from </a:t>
            </a:r>
            <a:r>
              <a:rPr lang="en-US" dirty="0" err="1" smtClean="0"/>
              <a:t>february</a:t>
            </a:r>
            <a:r>
              <a:rPr lang="en-US" dirty="0" smtClean="0"/>
              <a:t> till November</a:t>
            </a:r>
          </a:p>
          <a:p>
            <a:pPr lvl="1"/>
            <a:r>
              <a:rPr lang="en-US" dirty="0" smtClean="0"/>
              <a:t>Committees of radical soldiers supported the </a:t>
            </a:r>
            <a:r>
              <a:rPr lang="en-US" dirty="0"/>
              <a:t>B</a:t>
            </a:r>
            <a:r>
              <a:rPr lang="en-US" dirty="0" smtClean="0"/>
              <a:t>olsheviks in 1917 – formed the Military Revolutionary Committee</a:t>
            </a:r>
          </a:p>
          <a:p>
            <a:pPr lvl="1"/>
            <a:r>
              <a:rPr lang="en-US" dirty="0" smtClean="0"/>
              <a:t>Lenin and Stalin both used the Red Army to implement economic policy – War Communism and Collectivization.</a:t>
            </a:r>
          </a:p>
          <a:p>
            <a:pPr lvl="1"/>
            <a:r>
              <a:rPr lang="en-US" dirty="0" smtClean="0"/>
              <a:t>Played a role and was attacked itself during the Great Purge. </a:t>
            </a:r>
          </a:p>
          <a:p>
            <a:pPr lvl="2"/>
            <a:r>
              <a:rPr lang="en-US" dirty="0" smtClean="0"/>
              <a:t>By 1938 40% of the Army’s leaders had been sacked.</a:t>
            </a:r>
          </a:p>
          <a:p>
            <a:pPr lvl="1"/>
            <a:r>
              <a:rPr lang="en-US" dirty="0" smtClean="0"/>
              <a:t>Emphasis on internal control lessened over time.</a:t>
            </a:r>
          </a:p>
        </p:txBody>
      </p:sp>
    </p:spTree>
    <p:extLst>
      <p:ext uri="{BB962C8B-B14F-4D97-AF65-F5344CB8AC3E}">
        <p14:creationId xmlns:p14="http://schemas.microsoft.com/office/powerpoint/2010/main" val="4149012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Repression</a:t>
            </a:r>
            <a:r>
              <a:rPr lang="en-US" dirty="0" smtClean="0"/>
              <a:t>- Censorship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Alexander II – Glasnost ‘openness’</a:t>
            </a:r>
          </a:p>
          <a:p>
            <a:pPr lvl="1"/>
            <a:r>
              <a:rPr lang="en-US" dirty="0" smtClean="0"/>
              <a:t>Relaxed censorship (though they could sti</a:t>
            </a:r>
            <a:r>
              <a:rPr lang="en-US" dirty="0" smtClean="0"/>
              <a:t>ll ban publication</a:t>
            </a:r>
          </a:p>
          <a:p>
            <a:pPr lvl="1"/>
            <a:r>
              <a:rPr lang="en-US" dirty="0" smtClean="0"/>
              <a:t>By 1894 Russia published 10,961 books – about the same as combined total in USA and Britain.</a:t>
            </a:r>
          </a:p>
          <a:p>
            <a:pPr lvl="1"/>
            <a:r>
              <a:rPr lang="en-US" dirty="0" smtClean="0"/>
              <a:t>In 1855 the total had been only 1020</a:t>
            </a:r>
          </a:p>
          <a:p>
            <a:r>
              <a:rPr lang="en-US" dirty="0" smtClean="0"/>
              <a:t>The line wasn’t one of steady increase</a:t>
            </a:r>
          </a:p>
          <a:p>
            <a:pPr lvl="1"/>
            <a:r>
              <a:rPr lang="en-US" dirty="0" smtClean="0"/>
              <a:t>Nicholas II had relaxed the rules, following a clampdown by Alexander III</a:t>
            </a:r>
          </a:p>
          <a:p>
            <a:r>
              <a:rPr lang="en-US" dirty="0" smtClean="0"/>
              <a:t>Easier to get things published if they were patriotic</a:t>
            </a:r>
          </a:p>
          <a:p>
            <a:r>
              <a:rPr lang="en-US" dirty="0" smtClean="0"/>
              <a:t>Nicholas II’s glasnost saw newspapers being aimed at urban working class – 3 times as many in 1914 as in 1900.</a:t>
            </a:r>
            <a:endParaRPr lang="en-US" dirty="0"/>
          </a:p>
        </p:txBody>
      </p:sp>
    </p:spTree>
    <p:extLst>
      <p:ext uri="{BB962C8B-B14F-4D97-AF65-F5344CB8AC3E}">
        <p14:creationId xmlns:p14="http://schemas.microsoft.com/office/powerpoint/2010/main" val="2661259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Repression - Censorship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Bolsheviks abolished press freedom and gained control over news</a:t>
            </a:r>
          </a:p>
          <a:p>
            <a:r>
              <a:rPr lang="en-US" dirty="0" smtClean="0"/>
              <a:t>Agitprop – Agitation and Propaganda department 1921</a:t>
            </a:r>
          </a:p>
          <a:p>
            <a:r>
              <a:rPr lang="en-US" dirty="0" smtClean="0"/>
              <a:t>Writers who supported Bolsheviks flourished	</a:t>
            </a:r>
          </a:p>
          <a:p>
            <a:pPr lvl="1"/>
            <a:r>
              <a:rPr lang="en-US" dirty="0" smtClean="0"/>
              <a:t>‘Fellow Travellers’</a:t>
            </a:r>
          </a:p>
          <a:p>
            <a:r>
              <a:rPr lang="en-US" dirty="0" smtClean="0"/>
              <a:t>Stalin </a:t>
            </a:r>
            <a:r>
              <a:rPr lang="en-US" dirty="0" err="1" smtClean="0"/>
              <a:t>centralised</a:t>
            </a:r>
            <a:r>
              <a:rPr lang="en-US" dirty="0" smtClean="0"/>
              <a:t> control over authors</a:t>
            </a:r>
          </a:p>
          <a:p>
            <a:pPr lvl="1"/>
            <a:r>
              <a:rPr lang="en-US" dirty="0" smtClean="0"/>
              <a:t>Union of Soviet Writers</a:t>
            </a:r>
          </a:p>
          <a:p>
            <a:pPr lvl="1"/>
            <a:r>
              <a:rPr lang="en-US" dirty="0" smtClean="0"/>
              <a:t>Socialist Realism – struggle of ordinary people to overcome oppression.</a:t>
            </a:r>
          </a:p>
          <a:p>
            <a:r>
              <a:rPr lang="en-US" dirty="0" smtClean="0"/>
              <a:t>Khrushchev eased censorship</a:t>
            </a:r>
          </a:p>
          <a:p>
            <a:pPr lvl="1"/>
            <a:r>
              <a:rPr lang="en-US" dirty="0" smtClean="0"/>
              <a:t>Boom in publishing – 60 million read newspapers in the early 60s.</a:t>
            </a:r>
          </a:p>
          <a:p>
            <a:pPr lvl="1"/>
            <a:r>
              <a:rPr lang="en-US" dirty="0" smtClean="0"/>
              <a:t>Official newspapers still the most popular</a:t>
            </a:r>
          </a:p>
          <a:p>
            <a:endParaRPr lang="en-US" dirty="0" smtClean="0"/>
          </a:p>
          <a:p>
            <a:endParaRPr lang="en-US" dirty="0"/>
          </a:p>
        </p:txBody>
      </p:sp>
    </p:spTree>
    <p:extLst>
      <p:ext uri="{BB962C8B-B14F-4D97-AF65-F5344CB8AC3E}">
        <p14:creationId xmlns:p14="http://schemas.microsoft.com/office/powerpoint/2010/main" val="1701229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Repression - Propaganda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Not used by Tsars until after 1905</a:t>
            </a:r>
          </a:p>
          <a:p>
            <a:pPr lvl="1"/>
            <a:r>
              <a:rPr lang="en-US" dirty="0" smtClean="0"/>
              <a:t>Then used pamphlets, photographs and events</a:t>
            </a:r>
          </a:p>
          <a:p>
            <a:pPr lvl="1"/>
            <a:r>
              <a:rPr lang="en-US" dirty="0" smtClean="0"/>
              <a:t>1913 celebrations of 300 years of Romanov rule.</a:t>
            </a:r>
          </a:p>
          <a:p>
            <a:pPr lvl="1"/>
            <a:r>
              <a:rPr lang="en-US" dirty="0" smtClean="0"/>
              <a:t>Increased during FWW</a:t>
            </a:r>
          </a:p>
          <a:p>
            <a:r>
              <a:rPr lang="en-US" dirty="0" smtClean="0"/>
              <a:t>Bolshevists were experts in propaganda</a:t>
            </a:r>
          </a:p>
          <a:p>
            <a:pPr lvl="1"/>
            <a:r>
              <a:rPr lang="en-US" dirty="0" smtClean="0"/>
              <a:t>Slogans ‘peace, bread and land’</a:t>
            </a:r>
          </a:p>
          <a:p>
            <a:pPr lvl="1"/>
            <a:r>
              <a:rPr lang="en-US" dirty="0" smtClean="0"/>
              <a:t>Pamphlets ‘what is to be done?’</a:t>
            </a:r>
          </a:p>
          <a:p>
            <a:r>
              <a:rPr lang="en-US" dirty="0" smtClean="0"/>
              <a:t>Cult of Personality</a:t>
            </a:r>
            <a:endParaRPr lang="en-US" dirty="0"/>
          </a:p>
          <a:p>
            <a:pPr lvl="1"/>
            <a:r>
              <a:rPr lang="en-US" dirty="0" smtClean="0"/>
              <a:t>Increasingly used by Communists until Khrushchev</a:t>
            </a:r>
          </a:p>
          <a:p>
            <a:pPr lvl="1"/>
            <a:r>
              <a:rPr lang="en-US" dirty="0" smtClean="0"/>
              <a:t>Lenin’s imagery used after his death</a:t>
            </a:r>
          </a:p>
          <a:p>
            <a:pPr lvl="1"/>
            <a:r>
              <a:rPr lang="en-US" dirty="0" smtClean="0"/>
              <a:t>Stalin’s image used everywhere</a:t>
            </a:r>
          </a:p>
          <a:p>
            <a:r>
              <a:rPr lang="en-US" dirty="0" smtClean="0"/>
              <a:t>Newspapers. E.g. Pravda</a:t>
            </a:r>
          </a:p>
          <a:p>
            <a:r>
              <a:rPr lang="en-US" dirty="0" smtClean="0"/>
              <a:t>Youth Groups</a:t>
            </a:r>
            <a:endParaRPr lang="en-US" dirty="0"/>
          </a:p>
          <a:p>
            <a:r>
              <a:rPr lang="en-US" dirty="0" smtClean="0"/>
              <a:t>Arts</a:t>
            </a:r>
          </a:p>
          <a:p>
            <a:r>
              <a:rPr lang="en-US" dirty="0" smtClean="0"/>
              <a:t>Stakhanovism</a:t>
            </a:r>
          </a:p>
          <a:p>
            <a:r>
              <a:rPr lang="en-US" dirty="0" smtClean="0"/>
              <a:t>Cinema – especially after the 1920s to promote </a:t>
            </a:r>
            <a:r>
              <a:rPr lang="en-US" dirty="0" err="1" smtClean="0"/>
              <a:t>collectivisation</a:t>
            </a:r>
            <a:r>
              <a:rPr lang="en-US" dirty="0" smtClean="0"/>
              <a:t>, then during the GPW.</a:t>
            </a:r>
          </a:p>
        </p:txBody>
      </p:sp>
    </p:spTree>
    <p:extLst>
      <p:ext uri="{BB962C8B-B14F-4D97-AF65-F5344CB8AC3E}">
        <p14:creationId xmlns:p14="http://schemas.microsoft.com/office/powerpoint/2010/main" val="2510420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a:t>
            </a:r>
            <a:r>
              <a:rPr lang="en-US" baseline="0" dirty="0" smtClean="0"/>
              <a:t> – Reform</a:t>
            </a:r>
            <a:endParaRPr lang="en-US" dirty="0"/>
          </a:p>
        </p:txBody>
      </p:sp>
      <p:sp>
        <p:nvSpPr>
          <p:cNvPr id="3" name="Content Placeholder 2"/>
          <p:cNvSpPr>
            <a:spLocks noGrp="1"/>
          </p:cNvSpPr>
          <p:nvPr>
            <p:ph idx="1"/>
          </p:nvPr>
        </p:nvSpPr>
        <p:spPr/>
        <p:txBody>
          <a:bodyPr>
            <a:normAutofit fontScale="92500"/>
          </a:bodyPr>
          <a:lstStyle/>
          <a:p>
            <a:r>
              <a:rPr lang="en-US" dirty="0" smtClean="0"/>
              <a:t>All hoped that reform would help control the people</a:t>
            </a:r>
          </a:p>
          <a:p>
            <a:pPr lvl="1"/>
            <a:r>
              <a:rPr lang="en-US" dirty="0" smtClean="0"/>
              <a:t>Emancipation</a:t>
            </a:r>
          </a:p>
          <a:p>
            <a:pPr lvl="1"/>
            <a:r>
              <a:rPr lang="en-US" dirty="0" smtClean="0"/>
              <a:t>1905 Constitution</a:t>
            </a:r>
          </a:p>
          <a:p>
            <a:pPr lvl="1"/>
            <a:r>
              <a:rPr lang="en-US" dirty="0" smtClean="0"/>
              <a:t>Provisional Government’s dismantling of the </a:t>
            </a:r>
            <a:r>
              <a:rPr lang="en-US" dirty="0" err="1" smtClean="0"/>
              <a:t>Okhrana</a:t>
            </a:r>
            <a:endParaRPr lang="en-US" dirty="0" smtClean="0"/>
          </a:p>
          <a:p>
            <a:r>
              <a:rPr lang="en-US" dirty="0" smtClean="0"/>
              <a:t>Communists more likely to direct reform against opposition and against groups</a:t>
            </a:r>
          </a:p>
          <a:p>
            <a:pPr lvl="1"/>
            <a:r>
              <a:rPr lang="en-US" dirty="0" smtClean="0"/>
              <a:t>War communism and </a:t>
            </a:r>
            <a:r>
              <a:rPr lang="en-US" dirty="0" err="1" smtClean="0"/>
              <a:t>collectivisation</a:t>
            </a:r>
            <a:endParaRPr lang="en-US" dirty="0" smtClean="0"/>
          </a:p>
          <a:p>
            <a:pPr lvl="1"/>
            <a:r>
              <a:rPr lang="en-US" dirty="0" smtClean="0"/>
              <a:t>Went hand in hand with repression and terror</a:t>
            </a:r>
          </a:p>
        </p:txBody>
      </p:sp>
    </p:spTree>
    <p:extLst>
      <p:ext uri="{BB962C8B-B14F-4D97-AF65-F5344CB8AC3E}">
        <p14:creationId xmlns:p14="http://schemas.microsoft.com/office/powerpoint/2010/main" val="29760926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a:t>
            </a:r>
            <a:r>
              <a:rPr lang="en-US" baseline="0" dirty="0" smtClean="0"/>
              <a:t> overview</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accent6">
                    <a:lumMod val="40000"/>
                    <a:lumOff val="60000"/>
                  </a:schemeClr>
                </a:solidFill>
              </a:rPr>
              <a:t>The Nature</a:t>
            </a:r>
            <a:r>
              <a:rPr lang="en-US" b="1" baseline="0" dirty="0" smtClean="0">
                <a:solidFill>
                  <a:schemeClr val="accent6">
                    <a:lumMod val="40000"/>
                    <a:lumOff val="60000"/>
                  </a:schemeClr>
                </a:solidFill>
              </a:rPr>
              <a:t> of Russian Government</a:t>
            </a:r>
          </a:p>
          <a:p>
            <a:pPr lvl="1"/>
            <a:r>
              <a:rPr lang="en-US" dirty="0" smtClean="0">
                <a:solidFill>
                  <a:schemeClr val="accent6">
                    <a:lumMod val="40000"/>
                    <a:lumOff val="60000"/>
                  </a:schemeClr>
                </a:solidFill>
              </a:rPr>
              <a:t>Ideology</a:t>
            </a:r>
          </a:p>
          <a:p>
            <a:pPr lvl="1"/>
            <a:r>
              <a:rPr lang="en-US" dirty="0" smtClean="0">
                <a:solidFill>
                  <a:schemeClr val="accent6">
                    <a:lumMod val="40000"/>
                    <a:lumOff val="60000"/>
                  </a:schemeClr>
                </a:solidFill>
              </a:rPr>
              <a:t>Structures</a:t>
            </a:r>
            <a:r>
              <a:rPr lang="en-US" baseline="0" dirty="0" smtClean="0">
                <a:solidFill>
                  <a:schemeClr val="accent6">
                    <a:lumMod val="40000"/>
                    <a:lumOff val="60000"/>
                  </a:schemeClr>
                </a:solidFill>
              </a:rPr>
              <a:t> and Institutions</a:t>
            </a:r>
          </a:p>
          <a:p>
            <a:pPr lvl="0"/>
            <a:r>
              <a:rPr lang="en-US" b="1" dirty="0">
                <a:solidFill>
                  <a:schemeClr val="accent6">
                    <a:lumMod val="40000"/>
                    <a:lumOff val="60000"/>
                  </a:schemeClr>
                </a:solidFill>
              </a:rPr>
              <a:t>Opposition</a:t>
            </a:r>
          </a:p>
          <a:p>
            <a:pPr lvl="1"/>
            <a:r>
              <a:rPr lang="en-US" sz="3200" b="1" dirty="0">
                <a:solidFill>
                  <a:schemeClr val="accent6">
                    <a:lumMod val="40000"/>
                    <a:lumOff val="60000"/>
                  </a:schemeClr>
                </a:solidFill>
              </a:rPr>
              <a:t>The nature of opposition and how it changed</a:t>
            </a:r>
          </a:p>
          <a:p>
            <a:pPr lvl="1"/>
            <a:r>
              <a:rPr lang="en-US" sz="3200" b="1" dirty="0">
                <a:solidFill>
                  <a:schemeClr val="accent6">
                    <a:lumMod val="40000"/>
                    <a:lumOff val="60000"/>
                  </a:schemeClr>
                </a:solidFill>
              </a:rPr>
              <a:t>Repression as a way of controlling opposition</a:t>
            </a:r>
          </a:p>
          <a:p>
            <a:pPr lvl="1"/>
            <a:r>
              <a:rPr lang="en-US" sz="3200" b="1" dirty="0">
                <a:solidFill>
                  <a:schemeClr val="accent6">
                    <a:lumMod val="40000"/>
                    <a:lumOff val="60000"/>
                  </a:schemeClr>
                </a:solidFill>
              </a:rPr>
              <a:t>Reform as a way of controlling opposition</a:t>
            </a:r>
          </a:p>
          <a:p>
            <a:r>
              <a:rPr lang="en-US" sz="2800" b="1" dirty="0"/>
              <a:t>Social and Economic Change</a:t>
            </a:r>
          </a:p>
          <a:p>
            <a:pPr lvl="1"/>
            <a:r>
              <a:rPr lang="en-US" dirty="0"/>
              <a:t>In the countryside</a:t>
            </a:r>
          </a:p>
          <a:p>
            <a:pPr lvl="1"/>
            <a:r>
              <a:rPr lang="en-US" dirty="0"/>
              <a:t>In the towns and cities</a:t>
            </a:r>
          </a:p>
          <a:p>
            <a:r>
              <a:rPr lang="en-US" sz="2800" b="1" dirty="0"/>
              <a:t>War and Revolution and the development of Government</a:t>
            </a:r>
          </a:p>
        </p:txBody>
      </p:sp>
    </p:spTree>
    <p:extLst>
      <p:ext uri="{BB962C8B-B14F-4D97-AF65-F5344CB8AC3E}">
        <p14:creationId xmlns:p14="http://schemas.microsoft.com/office/powerpoint/2010/main" val="130986654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a:t>
            </a:r>
            <a:r>
              <a:rPr lang="en-US" baseline="0" dirty="0" smtClean="0"/>
              <a:t> Change in the Countryside</a:t>
            </a:r>
            <a:endParaRPr lang="en-US" dirty="0"/>
          </a:p>
        </p:txBody>
      </p:sp>
      <p:sp>
        <p:nvSpPr>
          <p:cNvPr id="3" name="Content Placeholder 2"/>
          <p:cNvSpPr>
            <a:spLocks noGrp="1"/>
          </p:cNvSpPr>
          <p:nvPr>
            <p:ph idx="1"/>
          </p:nvPr>
        </p:nvSpPr>
        <p:spPr/>
        <p:txBody>
          <a:bodyPr>
            <a:normAutofit lnSpcReduction="10000"/>
          </a:bodyPr>
          <a:lstStyle/>
          <a:p>
            <a:r>
              <a:rPr lang="en-US" dirty="0" smtClean="0"/>
              <a:t>Extremely important aspect of the economy in the whole period</a:t>
            </a:r>
          </a:p>
          <a:p>
            <a:pPr lvl="1"/>
            <a:r>
              <a:rPr lang="en-US" dirty="0" smtClean="0"/>
              <a:t>Majority of population worked in Agriculture</a:t>
            </a:r>
          </a:p>
          <a:p>
            <a:pPr lvl="1"/>
            <a:r>
              <a:rPr lang="en-US" dirty="0" smtClean="0"/>
              <a:t>Link to industrial development</a:t>
            </a:r>
          </a:p>
          <a:p>
            <a:r>
              <a:rPr lang="en-US" dirty="0" smtClean="0"/>
              <a:t>Land Ownership a continuing theme</a:t>
            </a:r>
          </a:p>
          <a:p>
            <a:pPr lvl="1"/>
            <a:r>
              <a:rPr lang="en-US" dirty="0" smtClean="0"/>
              <a:t>Emancipation didn’t meet the demand for fairer redistribution of land.</a:t>
            </a:r>
          </a:p>
          <a:p>
            <a:pPr lvl="1"/>
            <a:r>
              <a:rPr lang="en-US" dirty="0" smtClean="0"/>
              <a:t>Communist controlled all land – resented by peasants</a:t>
            </a:r>
          </a:p>
        </p:txBody>
      </p:sp>
    </p:spTree>
    <p:extLst>
      <p:ext uri="{BB962C8B-B14F-4D97-AF65-F5344CB8AC3E}">
        <p14:creationId xmlns:p14="http://schemas.microsoft.com/office/powerpoint/2010/main" val="25950239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Change in the Countryside	</a:t>
            </a:r>
            <a:endParaRPr lang="en-US" dirty="0"/>
          </a:p>
        </p:txBody>
      </p:sp>
      <p:sp>
        <p:nvSpPr>
          <p:cNvPr id="3" name="Content Placeholder 2"/>
          <p:cNvSpPr>
            <a:spLocks noGrp="1"/>
          </p:cNvSpPr>
          <p:nvPr>
            <p:ph idx="1"/>
          </p:nvPr>
        </p:nvSpPr>
        <p:spPr>
          <a:xfrm>
            <a:off x="457200" y="1600200"/>
            <a:ext cx="8229600" cy="4770193"/>
          </a:xfrm>
        </p:spPr>
        <p:txBody>
          <a:bodyPr>
            <a:normAutofit fontScale="92500" lnSpcReduction="20000"/>
          </a:bodyPr>
          <a:lstStyle/>
          <a:p>
            <a:r>
              <a:rPr lang="en-US" dirty="0" smtClean="0"/>
              <a:t>Changes</a:t>
            </a:r>
          </a:p>
          <a:p>
            <a:pPr lvl="1"/>
            <a:r>
              <a:rPr lang="en-US" dirty="0" smtClean="0"/>
              <a:t>Emancipation for serfs brought the right to own property, run a business and marry</a:t>
            </a:r>
          </a:p>
          <a:p>
            <a:pPr lvl="1"/>
            <a:r>
              <a:rPr lang="en-US" dirty="0" err="1" smtClean="0"/>
              <a:t>Stolypin’s</a:t>
            </a:r>
            <a:r>
              <a:rPr lang="en-US" dirty="0" smtClean="0"/>
              <a:t> Reforms aimed to create a class of wealthier peasant</a:t>
            </a:r>
          </a:p>
          <a:p>
            <a:pPr lvl="2"/>
            <a:r>
              <a:rPr lang="en-US" dirty="0" smtClean="0"/>
              <a:t>Land Banks</a:t>
            </a:r>
          </a:p>
          <a:p>
            <a:pPr lvl="2"/>
            <a:r>
              <a:rPr lang="en-US" dirty="0" smtClean="0"/>
              <a:t>Consolidation of holdings</a:t>
            </a:r>
          </a:p>
          <a:p>
            <a:pPr lvl="1"/>
            <a:r>
              <a:rPr lang="en-US" dirty="0" smtClean="0"/>
              <a:t>Peasants seized land themselves during the PG and the Civil War</a:t>
            </a:r>
          </a:p>
          <a:p>
            <a:pPr lvl="1"/>
            <a:r>
              <a:rPr lang="en-US" dirty="0" smtClean="0"/>
              <a:t>War Communism and then NEP, reversed policy directions, followed by </a:t>
            </a:r>
            <a:r>
              <a:rPr lang="en-US" dirty="0" err="1" smtClean="0"/>
              <a:t>Collectivisation</a:t>
            </a:r>
            <a:endParaRPr lang="en-US" dirty="0" smtClean="0"/>
          </a:p>
          <a:p>
            <a:pPr lvl="1"/>
            <a:r>
              <a:rPr lang="en-US" dirty="0" smtClean="0"/>
              <a:t>Khrushchev increased cereal production, with an emphasis on encouraging peasants to produce more.</a:t>
            </a:r>
          </a:p>
        </p:txBody>
      </p:sp>
    </p:spTree>
    <p:extLst>
      <p:ext uri="{BB962C8B-B14F-4D97-AF65-F5344CB8AC3E}">
        <p14:creationId xmlns:p14="http://schemas.microsoft.com/office/powerpoint/2010/main" val="206726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a:t>
            </a:r>
            <a:r>
              <a:rPr lang="en-US" baseline="0" dirty="0" smtClean="0"/>
              <a:t> overview</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The Nature</a:t>
            </a:r>
            <a:r>
              <a:rPr lang="en-US" b="1" baseline="0" dirty="0" smtClean="0"/>
              <a:t> of Russian Government</a:t>
            </a:r>
          </a:p>
          <a:p>
            <a:pPr lvl="1"/>
            <a:r>
              <a:rPr lang="en-US" dirty="0" smtClean="0"/>
              <a:t>Ideology</a:t>
            </a:r>
          </a:p>
          <a:p>
            <a:pPr lvl="1"/>
            <a:r>
              <a:rPr lang="en-US" dirty="0" smtClean="0"/>
              <a:t>Structures</a:t>
            </a:r>
            <a:r>
              <a:rPr lang="en-US" baseline="0" dirty="0" smtClean="0"/>
              <a:t> and Institutions</a:t>
            </a:r>
          </a:p>
          <a:p>
            <a:pPr lvl="0"/>
            <a:r>
              <a:rPr lang="en-US" b="1" dirty="0">
                <a:solidFill>
                  <a:schemeClr val="accent6">
                    <a:lumMod val="40000"/>
                    <a:lumOff val="60000"/>
                  </a:schemeClr>
                </a:solidFill>
              </a:rPr>
              <a:t>Opposition</a:t>
            </a:r>
          </a:p>
          <a:p>
            <a:pPr lvl="1"/>
            <a:r>
              <a:rPr lang="en-US" sz="3200" b="1" dirty="0">
                <a:solidFill>
                  <a:schemeClr val="accent6">
                    <a:lumMod val="40000"/>
                    <a:lumOff val="60000"/>
                  </a:schemeClr>
                </a:solidFill>
              </a:rPr>
              <a:t>The nature of opposition and how it changed</a:t>
            </a:r>
          </a:p>
          <a:p>
            <a:pPr lvl="1"/>
            <a:r>
              <a:rPr lang="en-US" sz="3200" b="1" dirty="0">
                <a:solidFill>
                  <a:schemeClr val="accent6">
                    <a:lumMod val="40000"/>
                    <a:lumOff val="60000"/>
                  </a:schemeClr>
                </a:solidFill>
              </a:rPr>
              <a:t>Repression as a way of controlling opposition</a:t>
            </a:r>
          </a:p>
          <a:p>
            <a:pPr lvl="1"/>
            <a:r>
              <a:rPr lang="en-US" sz="3200" b="1" dirty="0">
                <a:solidFill>
                  <a:schemeClr val="accent6">
                    <a:lumMod val="40000"/>
                    <a:lumOff val="60000"/>
                  </a:schemeClr>
                </a:solidFill>
              </a:rPr>
              <a:t>Reform as a way of controlling opposition</a:t>
            </a:r>
          </a:p>
          <a:p>
            <a:r>
              <a:rPr lang="en-US" b="1" dirty="0">
                <a:solidFill>
                  <a:schemeClr val="accent6">
                    <a:lumMod val="40000"/>
                    <a:lumOff val="60000"/>
                  </a:schemeClr>
                </a:solidFill>
              </a:rPr>
              <a:t>Social and Economic Change</a:t>
            </a:r>
          </a:p>
          <a:p>
            <a:pPr lvl="1"/>
            <a:r>
              <a:rPr lang="en-US" sz="3200" b="1" dirty="0">
                <a:solidFill>
                  <a:schemeClr val="accent6">
                    <a:lumMod val="40000"/>
                    <a:lumOff val="60000"/>
                  </a:schemeClr>
                </a:solidFill>
              </a:rPr>
              <a:t>In the countryside</a:t>
            </a:r>
          </a:p>
          <a:p>
            <a:pPr lvl="1"/>
            <a:r>
              <a:rPr lang="en-US" sz="3200" b="1" dirty="0">
                <a:solidFill>
                  <a:schemeClr val="accent6">
                    <a:lumMod val="40000"/>
                    <a:lumOff val="60000"/>
                  </a:schemeClr>
                </a:solidFill>
              </a:rPr>
              <a:t>In the towns and cities</a:t>
            </a:r>
          </a:p>
          <a:p>
            <a:r>
              <a:rPr lang="en-US" b="1" dirty="0">
                <a:solidFill>
                  <a:schemeClr val="accent6">
                    <a:lumMod val="40000"/>
                    <a:lumOff val="60000"/>
                  </a:schemeClr>
                </a:solidFill>
              </a:rPr>
              <a:t>War and Revolution and the development of Government</a:t>
            </a:r>
          </a:p>
        </p:txBody>
      </p:sp>
    </p:spTree>
    <p:extLst>
      <p:ext uri="{BB962C8B-B14F-4D97-AF65-F5344CB8AC3E}">
        <p14:creationId xmlns:p14="http://schemas.microsoft.com/office/powerpoint/2010/main" val="18419250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Continuity in the Countryside</a:t>
            </a:r>
            <a:endParaRPr lang="en-US" dirty="0"/>
          </a:p>
        </p:txBody>
      </p:sp>
      <p:sp>
        <p:nvSpPr>
          <p:cNvPr id="3" name="Content Placeholder 2"/>
          <p:cNvSpPr>
            <a:spLocks noGrp="1"/>
          </p:cNvSpPr>
          <p:nvPr>
            <p:ph idx="1"/>
          </p:nvPr>
        </p:nvSpPr>
        <p:spPr>
          <a:xfrm>
            <a:off x="457200" y="1600200"/>
            <a:ext cx="8229600" cy="4981867"/>
          </a:xfrm>
        </p:spPr>
        <p:txBody>
          <a:bodyPr>
            <a:normAutofit fontScale="55000" lnSpcReduction="20000"/>
          </a:bodyPr>
          <a:lstStyle/>
          <a:p>
            <a:pPr marL="0" indent="0">
              <a:buNone/>
            </a:pPr>
            <a:endParaRPr lang="en-US" dirty="0"/>
          </a:p>
          <a:p>
            <a:r>
              <a:rPr lang="en-US" dirty="0" smtClean="0"/>
              <a:t>Lack of Land</a:t>
            </a:r>
          </a:p>
          <a:p>
            <a:pPr lvl="1"/>
            <a:r>
              <a:rPr lang="en-US" dirty="0" smtClean="0"/>
              <a:t>Nobles </a:t>
            </a:r>
            <a:r>
              <a:rPr lang="en-US" dirty="0"/>
              <a:t>handed over a proportion of land, but kept the best and obtained new rights to charge for access to common land</a:t>
            </a:r>
            <a:r>
              <a:rPr lang="en-US" dirty="0" smtClean="0"/>
              <a:t>.</a:t>
            </a:r>
          </a:p>
          <a:p>
            <a:r>
              <a:rPr lang="en-US" dirty="0" smtClean="0"/>
              <a:t>Control over peasants’ lives</a:t>
            </a:r>
            <a:endParaRPr lang="en-US" dirty="0"/>
          </a:p>
          <a:p>
            <a:pPr lvl="1"/>
            <a:r>
              <a:rPr lang="en-US" dirty="0" smtClean="0"/>
              <a:t>The </a:t>
            </a:r>
            <a:r>
              <a:rPr lang="en-US" dirty="0" err="1"/>
              <a:t>mir</a:t>
            </a:r>
            <a:r>
              <a:rPr lang="en-US" dirty="0"/>
              <a:t> still controlled many aspects of peasants lives and stopped them from moving away until redemption payments </a:t>
            </a:r>
            <a:r>
              <a:rPr lang="en-US" dirty="0" smtClean="0"/>
              <a:t>finished.  This control increased with the Introduction of Land Captains under Alexander III.</a:t>
            </a:r>
            <a:r>
              <a:rPr lang="en-US" dirty="0"/>
              <a:t> </a:t>
            </a:r>
            <a:endParaRPr lang="en-US" dirty="0" smtClean="0"/>
          </a:p>
          <a:p>
            <a:pPr lvl="1"/>
            <a:r>
              <a:rPr lang="en-US" dirty="0" smtClean="0"/>
              <a:t>Redemption </a:t>
            </a:r>
            <a:r>
              <a:rPr lang="en-US" dirty="0"/>
              <a:t>payments due for 49 </a:t>
            </a:r>
            <a:r>
              <a:rPr lang="en-US" dirty="0" smtClean="0"/>
              <a:t>years</a:t>
            </a:r>
          </a:p>
          <a:p>
            <a:pPr lvl="1"/>
            <a:r>
              <a:rPr lang="en-US" dirty="0"/>
              <a:t>Tsars saw problems in the countryside as the fault of the bad character of the Russian peasant – Land </a:t>
            </a:r>
            <a:r>
              <a:rPr lang="en-US" dirty="0" smtClean="0"/>
              <a:t>Captains</a:t>
            </a:r>
            <a:endParaRPr lang="en-US" dirty="0"/>
          </a:p>
          <a:p>
            <a:r>
              <a:rPr lang="en-US" dirty="0" smtClean="0"/>
              <a:t>Little </a:t>
            </a:r>
            <a:r>
              <a:rPr lang="en-US" dirty="0"/>
              <a:t>incentive to </a:t>
            </a:r>
            <a:r>
              <a:rPr lang="en-US" dirty="0" err="1"/>
              <a:t>modernise</a:t>
            </a:r>
            <a:r>
              <a:rPr lang="en-US" dirty="0"/>
              <a:t> or to grow </a:t>
            </a:r>
            <a:r>
              <a:rPr lang="en-US" dirty="0" smtClean="0"/>
              <a:t>surpluses.  These disincentives continued.</a:t>
            </a:r>
          </a:p>
          <a:p>
            <a:pPr lvl="1"/>
            <a:r>
              <a:rPr lang="en-US" dirty="0" smtClean="0"/>
              <a:t>War Communism</a:t>
            </a:r>
          </a:p>
          <a:p>
            <a:pPr lvl="1"/>
            <a:r>
              <a:rPr lang="en-US" dirty="0" smtClean="0"/>
              <a:t>NEP ‘scissors crisis’</a:t>
            </a:r>
            <a:endParaRPr lang="en-US" dirty="0"/>
          </a:p>
          <a:p>
            <a:r>
              <a:rPr lang="en-US" dirty="0" smtClean="0"/>
              <a:t>Communists </a:t>
            </a:r>
            <a:r>
              <a:rPr lang="en-US" dirty="0"/>
              <a:t>continued to treat peasants with contempt</a:t>
            </a:r>
          </a:p>
          <a:p>
            <a:pPr lvl="1"/>
            <a:r>
              <a:rPr lang="en-US" dirty="0"/>
              <a:t>War Communism</a:t>
            </a:r>
          </a:p>
          <a:p>
            <a:pPr lvl="1"/>
            <a:r>
              <a:rPr lang="en-US" dirty="0"/>
              <a:t>De-</a:t>
            </a:r>
            <a:r>
              <a:rPr lang="en-US" dirty="0" err="1"/>
              <a:t>Kulakisation</a:t>
            </a:r>
            <a:r>
              <a:rPr lang="en-US" dirty="0"/>
              <a:t> and </a:t>
            </a:r>
            <a:r>
              <a:rPr lang="en-US" dirty="0" err="1" smtClean="0"/>
              <a:t>Collectivisation</a:t>
            </a:r>
            <a:endParaRPr lang="en-US" dirty="0" smtClean="0"/>
          </a:p>
          <a:p>
            <a:r>
              <a:rPr lang="en-US" dirty="0" smtClean="0"/>
              <a:t>Backwards methods and Famine were two continuing threats to development in the countryside.</a:t>
            </a:r>
          </a:p>
          <a:p>
            <a:pPr lvl="1"/>
            <a:r>
              <a:rPr lang="en-US" dirty="0" smtClean="0"/>
              <a:t>This even had an impact during the Virgin Land Campaign</a:t>
            </a:r>
            <a:endParaRPr lang="en-US" dirty="0"/>
          </a:p>
          <a:p>
            <a:endParaRPr lang="en-US" dirty="0"/>
          </a:p>
        </p:txBody>
      </p:sp>
    </p:spTree>
    <p:extLst>
      <p:ext uri="{BB962C8B-B14F-4D97-AF65-F5344CB8AC3E}">
        <p14:creationId xmlns:p14="http://schemas.microsoft.com/office/powerpoint/2010/main" val="4251702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Change in the Countryside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Housing  remained crowded and shared with animals for many throughout the period</a:t>
            </a:r>
          </a:p>
          <a:p>
            <a:pPr lvl="1"/>
            <a:r>
              <a:rPr lang="en-US" dirty="0" smtClean="0"/>
              <a:t>Stalin and Khrushchev’s attempts to </a:t>
            </a:r>
            <a:r>
              <a:rPr lang="en-US" dirty="0" err="1" smtClean="0"/>
              <a:t>modernise</a:t>
            </a:r>
            <a:r>
              <a:rPr lang="en-US" dirty="0" smtClean="0"/>
              <a:t> peasant housing</a:t>
            </a:r>
          </a:p>
          <a:p>
            <a:pPr lvl="1"/>
            <a:r>
              <a:rPr lang="en-US" dirty="0" smtClean="0"/>
              <a:t>Kulaks made homeless</a:t>
            </a:r>
          </a:p>
          <a:p>
            <a:r>
              <a:rPr lang="en-US" dirty="0" smtClean="0"/>
              <a:t>Famine was a continuing threat</a:t>
            </a:r>
          </a:p>
          <a:p>
            <a:pPr lvl="1"/>
            <a:r>
              <a:rPr lang="en-US" dirty="0" smtClean="0"/>
              <a:t>Over-reliance on grain</a:t>
            </a:r>
          </a:p>
          <a:p>
            <a:pPr lvl="1"/>
            <a:r>
              <a:rPr lang="en-US" dirty="0" smtClean="0"/>
              <a:t>Mir restricted development of modern farming</a:t>
            </a:r>
          </a:p>
          <a:p>
            <a:pPr lvl="1"/>
            <a:r>
              <a:rPr lang="en-US" dirty="0" smtClean="0"/>
              <a:t>1891, 1981, 1921, 1932-4, 1947</a:t>
            </a:r>
          </a:p>
          <a:p>
            <a:pPr lvl="1"/>
            <a:r>
              <a:rPr lang="en-US" dirty="0" smtClean="0"/>
              <a:t>Continuing need to import right through Khrushchev’s rule.</a:t>
            </a:r>
          </a:p>
          <a:p>
            <a:pPr lvl="1"/>
            <a:r>
              <a:rPr lang="en-US" dirty="0" smtClean="0"/>
              <a:t>Diet of workers worse under communists – meat and fish consumption fell by 90% by 1930s.</a:t>
            </a:r>
          </a:p>
          <a:p>
            <a:r>
              <a:rPr lang="en-US" dirty="0" smtClean="0"/>
              <a:t>Work </a:t>
            </a:r>
          </a:p>
          <a:p>
            <a:pPr lvl="1"/>
            <a:r>
              <a:rPr lang="en-US" dirty="0" smtClean="0"/>
              <a:t>Subsistence level work continued throughout the Tsarist period, and mentality continued afterwards</a:t>
            </a:r>
          </a:p>
          <a:p>
            <a:pPr lvl="1"/>
            <a:r>
              <a:rPr lang="en-US" dirty="0" smtClean="0"/>
              <a:t>Central control dictated targets and working methods after 1921</a:t>
            </a:r>
          </a:p>
          <a:p>
            <a:pPr lvl="1"/>
            <a:r>
              <a:rPr lang="en-US" dirty="0" smtClean="0"/>
              <a:t>Punishments for those who stepped out of line.</a:t>
            </a:r>
          </a:p>
        </p:txBody>
      </p:sp>
    </p:spTree>
    <p:extLst>
      <p:ext uri="{BB962C8B-B14F-4D97-AF65-F5344CB8AC3E}">
        <p14:creationId xmlns:p14="http://schemas.microsoft.com/office/powerpoint/2010/main" val="86783840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a:t>
            </a:r>
            <a:r>
              <a:rPr lang="en-US" baseline="0" dirty="0" smtClean="0"/>
              <a:t> Continuity</a:t>
            </a:r>
            <a:endParaRPr lang="en-US" dirty="0"/>
          </a:p>
        </p:txBody>
      </p:sp>
      <p:sp>
        <p:nvSpPr>
          <p:cNvPr id="3" name="Content Placeholder 2"/>
          <p:cNvSpPr>
            <a:spLocks noGrp="1"/>
          </p:cNvSpPr>
          <p:nvPr>
            <p:ph idx="1"/>
          </p:nvPr>
        </p:nvSpPr>
        <p:spPr>
          <a:xfrm>
            <a:off x="457200" y="1600200"/>
            <a:ext cx="8229600" cy="4850831"/>
          </a:xfrm>
        </p:spPr>
        <p:txBody>
          <a:bodyPr>
            <a:normAutofit fontScale="62500" lnSpcReduction="20000"/>
          </a:bodyPr>
          <a:lstStyle/>
          <a:p>
            <a:r>
              <a:rPr lang="en-US" dirty="0" smtClean="0"/>
              <a:t>Use of Foreign Capital and Expertise during Tsarist period</a:t>
            </a:r>
          </a:p>
          <a:p>
            <a:pPr lvl="1"/>
            <a:r>
              <a:rPr lang="en-US" dirty="0" smtClean="0"/>
              <a:t>Ludwig Loop &amp; JJ Hughes during Alexander II</a:t>
            </a:r>
          </a:p>
          <a:p>
            <a:pPr lvl="1"/>
            <a:r>
              <a:rPr lang="en-US" dirty="0" smtClean="0"/>
              <a:t>Witte’s use of foreign loans in 1890s.</a:t>
            </a:r>
          </a:p>
          <a:p>
            <a:r>
              <a:rPr lang="en-US" dirty="0" smtClean="0"/>
              <a:t>Raising of Taxes and selling of bonds to raise capital</a:t>
            </a:r>
          </a:p>
          <a:p>
            <a:pPr lvl="1"/>
            <a:r>
              <a:rPr lang="en-US" dirty="0" err="1" smtClean="0"/>
              <a:t>Reutern</a:t>
            </a:r>
            <a:r>
              <a:rPr lang="en-US" dirty="0" smtClean="0"/>
              <a:t>, Bunge, Witte</a:t>
            </a:r>
          </a:p>
          <a:p>
            <a:r>
              <a:rPr lang="en-US" dirty="0" smtClean="0"/>
              <a:t>Export of Grain to fund industrialization</a:t>
            </a:r>
          </a:p>
          <a:p>
            <a:pPr lvl="1"/>
            <a:r>
              <a:rPr lang="en-US" dirty="0" smtClean="0"/>
              <a:t>Leading to famine in 1891.</a:t>
            </a:r>
          </a:p>
          <a:p>
            <a:r>
              <a:rPr lang="en-US" dirty="0" smtClean="0"/>
              <a:t>War interrupting  / damaging industrialization </a:t>
            </a:r>
          </a:p>
          <a:p>
            <a:r>
              <a:rPr lang="en-US" dirty="0" smtClean="0"/>
              <a:t>Ongoing focus on railways and heavy industry until Khrushchev</a:t>
            </a:r>
          </a:p>
          <a:p>
            <a:pPr lvl="1"/>
            <a:r>
              <a:rPr lang="en-US" dirty="0" err="1" smtClean="0"/>
              <a:t>Reutern</a:t>
            </a:r>
            <a:r>
              <a:rPr lang="en-US" dirty="0"/>
              <a:t> </a:t>
            </a:r>
            <a:r>
              <a:rPr lang="en-US" dirty="0" smtClean="0"/>
              <a:t>increased track from 3532 km in 1862 to 22,000 km by 1878.  Witte took it to 52,000 km</a:t>
            </a:r>
          </a:p>
          <a:p>
            <a:pPr lvl="1"/>
            <a:r>
              <a:rPr lang="en-US" dirty="0" smtClean="0"/>
              <a:t>Big increases during Tsarist period in production of:</a:t>
            </a:r>
          </a:p>
          <a:p>
            <a:pPr lvl="2"/>
            <a:r>
              <a:rPr lang="en-US" dirty="0" smtClean="0"/>
              <a:t>coal (3.2 million </a:t>
            </a:r>
            <a:r>
              <a:rPr lang="en-US" dirty="0" err="1" smtClean="0"/>
              <a:t>tonnes</a:t>
            </a:r>
            <a:r>
              <a:rPr lang="en-US" dirty="0" smtClean="0"/>
              <a:t> in 1880 compared with 26.8 million in 1910)</a:t>
            </a:r>
          </a:p>
          <a:p>
            <a:pPr lvl="2"/>
            <a:r>
              <a:rPr lang="en-US" dirty="0"/>
              <a:t>p</a:t>
            </a:r>
            <a:r>
              <a:rPr lang="en-US" dirty="0" smtClean="0"/>
              <a:t>ig iron (0.42 million </a:t>
            </a:r>
            <a:r>
              <a:rPr lang="en-US" dirty="0" err="1" smtClean="0"/>
              <a:t>tonnes</a:t>
            </a:r>
            <a:r>
              <a:rPr lang="en-US" dirty="0" smtClean="0"/>
              <a:t> in 1880 compared with 2.99 million in 1910)</a:t>
            </a:r>
          </a:p>
          <a:p>
            <a:pPr lvl="1"/>
            <a:r>
              <a:rPr lang="en-US" dirty="0" smtClean="0"/>
              <a:t>Also big increases during early Communist period:</a:t>
            </a:r>
          </a:p>
          <a:p>
            <a:pPr lvl="2"/>
            <a:r>
              <a:rPr lang="en-US" dirty="0" smtClean="0"/>
              <a:t>Coal  (8.9 million </a:t>
            </a:r>
            <a:r>
              <a:rPr lang="en-US" dirty="0" err="1" smtClean="0"/>
              <a:t>tonnes</a:t>
            </a:r>
            <a:r>
              <a:rPr lang="en-US" dirty="0" smtClean="0"/>
              <a:t> in 1921 compared with 27.6 million by 1926)</a:t>
            </a:r>
          </a:p>
          <a:p>
            <a:pPr lvl="2"/>
            <a:r>
              <a:rPr lang="en-US" dirty="0" smtClean="0"/>
              <a:t>Pig iron (116 thousand </a:t>
            </a:r>
            <a:r>
              <a:rPr lang="en-US" dirty="0" err="1" smtClean="0"/>
              <a:t>tonnes</a:t>
            </a:r>
            <a:r>
              <a:rPr lang="en-US" dirty="0" smtClean="0"/>
              <a:t> in 1921 compared with 2.4 million </a:t>
            </a:r>
            <a:r>
              <a:rPr lang="en-US" dirty="0" err="1" smtClean="0"/>
              <a:t>tonnes</a:t>
            </a:r>
            <a:r>
              <a:rPr lang="en-US" dirty="0" smtClean="0"/>
              <a:t> in 1926)</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553901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a:t>
            </a:r>
            <a:r>
              <a:rPr lang="en-US" baseline="0" dirty="0" smtClean="0"/>
              <a:t> Change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Bunge – </a:t>
            </a:r>
            <a:r>
              <a:rPr lang="en-US" dirty="0" err="1" smtClean="0"/>
              <a:t>nationalisation</a:t>
            </a:r>
            <a:r>
              <a:rPr lang="en-US" dirty="0" smtClean="0"/>
              <a:t> of the railways</a:t>
            </a:r>
          </a:p>
          <a:p>
            <a:r>
              <a:rPr lang="en-US" dirty="0" smtClean="0"/>
              <a:t>Witte’s ‘Great Spurt’.</a:t>
            </a:r>
          </a:p>
          <a:p>
            <a:r>
              <a:rPr lang="en-US" dirty="0" smtClean="0"/>
              <a:t>War Communism</a:t>
            </a:r>
          </a:p>
          <a:p>
            <a:r>
              <a:rPr lang="en-US" dirty="0" smtClean="0"/>
              <a:t>NEP</a:t>
            </a:r>
          </a:p>
          <a:p>
            <a:r>
              <a:rPr lang="en-US" dirty="0" smtClean="0"/>
              <a:t>Five year plans</a:t>
            </a:r>
          </a:p>
          <a:p>
            <a:pPr lvl="1"/>
            <a:r>
              <a:rPr lang="en-US" dirty="0" smtClean="0"/>
              <a:t>Coal 35.5 million </a:t>
            </a:r>
            <a:r>
              <a:rPr lang="en-US" dirty="0" err="1" smtClean="0"/>
              <a:t>tonnes</a:t>
            </a:r>
            <a:r>
              <a:rPr lang="en-US" dirty="0" smtClean="0"/>
              <a:t> in 1928 up to 166 million by 1940 and 510 million by 1960</a:t>
            </a:r>
          </a:p>
          <a:p>
            <a:pPr lvl="1"/>
            <a:r>
              <a:rPr lang="en-US" dirty="0" smtClean="0"/>
              <a:t>Steel – 4.3 million </a:t>
            </a:r>
            <a:r>
              <a:rPr lang="en-US" dirty="0" err="1" smtClean="0"/>
              <a:t>tonnes</a:t>
            </a:r>
            <a:r>
              <a:rPr lang="en-US" dirty="0"/>
              <a:t> </a:t>
            </a:r>
            <a:r>
              <a:rPr lang="en-US" dirty="0" smtClean="0"/>
              <a:t>in 1928 up to 18.3 by 1940 and 65.3 by 1960.</a:t>
            </a:r>
          </a:p>
          <a:p>
            <a:r>
              <a:rPr lang="en-US" dirty="0" smtClean="0"/>
              <a:t>Khrushchev’s focus on consumer goods </a:t>
            </a:r>
          </a:p>
          <a:p>
            <a:pPr lvl="1"/>
            <a:r>
              <a:rPr lang="en-US" dirty="0" smtClean="0"/>
              <a:t>Plastics 21.3 thousand </a:t>
            </a:r>
            <a:r>
              <a:rPr lang="en-US" dirty="0" err="1" smtClean="0"/>
              <a:t>tonnes</a:t>
            </a:r>
            <a:r>
              <a:rPr lang="en-US" dirty="0" smtClean="0"/>
              <a:t> in 1945 – 312 thousand in 1960</a:t>
            </a:r>
          </a:p>
          <a:p>
            <a:pPr lvl="1"/>
            <a:r>
              <a:rPr lang="en-US" dirty="0" smtClean="0"/>
              <a:t>Clocks and watches 0.9 million made in 1928.  0.3 million made in 1945.  26 million by 1960</a:t>
            </a:r>
          </a:p>
          <a:p>
            <a:pPr lvl="1"/>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292222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Social Change in Towns</a:t>
            </a:r>
            <a:r>
              <a:rPr lang="en-US" baseline="0" dirty="0" smtClean="0"/>
              <a:t> and Cities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Industrialisation</a:t>
            </a:r>
            <a:r>
              <a:rPr lang="en-US" dirty="0" smtClean="0"/>
              <a:t> caused </a:t>
            </a:r>
            <a:r>
              <a:rPr lang="en-US" dirty="0" err="1" smtClean="0"/>
              <a:t>urbanisation</a:t>
            </a:r>
            <a:r>
              <a:rPr lang="en-US" dirty="0" smtClean="0"/>
              <a:t>, especially St Petersburg and Moscow, where populations doubled by 1914</a:t>
            </a:r>
          </a:p>
          <a:p>
            <a:pPr lvl="1"/>
            <a:r>
              <a:rPr lang="en-US" dirty="0" smtClean="0"/>
              <a:t>Overcrowding, </a:t>
            </a:r>
            <a:r>
              <a:rPr lang="en-US" dirty="0" err="1" smtClean="0"/>
              <a:t>diesease</a:t>
            </a:r>
            <a:r>
              <a:rPr lang="en-US" dirty="0"/>
              <a:t> </a:t>
            </a:r>
            <a:r>
              <a:rPr lang="en-US" dirty="0" smtClean="0"/>
              <a:t>(100,000 deaths from Cholera in St Petersburg alone in 1910	</a:t>
            </a:r>
          </a:p>
          <a:p>
            <a:pPr lvl="1"/>
            <a:r>
              <a:rPr lang="en-US" dirty="0" smtClean="0"/>
              <a:t>Worker Barracks</a:t>
            </a:r>
          </a:p>
          <a:p>
            <a:pPr lvl="1"/>
            <a:r>
              <a:rPr lang="en-US" dirty="0" smtClean="0"/>
              <a:t>Promises and some </a:t>
            </a:r>
            <a:r>
              <a:rPr lang="en-US" dirty="0" err="1" smtClean="0"/>
              <a:t>redistrubution</a:t>
            </a:r>
            <a:r>
              <a:rPr lang="en-US" dirty="0" smtClean="0"/>
              <a:t> following 1917</a:t>
            </a:r>
          </a:p>
          <a:p>
            <a:pPr lvl="1"/>
            <a:r>
              <a:rPr lang="en-US" dirty="0" smtClean="0"/>
              <a:t>Deterioration during Stalinist period – average living space per person fell from 1905 8.5 m</a:t>
            </a:r>
            <a:r>
              <a:rPr lang="en-US" baseline="30000" dirty="0" smtClean="0"/>
              <a:t>2</a:t>
            </a:r>
            <a:r>
              <a:rPr lang="en-US" dirty="0" smtClean="0"/>
              <a:t> to 1935 5.89m</a:t>
            </a:r>
            <a:r>
              <a:rPr lang="en-US" baseline="30000" dirty="0" smtClean="0"/>
              <a:t>2</a:t>
            </a:r>
            <a:r>
              <a:rPr lang="en-US" dirty="0" smtClean="0"/>
              <a:t> </a:t>
            </a:r>
          </a:p>
          <a:p>
            <a:r>
              <a:rPr lang="en-US" dirty="0" smtClean="0"/>
              <a:t>Some improvements</a:t>
            </a:r>
          </a:p>
          <a:p>
            <a:pPr lvl="1"/>
            <a:r>
              <a:rPr lang="en-US" dirty="0" smtClean="0"/>
              <a:t>1911 </a:t>
            </a:r>
            <a:r>
              <a:rPr lang="en-US" dirty="0" err="1" smtClean="0"/>
              <a:t>Sewarage</a:t>
            </a:r>
            <a:r>
              <a:rPr lang="en-US" dirty="0" smtClean="0"/>
              <a:t> system in St Petersburg</a:t>
            </a:r>
          </a:p>
          <a:p>
            <a:pPr lvl="1"/>
            <a:r>
              <a:rPr lang="en-US" dirty="0" smtClean="0"/>
              <a:t>Khrushchev tackled post war shortage</a:t>
            </a:r>
          </a:p>
          <a:p>
            <a:pPr lvl="2"/>
            <a:r>
              <a:rPr lang="en-US" dirty="0" smtClean="0"/>
              <a:t>Doubled housing stock</a:t>
            </a:r>
          </a:p>
          <a:p>
            <a:pPr lvl="2"/>
            <a:r>
              <a:rPr lang="en-US" dirty="0" smtClean="0"/>
              <a:t>Emergence of better housing for professionals</a:t>
            </a:r>
            <a:endParaRPr lang="en-US" dirty="0" smtClean="0"/>
          </a:p>
          <a:p>
            <a:r>
              <a:rPr lang="en-US" dirty="0" smtClean="0"/>
              <a:t>GPW</a:t>
            </a:r>
          </a:p>
          <a:p>
            <a:pPr lvl="1"/>
            <a:r>
              <a:rPr lang="en-US" dirty="0" smtClean="0"/>
              <a:t>Made 25 million homeless</a:t>
            </a:r>
          </a:p>
          <a:p>
            <a:pPr lvl="1"/>
            <a:endParaRPr lang="en-US" dirty="0" smtClean="0"/>
          </a:p>
        </p:txBody>
      </p:sp>
    </p:spTree>
    <p:extLst>
      <p:ext uri="{BB962C8B-B14F-4D97-AF65-F5344CB8AC3E}">
        <p14:creationId xmlns:p14="http://schemas.microsoft.com/office/powerpoint/2010/main" val="315672904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 and the development of Government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Crimean War</a:t>
            </a:r>
          </a:p>
          <a:p>
            <a:pPr lvl="1"/>
            <a:r>
              <a:rPr lang="en-US" dirty="0" err="1" smtClean="0"/>
              <a:t>Zemstva</a:t>
            </a:r>
            <a:r>
              <a:rPr lang="en-US" dirty="0" smtClean="0"/>
              <a:t> created to give the nobility a local role, which had been taken away by emancipatio</a:t>
            </a:r>
            <a:r>
              <a:rPr lang="en-US" dirty="0" smtClean="0"/>
              <a:t>n;</a:t>
            </a:r>
          </a:p>
          <a:p>
            <a:pPr lvl="1"/>
            <a:r>
              <a:rPr lang="en-US" dirty="0" smtClean="0"/>
              <a:t>Military reforms</a:t>
            </a:r>
          </a:p>
          <a:p>
            <a:pPr lvl="1"/>
            <a:r>
              <a:rPr lang="en-US" dirty="0" smtClean="0"/>
              <a:t>Railway construction</a:t>
            </a:r>
          </a:p>
          <a:p>
            <a:pPr lvl="1"/>
            <a:r>
              <a:rPr lang="en-US" dirty="0" smtClean="0"/>
              <a:t>Autocracy remained in place</a:t>
            </a:r>
          </a:p>
          <a:p>
            <a:r>
              <a:rPr lang="en-US" dirty="0" smtClean="0"/>
              <a:t>Russo-Japanese War 1904-5</a:t>
            </a:r>
          </a:p>
          <a:p>
            <a:pPr lvl="1"/>
            <a:r>
              <a:rPr lang="en-US" dirty="0" smtClean="0"/>
              <a:t>Discontent with the Tsar’s leadership</a:t>
            </a:r>
          </a:p>
          <a:p>
            <a:pPr lvl="1"/>
            <a:r>
              <a:rPr lang="en-US" dirty="0" smtClean="0"/>
              <a:t>Introduction of the Duma following protests in 1905</a:t>
            </a:r>
          </a:p>
          <a:p>
            <a:pPr lvl="1"/>
            <a:r>
              <a:rPr lang="en-US" dirty="0" smtClean="0"/>
              <a:t>Further investment in Railway and communications</a:t>
            </a:r>
          </a:p>
          <a:p>
            <a:r>
              <a:rPr lang="en-US" dirty="0" smtClean="0"/>
              <a:t>Neither of these wars was as destructive as FWW and GPW</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06776208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 and the development of Government</a:t>
            </a:r>
            <a:endParaRPr lang="en-US" dirty="0"/>
          </a:p>
        </p:txBody>
      </p:sp>
      <p:sp>
        <p:nvSpPr>
          <p:cNvPr id="3" name="Content Placeholder 2"/>
          <p:cNvSpPr>
            <a:spLocks noGrp="1"/>
          </p:cNvSpPr>
          <p:nvPr>
            <p:ph idx="1"/>
          </p:nvPr>
        </p:nvSpPr>
        <p:spPr>
          <a:xfrm>
            <a:off x="457200" y="1600200"/>
            <a:ext cx="8229600" cy="4917102"/>
          </a:xfrm>
        </p:spPr>
        <p:txBody>
          <a:bodyPr>
            <a:normAutofit fontScale="55000" lnSpcReduction="20000"/>
          </a:bodyPr>
          <a:lstStyle/>
          <a:p>
            <a:r>
              <a:rPr lang="en-US" dirty="0" smtClean="0"/>
              <a:t>First World War </a:t>
            </a:r>
          </a:p>
          <a:p>
            <a:pPr lvl="1"/>
            <a:r>
              <a:rPr lang="en-US" dirty="0" smtClean="0"/>
              <a:t>Undermining and then deposition of the Tsar</a:t>
            </a:r>
          </a:p>
          <a:p>
            <a:pPr lvl="1"/>
            <a:r>
              <a:rPr lang="en-US" dirty="0" smtClean="0"/>
              <a:t>Weight of the war hindered the </a:t>
            </a:r>
            <a:r>
              <a:rPr lang="en-US" dirty="0" err="1" smtClean="0"/>
              <a:t>provsional</a:t>
            </a:r>
            <a:r>
              <a:rPr lang="en-US" dirty="0" smtClean="0"/>
              <a:t> government</a:t>
            </a:r>
          </a:p>
          <a:p>
            <a:pPr lvl="1"/>
            <a:r>
              <a:rPr lang="en-US" dirty="0" smtClean="0"/>
              <a:t>Worked with existing processes – building up of the proletariat and with opposition to the Tsar’s rule.</a:t>
            </a:r>
          </a:p>
          <a:p>
            <a:r>
              <a:rPr lang="en-US" dirty="0" smtClean="0"/>
              <a:t>Bolshevik Revolution and the Civil War</a:t>
            </a:r>
          </a:p>
          <a:p>
            <a:pPr lvl="1"/>
            <a:r>
              <a:rPr lang="en-US" dirty="0" smtClean="0"/>
              <a:t>Radical Bolshevik seizure of power</a:t>
            </a:r>
          </a:p>
          <a:p>
            <a:pPr lvl="1"/>
            <a:r>
              <a:rPr lang="en-US" dirty="0" smtClean="0"/>
              <a:t>Dictatorship</a:t>
            </a:r>
          </a:p>
          <a:p>
            <a:pPr lvl="1"/>
            <a:r>
              <a:rPr lang="en-US" dirty="0" smtClean="0"/>
              <a:t>Distrust of outside world</a:t>
            </a:r>
          </a:p>
          <a:p>
            <a:pPr lvl="1"/>
            <a:r>
              <a:rPr lang="en-US" dirty="0" smtClean="0"/>
              <a:t>Destruction of the Army and creation of the Red Army</a:t>
            </a:r>
          </a:p>
          <a:p>
            <a:pPr lvl="1"/>
            <a:r>
              <a:rPr lang="en-US" dirty="0" smtClean="0"/>
              <a:t>Use of Terror and repression</a:t>
            </a:r>
          </a:p>
          <a:p>
            <a:pPr lvl="1"/>
            <a:r>
              <a:rPr lang="en-US" dirty="0" smtClean="0"/>
              <a:t>Centralizing of Power</a:t>
            </a:r>
          </a:p>
          <a:p>
            <a:r>
              <a:rPr lang="en-US" dirty="0" smtClean="0"/>
              <a:t>Great Patriotic War</a:t>
            </a:r>
          </a:p>
          <a:p>
            <a:pPr lvl="1"/>
            <a:r>
              <a:rPr lang="en-US" dirty="0" smtClean="0"/>
              <a:t>Formally, Stalin took control of several important committees, but this reflected the reality before the war, that he was in charge absolutely</a:t>
            </a:r>
          </a:p>
          <a:p>
            <a:pPr lvl="1"/>
            <a:r>
              <a:rPr lang="en-US" dirty="0" smtClean="0"/>
              <a:t>Made Stalin less controlling – listened to people, took advice.</a:t>
            </a:r>
          </a:p>
          <a:p>
            <a:pPr lvl="1"/>
            <a:r>
              <a:rPr lang="en-US" dirty="0" smtClean="0"/>
              <a:t>Increased Communist party membership</a:t>
            </a:r>
          </a:p>
          <a:p>
            <a:pPr lvl="2"/>
            <a:r>
              <a:rPr lang="en-US" dirty="0" smtClean="0"/>
              <a:t>Soldiers who were awarded medals for bravery were also given party membership.</a:t>
            </a:r>
          </a:p>
          <a:p>
            <a:pPr lvl="1"/>
            <a:r>
              <a:rPr lang="en-US" dirty="0" smtClean="0"/>
              <a:t>NKVD crackdown on traitors and non-Russian ethnic groups</a:t>
            </a:r>
          </a:p>
          <a:p>
            <a:r>
              <a:rPr lang="en-US" dirty="0" smtClean="0"/>
              <a:t>Cold War</a:t>
            </a:r>
          </a:p>
          <a:p>
            <a:pPr lvl="1"/>
            <a:r>
              <a:rPr lang="en-US" dirty="0" smtClean="0"/>
              <a:t>De-</a:t>
            </a:r>
            <a:r>
              <a:rPr lang="en-US" dirty="0" err="1" smtClean="0"/>
              <a:t>Stalinisation</a:t>
            </a:r>
            <a:r>
              <a:rPr lang="en-US" dirty="0" smtClean="0"/>
              <a:t> – attempt to put the USSR in a better light?</a:t>
            </a:r>
          </a:p>
          <a:p>
            <a:endParaRPr lang="en-US" dirty="0" smtClean="0"/>
          </a:p>
          <a:p>
            <a:endParaRPr lang="en-US" dirty="0"/>
          </a:p>
        </p:txBody>
      </p:sp>
    </p:spTree>
    <p:extLst>
      <p:ext uri="{BB962C8B-B14F-4D97-AF65-F5344CB8AC3E}">
        <p14:creationId xmlns:p14="http://schemas.microsoft.com/office/powerpoint/2010/main" val="40526497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 -</a:t>
            </a:r>
            <a:r>
              <a:rPr lang="en-US" baseline="0" dirty="0" smtClean="0"/>
              <a:t> Ideology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Strong </a:t>
            </a:r>
            <a:r>
              <a:rPr lang="en-US" b="1" dirty="0" smtClean="0"/>
              <a:t>continuity</a:t>
            </a:r>
            <a:r>
              <a:rPr lang="en-US" dirty="0" smtClean="0"/>
              <a:t> in autocratic Tsarist rule</a:t>
            </a:r>
          </a:p>
          <a:p>
            <a:r>
              <a:rPr lang="en-US" b="1" dirty="0" smtClean="0"/>
              <a:t>1832 Fundamental Laws (Nicholas I)</a:t>
            </a:r>
          </a:p>
          <a:p>
            <a:pPr lvl="1"/>
            <a:r>
              <a:rPr lang="en-US" dirty="0" smtClean="0"/>
              <a:t>“The emperor of all Russians is an autocratic and unlimited monarch:  God himself ordains that all must bow to his supreme power, not only out of fear but also out of conscience”</a:t>
            </a:r>
          </a:p>
          <a:p>
            <a:r>
              <a:rPr lang="en-US" b="1" dirty="0" smtClean="0"/>
              <a:t>1906 Fundamental Laws (Nicholas II)</a:t>
            </a:r>
          </a:p>
          <a:p>
            <a:pPr lvl="1"/>
            <a:r>
              <a:rPr lang="en-US" dirty="0" smtClean="0"/>
              <a:t>“The All-Russian Emperor possess the supreme autocratic power.  Not only fear and conscience but God himself commands obedience to his authority”</a:t>
            </a:r>
            <a:endParaRPr lang="en-US" dirty="0"/>
          </a:p>
        </p:txBody>
      </p:sp>
    </p:spTree>
    <p:extLst>
      <p:ext uri="{BB962C8B-B14F-4D97-AF65-F5344CB8AC3E}">
        <p14:creationId xmlns:p14="http://schemas.microsoft.com/office/powerpoint/2010/main" val="2838053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 -</a:t>
            </a:r>
            <a:r>
              <a:rPr lang="en-US" baseline="0" dirty="0" smtClean="0"/>
              <a:t> Ideology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Subtle </a:t>
            </a:r>
            <a:r>
              <a:rPr lang="en-US" b="1" dirty="0" smtClean="0"/>
              <a:t>changes </a:t>
            </a:r>
            <a:r>
              <a:rPr lang="en-US" dirty="0" smtClean="0"/>
              <a:t>in the extent to which different Tsars were autocratic.</a:t>
            </a:r>
          </a:p>
          <a:p>
            <a:r>
              <a:rPr lang="en-US" dirty="0" smtClean="0"/>
              <a:t>1861 Emancipation Edit (Alexander II)</a:t>
            </a:r>
          </a:p>
          <a:p>
            <a:pPr lvl="1"/>
            <a:r>
              <a:rPr lang="en-US" dirty="0" smtClean="0"/>
              <a:t>Though Alexander II used his autocratic powers to enact the edict, this was only after a long period of discussion and consultation with his nobles, which started in 1856.</a:t>
            </a:r>
          </a:p>
          <a:p>
            <a:r>
              <a:rPr lang="en-US" dirty="0" smtClean="0"/>
              <a:t>1881 “The Reaction” of Alexander III to his father’s assassination.</a:t>
            </a:r>
          </a:p>
          <a:p>
            <a:pPr lvl="1"/>
            <a:r>
              <a:rPr lang="en-US" dirty="0" smtClean="0"/>
              <a:t>Under the influence of </a:t>
            </a:r>
            <a:r>
              <a:rPr lang="en-US" dirty="0" err="1" smtClean="0"/>
              <a:t>Pobodonostev</a:t>
            </a:r>
            <a:r>
              <a:rPr lang="en-US" dirty="0" smtClean="0"/>
              <a:t>, who believed that most Russians were incapable of understanding the complexity of the world, and therefore could not be given freedom, or the vote (he said democracy was “a great lie”)</a:t>
            </a:r>
          </a:p>
          <a:p>
            <a:pPr lvl="1"/>
            <a:r>
              <a:rPr lang="en-US" dirty="0" smtClean="0"/>
              <a:t>Russians would therefore have to be ruled in order to be protected.</a:t>
            </a:r>
            <a:endParaRPr lang="en-US" dirty="0"/>
          </a:p>
        </p:txBody>
      </p:sp>
    </p:spTree>
    <p:extLst>
      <p:ext uri="{BB962C8B-B14F-4D97-AF65-F5344CB8AC3E}">
        <p14:creationId xmlns:p14="http://schemas.microsoft.com/office/powerpoint/2010/main" val="1115809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Ideology</a:t>
            </a:r>
            <a:endParaRPr lang="en-US" dirty="0"/>
          </a:p>
        </p:txBody>
      </p:sp>
      <p:sp>
        <p:nvSpPr>
          <p:cNvPr id="3" name="Content Placeholder 2"/>
          <p:cNvSpPr>
            <a:spLocks noGrp="1"/>
          </p:cNvSpPr>
          <p:nvPr>
            <p:ph idx="1"/>
          </p:nvPr>
        </p:nvSpPr>
        <p:spPr>
          <a:xfrm>
            <a:off x="612648" y="1600200"/>
            <a:ext cx="8153400" cy="4896610"/>
          </a:xfrm>
        </p:spPr>
        <p:txBody>
          <a:bodyPr>
            <a:normAutofit fontScale="70000" lnSpcReduction="20000"/>
          </a:bodyPr>
          <a:lstStyle/>
          <a:p>
            <a:r>
              <a:rPr lang="en-US" b="1" dirty="0" smtClean="0"/>
              <a:t>Marxism</a:t>
            </a:r>
          </a:p>
          <a:p>
            <a:pPr lvl="1"/>
            <a:r>
              <a:rPr lang="en-US" dirty="0" smtClean="0"/>
              <a:t>It was the workers who gave real value to the world – all the others lived off their </a:t>
            </a:r>
            <a:r>
              <a:rPr lang="en-US" dirty="0" err="1" smtClean="0"/>
              <a:t>labours</a:t>
            </a:r>
            <a:r>
              <a:rPr lang="en-US" dirty="0" smtClean="0"/>
              <a:t>.</a:t>
            </a:r>
          </a:p>
          <a:p>
            <a:pPr lvl="1"/>
            <a:r>
              <a:rPr lang="en-US" dirty="0" smtClean="0"/>
              <a:t>It was inevitable that, as the upper classes tried to extract more value out of the working classes, there would be conflict</a:t>
            </a:r>
          </a:p>
          <a:p>
            <a:pPr lvl="1"/>
            <a:r>
              <a:rPr lang="en-US" dirty="0" smtClean="0"/>
              <a:t>There would be a period when intellectual elite would guide the working classes ‘the dictatorship of the proletariat’.</a:t>
            </a:r>
          </a:p>
          <a:p>
            <a:r>
              <a:rPr lang="en-US" b="1" dirty="0" smtClean="0"/>
              <a:t>Marxism – Leninism</a:t>
            </a:r>
          </a:p>
          <a:p>
            <a:pPr lvl="1"/>
            <a:r>
              <a:rPr lang="en-US" dirty="0" smtClean="0"/>
              <a:t>“What is to be done?” 1902</a:t>
            </a:r>
          </a:p>
          <a:p>
            <a:pPr lvl="1"/>
            <a:r>
              <a:rPr lang="en-US" dirty="0" smtClean="0"/>
              <a:t>A central committee of communist party would control the Russian masses until they were developed enough to take control themselves.</a:t>
            </a:r>
          </a:p>
          <a:p>
            <a:pPr lvl="1"/>
            <a:r>
              <a:rPr lang="en-US" dirty="0" smtClean="0"/>
              <a:t>After 1917 cabinet discussions were allowed, but once a decision was made all supported it publically “democratic centralism”</a:t>
            </a:r>
          </a:p>
          <a:p>
            <a:r>
              <a:rPr lang="en-US" b="1" dirty="0" smtClean="0"/>
              <a:t>Trotsky -v- Stalin</a:t>
            </a:r>
          </a:p>
          <a:p>
            <a:pPr lvl="1"/>
            <a:r>
              <a:rPr lang="en-US" dirty="0" smtClean="0"/>
              <a:t>Permanent Revolution </a:t>
            </a:r>
            <a:r>
              <a:rPr lang="en-US" dirty="0"/>
              <a:t>-v</a:t>
            </a:r>
            <a:r>
              <a:rPr lang="en-US" dirty="0" smtClean="0"/>
              <a:t>- Communism </a:t>
            </a:r>
            <a:r>
              <a:rPr lang="en-US" dirty="0"/>
              <a:t>in One </a:t>
            </a:r>
            <a:r>
              <a:rPr lang="en-US" dirty="0" smtClean="0"/>
              <a:t>Country.</a:t>
            </a:r>
            <a:endParaRPr lang="en-US" dirty="0"/>
          </a:p>
        </p:txBody>
      </p:sp>
    </p:spTree>
    <p:extLst>
      <p:ext uri="{BB962C8B-B14F-4D97-AF65-F5344CB8AC3E}">
        <p14:creationId xmlns:p14="http://schemas.microsoft.com/office/powerpoint/2010/main" val="417538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Ideology</a:t>
            </a:r>
            <a:endParaRPr lang="en-US" dirty="0"/>
          </a:p>
        </p:txBody>
      </p:sp>
      <p:sp>
        <p:nvSpPr>
          <p:cNvPr id="3" name="Content Placeholder 2"/>
          <p:cNvSpPr>
            <a:spLocks noGrp="1"/>
          </p:cNvSpPr>
          <p:nvPr>
            <p:ph idx="1"/>
          </p:nvPr>
        </p:nvSpPr>
        <p:spPr>
          <a:xfrm>
            <a:off x="612648" y="1600200"/>
            <a:ext cx="8153400" cy="5071454"/>
          </a:xfrm>
        </p:spPr>
        <p:txBody>
          <a:bodyPr>
            <a:normAutofit fontScale="62500" lnSpcReduction="20000"/>
          </a:bodyPr>
          <a:lstStyle/>
          <a:p>
            <a:r>
              <a:rPr lang="en-US" b="1" dirty="0" smtClean="0"/>
              <a:t>Stalin’s Totalitarianism</a:t>
            </a:r>
          </a:p>
          <a:p>
            <a:pPr lvl="1"/>
            <a:r>
              <a:rPr lang="en-US" dirty="0" smtClean="0"/>
              <a:t>The working classes could only be made ready to rule if they had been industrialized.</a:t>
            </a:r>
          </a:p>
          <a:p>
            <a:pPr lvl="1"/>
            <a:r>
              <a:rPr lang="en-US" dirty="0" smtClean="0"/>
              <a:t>This industrialization would only work if one individual had total control over its direction.</a:t>
            </a:r>
          </a:p>
          <a:p>
            <a:pPr lvl="1"/>
            <a:r>
              <a:rPr lang="en-US" dirty="0" smtClean="0"/>
              <a:t>Parliaments and democracy only got in the way and only helped the interests of the middle classes – the bourgeoisie.</a:t>
            </a:r>
          </a:p>
          <a:p>
            <a:pPr lvl="1"/>
            <a:r>
              <a:rPr lang="en-US" dirty="0" smtClean="0"/>
              <a:t>Took terror, destruction and the use of death to new heights (or lows!).</a:t>
            </a:r>
          </a:p>
          <a:p>
            <a:r>
              <a:rPr lang="en-US" b="1" dirty="0" smtClean="0"/>
              <a:t>De-</a:t>
            </a:r>
            <a:r>
              <a:rPr lang="en-US" b="1" dirty="0" err="1" smtClean="0"/>
              <a:t>Stalinisation</a:t>
            </a:r>
            <a:endParaRPr lang="en-US" b="1" dirty="0" smtClean="0"/>
          </a:p>
          <a:p>
            <a:pPr lvl="1"/>
            <a:r>
              <a:rPr lang="en-US" dirty="0" smtClean="0"/>
              <a:t>Khrushchev got rid of his rivals (Malenkov demoted, Beria Shot), and by 1956 even a third of the membership of the party were new members.</a:t>
            </a:r>
          </a:p>
          <a:p>
            <a:pPr lvl="1"/>
            <a:r>
              <a:rPr lang="en-US" dirty="0" smtClean="0"/>
              <a:t>“Collective leadership”  - disagreement between Khrushchev and Malenkov over direction saw Malenkov demoted to minister for power stations.</a:t>
            </a:r>
          </a:p>
          <a:p>
            <a:pPr lvl="1"/>
            <a:r>
              <a:rPr lang="en-US" dirty="0" smtClean="0"/>
              <a:t>Relaxation of rules of censorship, release of political prisoners.</a:t>
            </a:r>
          </a:p>
          <a:p>
            <a:pPr lvl="1"/>
            <a:r>
              <a:rPr lang="en-US" dirty="0" smtClean="0"/>
              <a:t>Continuing use of Army (Hungary 1956) and sacking of those who opposed him.</a:t>
            </a:r>
          </a:p>
        </p:txBody>
      </p:sp>
    </p:spTree>
    <p:extLst>
      <p:ext uri="{BB962C8B-B14F-4D97-AF65-F5344CB8AC3E}">
        <p14:creationId xmlns:p14="http://schemas.microsoft.com/office/powerpoint/2010/main" val="456641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Structures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Tsarist government structures were largely stable</a:t>
            </a:r>
          </a:p>
          <a:p>
            <a:pPr lvl="1"/>
            <a:r>
              <a:rPr lang="en-US" dirty="0" smtClean="0"/>
              <a:t>Autocratic – all answerable to the Tsar</a:t>
            </a:r>
          </a:p>
          <a:p>
            <a:pPr lvl="1"/>
            <a:r>
              <a:rPr lang="en-US" dirty="0" smtClean="0"/>
              <a:t>Hierarchical</a:t>
            </a:r>
          </a:p>
          <a:p>
            <a:pPr lvl="1"/>
            <a:r>
              <a:rPr lang="en-US" dirty="0" smtClean="0"/>
              <a:t>Many different bodies and levels</a:t>
            </a:r>
          </a:p>
          <a:p>
            <a:pPr lvl="1"/>
            <a:r>
              <a:rPr lang="en-US" dirty="0" smtClean="0"/>
              <a:t>Some Reform</a:t>
            </a:r>
          </a:p>
          <a:p>
            <a:pPr lvl="2"/>
            <a:r>
              <a:rPr lang="en-US" dirty="0" smtClean="0"/>
              <a:t>1861- 1905 - Committee of Ministers – purely and administrative body – ideas came from the Tsar.3</a:t>
            </a:r>
          </a:p>
          <a:p>
            <a:pPr lvl="2"/>
            <a:r>
              <a:rPr lang="en-US" dirty="0" smtClean="0"/>
              <a:t>1905 – Duma – no authority to pass laws, could only block them, and could be dismissed by the Tsar if he disagreed (1906, 1907 and 1917). </a:t>
            </a:r>
          </a:p>
          <a:p>
            <a:pPr lvl="2"/>
            <a:r>
              <a:rPr lang="en-US" dirty="0" smtClean="0"/>
              <a:t>Local Government – </a:t>
            </a:r>
            <a:r>
              <a:rPr lang="en-US" dirty="0" err="1" smtClean="0"/>
              <a:t>Zemstva</a:t>
            </a:r>
            <a:r>
              <a:rPr lang="en-US" dirty="0" smtClean="0"/>
              <a:t> introduced in the Emancipation reforms of 186, dominated by middle class and nobility but increasingly in some areas by middle class </a:t>
            </a:r>
            <a:r>
              <a:rPr lang="en-US" dirty="0" err="1" smtClean="0"/>
              <a:t>intelligensia</a:t>
            </a:r>
            <a:r>
              <a:rPr lang="en-US" dirty="0" smtClean="0"/>
              <a:t> – doctors, lawyers and teachers.  Land Captains introduced in 1889 to monitor their activities.</a:t>
            </a:r>
          </a:p>
        </p:txBody>
      </p:sp>
    </p:spTree>
    <p:extLst>
      <p:ext uri="{BB962C8B-B14F-4D97-AF65-F5344CB8AC3E}">
        <p14:creationId xmlns:p14="http://schemas.microsoft.com/office/powerpoint/2010/main" val="10585797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 Structures</a:t>
            </a:r>
            <a:endParaRPr lang="en-US" dirty="0"/>
          </a:p>
        </p:txBody>
      </p:sp>
      <p:sp>
        <p:nvSpPr>
          <p:cNvPr id="3" name="Content Placeholder 2"/>
          <p:cNvSpPr>
            <a:spLocks noGrp="1"/>
          </p:cNvSpPr>
          <p:nvPr>
            <p:ph idx="1"/>
          </p:nvPr>
        </p:nvSpPr>
        <p:spPr>
          <a:xfrm>
            <a:off x="612648" y="1600199"/>
            <a:ext cx="8153400" cy="4859801"/>
          </a:xfrm>
        </p:spPr>
        <p:txBody>
          <a:bodyPr>
            <a:normAutofit fontScale="77500" lnSpcReduction="20000"/>
          </a:bodyPr>
          <a:lstStyle/>
          <a:p>
            <a:r>
              <a:rPr lang="en-US" b="1" dirty="0" smtClean="0"/>
              <a:t>Eventually Communist government structures were also largely stable</a:t>
            </a:r>
          </a:p>
          <a:p>
            <a:pPr lvl="1"/>
            <a:r>
              <a:rPr lang="en-US" dirty="0" smtClean="0"/>
              <a:t>Autocratic – all answerable to the Soviet Leader</a:t>
            </a:r>
          </a:p>
          <a:p>
            <a:pPr lvl="1"/>
            <a:r>
              <a:rPr lang="en-US" dirty="0" smtClean="0"/>
              <a:t>Hierarchical</a:t>
            </a:r>
          </a:p>
          <a:p>
            <a:pPr lvl="1"/>
            <a:r>
              <a:rPr lang="en-US" dirty="0" smtClean="0"/>
              <a:t>Many different bodies and levels</a:t>
            </a:r>
          </a:p>
          <a:p>
            <a:r>
              <a:rPr lang="en-US" b="1" dirty="0" smtClean="0"/>
              <a:t>At first though Lenin ruled without an fixed constitution</a:t>
            </a:r>
          </a:p>
          <a:p>
            <a:pPr lvl="1"/>
            <a:r>
              <a:rPr lang="en-US" dirty="0" smtClean="0"/>
              <a:t>Shut down the Constituent Assembly which met in November 1917 (the SRs had more seats than the Bolsheviks).</a:t>
            </a:r>
          </a:p>
          <a:p>
            <a:pPr lvl="1"/>
            <a:r>
              <a:rPr lang="en-US" dirty="0" smtClean="0"/>
              <a:t>Issued the Decree on Land, The Decree on Peace in 1917.</a:t>
            </a:r>
          </a:p>
          <a:p>
            <a:r>
              <a:rPr lang="en-US" b="1" dirty="0" smtClean="0"/>
              <a:t>Lenin’s constitution was eventually ‘democratic’ </a:t>
            </a:r>
            <a:r>
              <a:rPr lang="en-US" b="1" i="1" dirty="0" smtClean="0"/>
              <a:t>on the surface</a:t>
            </a:r>
            <a:r>
              <a:rPr lang="en-US" dirty="0" smtClean="0"/>
              <a:t>:</a:t>
            </a:r>
          </a:p>
          <a:p>
            <a:pPr lvl="1"/>
            <a:r>
              <a:rPr lang="en-US" dirty="0" smtClean="0"/>
              <a:t>Chain of elections produced representatives that sat on </a:t>
            </a:r>
            <a:r>
              <a:rPr lang="en-US" dirty="0" err="1" smtClean="0"/>
              <a:t>Sovnarkom</a:t>
            </a:r>
            <a:r>
              <a:rPr lang="en-US" dirty="0" smtClean="0"/>
              <a:t> – the central council of Commissars.</a:t>
            </a:r>
          </a:p>
          <a:p>
            <a:pPr lvl="1"/>
            <a:r>
              <a:rPr lang="en-US" dirty="0" err="1" smtClean="0"/>
              <a:t>Cheka</a:t>
            </a:r>
            <a:r>
              <a:rPr lang="en-US" dirty="0" smtClean="0"/>
              <a:t> – set up to quash counter-revolutionary movements.</a:t>
            </a:r>
          </a:p>
          <a:p>
            <a:pPr lvl="1"/>
            <a:endParaRPr lang="en-US" dirty="0" smtClean="0"/>
          </a:p>
          <a:p>
            <a:pPr lvl="1"/>
            <a:endParaRPr lang="en-US" dirty="0" smtClean="0"/>
          </a:p>
        </p:txBody>
      </p:sp>
    </p:spTree>
    <p:extLst>
      <p:ext uri="{BB962C8B-B14F-4D97-AF65-F5344CB8AC3E}">
        <p14:creationId xmlns:p14="http://schemas.microsoft.com/office/powerpoint/2010/main" val="39753037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2925</TotalTime>
  <Words>3234</Words>
  <Application>Microsoft Macintosh PowerPoint</Application>
  <PresentationFormat>On-screen Show (4:3)</PresentationFormat>
  <Paragraphs>415</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Russia and its Rulers 1855-1964</vt:lpstr>
      <vt:lpstr>This overview</vt:lpstr>
      <vt:lpstr>This overview</vt:lpstr>
      <vt:lpstr>Government - Ideology</vt:lpstr>
      <vt:lpstr>Government - Ideology</vt:lpstr>
      <vt:lpstr>Government - Ideology</vt:lpstr>
      <vt:lpstr>Government - Ideology</vt:lpstr>
      <vt:lpstr>Government – Structures</vt:lpstr>
      <vt:lpstr>Government – Structures</vt:lpstr>
      <vt:lpstr>Government - Structures</vt:lpstr>
      <vt:lpstr>Government - Structure</vt:lpstr>
      <vt:lpstr>This overview</vt:lpstr>
      <vt:lpstr>Opposition – how it changed</vt:lpstr>
      <vt:lpstr>Opposition – how it changed</vt:lpstr>
      <vt:lpstr>Opposition – how it changed</vt:lpstr>
      <vt:lpstr>Opposition – How it changed</vt:lpstr>
      <vt:lpstr>Rural Opposition</vt:lpstr>
      <vt:lpstr>Opposition from WORKERS</vt:lpstr>
      <vt:lpstr>Opposition from National groups</vt:lpstr>
      <vt:lpstr>Opposition from National groups</vt:lpstr>
      <vt:lpstr>Repression – Secret Police</vt:lpstr>
      <vt:lpstr>Repression – The Army</vt:lpstr>
      <vt:lpstr>Repression- Censorship</vt:lpstr>
      <vt:lpstr>Repression - Censorship</vt:lpstr>
      <vt:lpstr>Repression - Propaganda</vt:lpstr>
      <vt:lpstr>Opposition – Reform</vt:lpstr>
      <vt:lpstr>This overview</vt:lpstr>
      <vt:lpstr>Economic Change in the Countryside</vt:lpstr>
      <vt:lpstr>Economic Change in the Countryside </vt:lpstr>
      <vt:lpstr>Economic Continuity in the Countryside</vt:lpstr>
      <vt:lpstr>Social Change in the Countryside</vt:lpstr>
      <vt:lpstr>Industrial Continuity</vt:lpstr>
      <vt:lpstr>Industrial Change</vt:lpstr>
      <vt:lpstr>Social Change in Towns and Cities</vt:lpstr>
      <vt:lpstr>War and the development of Government</vt:lpstr>
      <vt:lpstr>War and the development of Government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 and its Rulers 1855-1964</dc:title>
  <dc:creator>Edward Podesta</dc:creator>
  <cp:lastModifiedBy>Edward Podesta</cp:lastModifiedBy>
  <cp:revision>45</cp:revision>
  <dcterms:created xsi:type="dcterms:W3CDTF">2012-06-04T18:50:55Z</dcterms:created>
  <dcterms:modified xsi:type="dcterms:W3CDTF">2012-06-06T19:42:29Z</dcterms:modified>
</cp:coreProperties>
</file>