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2" r:id="rId1"/>
  </p:sldMasterIdLst>
  <p:notesMasterIdLst>
    <p:notesMasterId r:id="rId36"/>
  </p:notesMasterIdLst>
  <p:sldIdLst>
    <p:sldId id="260" r:id="rId2"/>
    <p:sldId id="300" r:id="rId3"/>
    <p:sldId id="301" r:id="rId4"/>
    <p:sldId id="302" r:id="rId5"/>
    <p:sldId id="307" r:id="rId6"/>
    <p:sldId id="303" r:id="rId7"/>
    <p:sldId id="304" r:id="rId8"/>
    <p:sldId id="331" r:id="rId9"/>
    <p:sldId id="305" r:id="rId10"/>
    <p:sldId id="306" r:id="rId11"/>
    <p:sldId id="308" r:id="rId12"/>
    <p:sldId id="309" r:id="rId13"/>
    <p:sldId id="310" r:id="rId14"/>
    <p:sldId id="311" r:id="rId15"/>
    <p:sldId id="334" r:id="rId16"/>
    <p:sldId id="315" r:id="rId17"/>
    <p:sldId id="314" r:id="rId18"/>
    <p:sldId id="313" r:id="rId19"/>
    <p:sldId id="312" r:id="rId20"/>
    <p:sldId id="316" r:id="rId21"/>
    <p:sldId id="332" r:id="rId22"/>
    <p:sldId id="333" r:id="rId23"/>
    <p:sldId id="318" r:id="rId24"/>
    <p:sldId id="319" r:id="rId25"/>
    <p:sldId id="320" r:id="rId26"/>
    <p:sldId id="321" r:id="rId27"/>
    <p:sldId id="322" r:id="rId28"/>
    <p:sldId id="323" r:id="rId29"/>
    <p:sldId id="327" r:id="rId30"/>
    <p:sldId id="328" r:id="rId31"/>
    <p:sldId id="329" r:id="rId32"/>
    <p:sldId id="324" r:id="rId33"/>
    <p:sldId id="325" r:id="rId34"/>
    <p:sldId id="326" r:id="rId35"/>
  </p:sldIdLst>
  <p:sldSz cx="9144000" cy="6858000" type="screen4x3"/>
  <p:notesSz cx="6669088" cy="9928225"/>
  <p:defaultTextStyle>
    <a:defPPr>
      <a:defRPr lang="en-GB"/>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99FF"/>
    <a:srgbClr val="FFFF66"/>
    <a:srgbClr val="FF0000"/>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9938" cy="496411"/>
          </a:xfrm>
          <a:prstGeom prst="rect">
            <a:avLst/>
          </a:prstGeom>
        </p:spPr>
        <p:txBody>
          <a:bodyPr vert="horz" lIns="91440" tIns="45720" rIns="91440" bIns="45720" rtlCol="0"/>
          <a:lstStyle>
            <a:lvl1pPr algn="l">
              <a:defRPr sz="1200">
                <a:latin typeface="Arial" charset="0"/>
                <a:cs typeface="Arial" charset="0"/>
              </a:defRPr>
            </a:lvl1pPr>
          </a:lstStyle>
          <a:p>
            <a:pPr>
              <a:defRPr/>
            </a:pPr>
            <a:endParaRPr lang="en-GB"/>
          </a:p>
        </p:txBody>
      </p:sp>
      <p:sp>
        <p:nvSpPr>
          <p:cNvPr id="3" name="Date Placeholder 2"/>
          <p:cNvSpPr>
            <a:spLocks noGrp="1"/>
          </p:cNvSpPr>
          <p:nvPr>
            <p:ph type="dt" idx="1"/>
          </p:nvPr>
        </p:nvSpPr>
        <p:spPr>
          <a:xfrm>
            <a:off x="3777607" y="0"/>
            <a:ext cx="2889938" cy="496411"/>
          </a:xfrm>
          <a:prstGeom prst="rect">
            <a:avLst/>
          </a:prstGeom>
        </p:spPr>
        <p:txBody>
          <a:bodyPr vert="horz" lIns="91440" tIns="45720" rIns="91440" bIns="45720" rtlCol="0"/>
          <a:lstStyle>
            <a:lvl1pPr algn="r">
              <a:defRPr sz="1200">
                <a:latin typeface="Arial" charset="0"/>
                <a:cs typeface="Arial" charset="0"/>
              </a:defRPr>
            </a:lvl1pPr>
          </a:lstStyle>
          <a:p>
            <a:pPr>
              <a:defRPr/>
            </a:pPr>
            <a:fld id="{1DC2E78A-E7E5-448F-9F56-C7E8AFAEA051}" type="datetimeFigureOut">
              <a:rPr lang="en-GB"/>
              <a:pPr>
                <a:defRPr/>
              </a:pPr>
              <a:t>02/06/2013</a:t>
            </a:fld>
            <a:endParaRPr lang="en-GB"/>
          </a:p>
        </p:txBody>
      </p:sp>
      <p:sp>
        <p:nvSpPr>
          <p:cNvPr id="4" name="Slide Image Placeholder 3"/>
          <p:cNvSpPr>
            <a:spLocks noGrp="1" noRot="1" noChangeAspect="1"/>
          </p:cNvSpPr>
          <p:nvPr>
            <p:ph type="sldImg" idx="2"/>
          </p:nvPr>
        </p:nvSpPr>
        <p:spPr>
          <a:xfrm>
            <a:off x="854075" y="744538"/>
            <a:ext cx="4960938" cy="3722687"/>
          </a:xfrm>
          <a:prstGeom prst="rect">
            <a:avLst/>
          </a:prstGeom>
          <a:noFill/>
          <a:ln w="12700">
            <a:solidFill>
              <a:prstClr val="black"/>
            </a:solidFill>
          </a:ln>
        </p:spPr>
        <p:txBody>
          <a:bodyPr vert="horz" lIns="91440" tIns="45720" rIns="91440" bIns="45720" rtlCol="0" anchor="ctr"/>
          <a:lstStyle/>
          <a:p>
            <a:pPr lvl="0"/>
            <a:endParaRPr lang="en-GB" noProof="0" smtClean="0"/>
          </a:p>
        </p:txBody>
      </p:sp>
      <p:sp>
        <p:nvSpPr>
          <p:cNvPr id="5" name="Notes Placeholder 4"/>
          <p:cNvSpPr>
            <a:spLocks noGrp="1"/>
          </p:cNvSpPr>
          <p:nvPr>
            <p:ph type="body" sz="quarter" idx="3"/>
          </p:nvPr>
        </p:nvSpPr>
        <p:spPr>
          <a:xfrm>
            <a:off x="666909" y="4715907"/>
            <a:ext cx="5335270" cy="4467701"/>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smtClean="0"/>
          </a:p>
        </p:txBody>
      </p:sp>
      <p:sp>
        <p:nvSpPr>
          <p:cNvPr id="6" name="Footer Placeholder 5"/>
          <p:cNvSpPr>
            <a:spLocks noGrp="1"/>
          </p:cNvSpPr>
          <p:nvPr>
            <p:ph type="ftr" sz="quarter" idx="4"/>
          </p:nvPr>
        </p:nvSpPr>
        <p:spPr>
          <a:xfrm>
            <a:off x="0" y="9430091"/>
            <a:ext cx="2889938" cy="496411"/>
          </a:xfrm>
          <a:prstGeom prst="rect">
            <a:avLst/>
          </a:prstGeom>
        </p:spPr>
        <p:txBody>
          <a:bodyPr vert="horz" lIns="91440" tIns="45720" rIns="91440" bIns="45720" rtlCol="0" anchor="b"/>
          <a:lstStyle>
            <a:lvl1pPr algn="l">
              <a:defRPr sz="1200">
                <a:latin typeface="Arial" charset="0"/>
                <a:cs typeface="Arial" charset="0"/>
              </a:defRPr>
            </a:lvl1pPr>
          </a:lstStyle>
          <a:p>
            <a:pPr>
              <a:defRPr/>
            </a:pPr>
            <a:endParaRPr lang="en-GB"/>
          </a:p>
        </p:txBody>
      </p:sp>
      <p:sp>
        <p:nvSpPr>
          <p:cNvPr id="7" name="Slide Number Placeholder 6"/>
          <p:cNvSpPr>
            <a:spLocks noGrp="1"/>
          </p:cNvSpPr>
          <p:nvPr>
            <p:ph type="sldNum" sz="quarter" idx="5"/>
          </p:nvPr>
        </p:nvSpPr>
        <p:spPr>
          <a:xfrm>
            <a:off x="3777607" y="9430091"/>
            <a:ext cx="2889938" cy="496411"/>
          </a:xfrm>
          <a:prstGeom prst="rect">
            <a:avLst/>
          </a:prstGeom>
        </p:spPr>
        <p:txBody>
          <a:bodyPr vert="horz" lIns="91440" tIns="45720" rIns="91440" bIns="45720" rtlCol="0" anchor="b"/>
          <a:lstStyle>
            <a:lvl1pPr algn="r">
              <a:defRPr sz="1200">
                <a:latin typeface="Arial" charset="0"/>
                <a:cs typeface="Arial" charset="0"/>
              </a:defRPr>
            </a:lvl1pPr>
          </a:lstStyle>
          <a:p>
            <a:pPr>
              <a:defRPr/>
            </a:pPr>
            <a:fld id="{BE3DC5AF-4062-4590-89A6-92C6E0C5FC81}" type="slidenum">
              <a:rPr lang="en-GB"/>
              <a:pPr>
                <a:defRPr/>
              </a:pPr>
              <a:t>‹#›</a:t>
            </a:fld>
            <a:endParaRPr lang="en-GB"/>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CB4EF5F1-BD6C-4C36-97CE-303C1AB57CAA}" type="slidenum">
              <a:rPr lang="en-GB" smtClean="0">
                <a:latin typeface="Arial" pitchFamily="34" charset="0"/>
                <a:cs typeface="Arial" pitchFamily="34" charset="0"/>
              </a:rPr>
              <a:pPr/>
              <a:t>1</a:t>
            </a:fld>
            <a:endParaRPr lang="en-GB" smtClean="0">
              <a:latin typeface="Arial" pitchFamily="34" charset="0"/>
              <a:cs typeface="Arial" pitchFamily="34" charset="0"/>
            </a:endParaRPr>
          </a:p>
        </p:txBody>
      </p:sp>
      <p:sp>
        <p:nvSpPr>
          <p:cNvPr id="60419" name="Rectangle 2"/>
          <p:cNvSpPr>
            <a:spLocks noGrp="1" noRot="1" noChangeAspect="1" noChangeArrowheads="1" noTextEdit="1"/>
          </p:cNvSpPr>
          <p:nvPr>
            <p:ph type="sldImg"/>
          </p:nvPr>
        </p:nvSpPr>
        <p:spPr bwMode="auto">
          <a:xfrm>
            <a:off x="1016000" y="865188"/>
            <a:ext cx="4637088" cy="3479800"/>
          </a:xfrm>
          <a:noFill/>
          <a:ln>
            <a:solidFill>
              <a:srgbClr val="000000"/>
            </a:solidFill>
            <a:miter lim="800000"/>
            <a:headEnd/>
            <a:tailEnd/>
          </a:ln>
        </p:spPr>
      </p:sp>
      <p:sp>
        <p:nvSpPr>
          <p:cNvPr id="60420" name="Rectangle 3"/>
          <p:cNvSpPr>
            <a:spLocks noGrp="1" noChangeArrowheads="1"/>
          </p:cNvSpPr>
          <p:nvPr>
            <p:ph type="body" idx="1"/>
          </p:nvPr>
        </p:nvSpPr>
        <p:spPr bwMode="auto">
          <a:xfrm>
            <a:off x="889212" y="4719354"/>
            <a:ext cx="4890665" cy="4179852"/>
          </a:xfrm>
          <a:noFill/>
        </p:spPr>
        <p:txBody>
          <a:bodyPr wrap="square" numCol="1" anchor="t" anchorCtr="0" compatLnSpc="1">
            <a:prstTxWarp prst="textNoShape">
              <a:avLst/>
            </a:prstTxWarp>
          </a:bodyPr>
          <a:lstStyle/>
          <a:p>
            <a:pPr eaLnBrk="1" hangingPunct="1">
              <a:spcBef>
                <a:spcPct val="0"/>
              </a:spcBef>
            </a:pPr>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ACF1B0F9-9B41-4002-8CA2-037C8B529427}" type="slidenum">
              <a:rPr lang="en-GB" smtClean="0">
                <a:latin typeface="Arial" pitchFamily="34" charset="0"/>
                <a:cs typeface="Arial" pitchFamily="34" charset="0"/>
              </a:rPr>
              <a:pPr/>
              <a:t>2</a:t>
            </a:fld>
            <a:endParaRPr lang="en-GB" smtClean="0">
              <a:latin typeface="Arial" pitchFamily="34" charset="0"/>
              <a:cs typeface="Arial" pitchFamily="34" charset="0"/>
            </a:endParaRPr>
          </a:p>
        </p:txBody>
      </p:sp>
      <p:sp>
        <p:nvSpPr>
          <p:cNvPr id="6144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61444"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latin typeface="Times New Roman" pitchFamily="18"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ACF1B0F9-9B41-4002-8CA2-037C8B529427}" type="slidenum">
              <a:rPr lang="en-GB" smtClean="0">
                <a:latin typeface="Arial" pitchFamily="34" charset="0"/>
                <a:cs typeface="Arial" pitchFamily="34" charset="0"/>
              </a:rPr>
              <a:pPr/>
              <a:t>15</a:t>
            </a:fld>
            <a:endParaRPr lang="en-GB" smtClean="0">
              <a:latin typeface="Arial" pitchFamily="34" charset="0"/>
              <a:cs typeface="Arial" pitchFamily="34" charset="0"/>
            </a:endParaRPr>
          </a:p>
        </p:txBody>
      </p:sp>
      <p:sp>
        <p:nvSpPr>
          <p:cNvPr id="6144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61444"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latin typeface="Times New Roman" pitchFamily="18"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C6A182E1-A08E-4AD9-8508-1B138CBEE85F}" type="slidenum">
              <a:rPr lang="en-GB" smtClean="0">
                <a:latin typeface="Arial" pitchFamily="34" charset="0"/>
                <a:cs typeface="Arial" pitchFamily="34" charset="0"/>
              </a:rPr>
              <a:pPr/>
              <a:t>23</a:t>
            </a:fld>
            <a:endParaRPr lang="en-GB" smtClean="0">
              <a:latin typeface="Arial" pitchFamily="34" charset="0"/>
              <a:cs typeface="Arial" pitchFamily="34" charset="0"/>
            </a:endParaRPr>
          </a:p>
        </p:txBody>
      </p:sp>
      <p:sp>
        <p:nvSpPr>
          <p:cNvPr id="6349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63492"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latin typeface="Times New Roman"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62E2E69B-770A-4737-8A99-F96DD93A46B8}" type="slidenum">
              <a:rPr lang="en-GB"/>
              <a:pPr>
                <a:defRPr/>
              </a:pPr>
              <a:t>‹#›</a:t>
            </a:fld>
            <a:endParaRPr lang="en-GB"/>
          </a:p>
        </p:txBody>
      </p:sp>
    </p:spTree>
  </p:cSld>
  <p:clrMapOvr>
    <a:masterClrMapping/>
  </p:clrMapOvr>
  <p:transition spd="med">
    <p:dissolv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D3E2B256-8DDD-47E6-84B9-64A7D73FDB99}" type="slidenum">
              <a:rPr lang="en-GB"/>
              <a:pPr>
                <a:defRPr/>
              </a:pPr>
              <a:t>‹#›</a:t>
            </a:fld>
            <a:endParaRPr lang="en-GB"/>
          </a:p>
        </p:txBody>
      </p:sp>
    </p:spTree>
  </p:cSld>
  <p:clrMapOvr>
    <a:masterClrMapping/>
  </p:clrMapOvr>
  <p:transition spd="med">
    <p:dissolv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C50CDA89-A606-45AE-B0D4-986296A64E9C}" type="slidenum">
              <a:rPr lang="en-GB"/>
              <a:pPr>
                <a:defRPr/>
              </a:pPr>
              <a:t>‹#›</a:t>
            </a:fld>
            <a:endParaRPr lang="en-GB"/>
          </a:p>
        </p:txBody>
      </p:sp>
    </p:spTree>
  </p:cSld>
  <p:clrMapOvr>
    <a:masterClrMapping/>
  </p:clrMapOvr>
  <p:transition spd="med">
    <p:dissolv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9B7E281D-3B8F-45F4-AF47-350D63A16052}" type="slidenum">
              <a:rPr lang="en-GB"/>
              <a:pPr>
                <a:defRPr/>
              </a:pPr>
              <a:t>‹#›</a:t>
            </a:fld>
            <a:endParaRPr lang="en-GB"/>
          </a:p>
        </p:txBody>
      </p:sp>
    </p:spTree>
  </p:cSld>
  <p:clrMapOvr>
    <a:masterClrMapping/>
  </p:clrMapOvr>
  <p:transition spd="med">
    <p:dissolv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F51560E6-1E74-4666-BF5C-32C6551E7288}" type="slidenum">
              <a:rPr lang="en-GB"/>
              <a:pPr>
                <a:defRPr/>
              </a:pPr>
              <a:t>‹#›</a:t>
            </a:fld>
            <a:endParaRPr lang="en-GB"/>
          </a:p>
        </p:txBody>
      </p:sp>
    </p:spTree>
  </p:cSld>
  <p:clrMapOvr>
    <a:masterClrMapping/>
  </p:clrMapOvr>
  <p:transition spd="med">
    <p:dissolv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09ADB35B-2D15-48CB-A750-B2C2CA5B4B2B}" type="slidenum">
              <a:rPr lang="en-GB"/>
              <a:pPr>
                <a:defRPr/>
              </a:pPr>
              <a:t>‹#›</a:t>
            </a:fld>
            <a:endParaRPr lang="en-GB"/>
          </a:p>
        </p:txBody>
      </p:sp>
    </p:spTree>
  </p:cSld>
  <p:clrMapOvr>
    <a:masterClrMapping/>
  </p:clrMapOvr>
  <p:transition spd="med">
    <p:dissolv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GB"/>
          </a:p>
        </p:txBody>
      </p:sp>
      <p:sp>
        <p:nvSpPr>
          <p:cNvPr id="8" name="Rectangle 5"/>
          <p:cNvSpPr>
            <a:spLocks noGrp="1" noChangeArrowheads="1"/>
          </p:cNvSpPr>
          <p:nvPr>
            <p:ph type="ftr" sz="quarter" idx="11"/>
          </p:nvPr>
        </p:nvSpPr>
        <p:spPr>
          <a:ln/>
        </p:spPr>
        <p:txBody>
          <a:bodyPr/>
          <a:lstStyle>
            <a:lvl1pPr>
              <a:defRPr/>
            </a:lvl1pPr>
          </a:lstStyle>
          <a:p>
            <a:pPr>
              <a:defRPr/>
            </a:pPr>
            <a:endParaRPr lang="en-GB"/>
          </a:p>
        </p:txBody>
      </p:sp>
      <p:sp>
        <p:nvSpPr>
          <p:cNvPr id="9" name="Rectangle 6"/>
          <p:cNvSpPr>
            <a:spLocks noGrp="1" noChangeArrowheads="1"/>
          </p:cNvSpPr>
          <p:nvPr>
            <p:ph type="sldNum" sz="quarter" idx="12"/>
          </p:nvPr>
        </p:nvSpPr>
        <p:spPr>
          <a:ln/>
        </p:spPr>
        <p:txBody>
          <a:bodyPr/>
          <a:lstStyle>
            <a:lvl1pPr>
              <a:defRPr/>
            </a:lvl1pPr>
          </a:lstStyle>
          <a:p>
            <a:pPr>
              <a:defRPr/>
            </a:pPr>
            <a:fld id="{D06EC55C-C0E2-4850-B762-C421543D350A}" type="slidenum">
              <a:rPr lang="en-GB"/>
              <a:pPr>
                <a:defRPr/>
              </a:pPr>
              <a:t>‹#›</a:t>
            </a:fld>
            <a:endParaRPr lang="en-GB"/>
          </a:p>
        </p:txBody>
      </p:sp>
    </p:spTree>
  </p:cSld>
  <p:clrMapOvr>
    <a:masterClrMapping/>
  </p:clrMapOvr>
  <p:transition spd="med">
    <p:dissolv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GB"/>
          </a:p>
        </p:txBody>
      </p:sp>
      <p:sp>
        <p:nvSpPr>
          <p:cNvPr id="4" name="Rectangle 5"/>
          <p:cNvSpPr>
            <a:spLocks noGrp="1" noChangeArrowheads="1"/>
          </p:cNvSpPr>
          <p:nvPr>
            <p:ph type="ftr" sz="quarter" idx="11"/>
          </p:nvPr>
        </p:nvSpPr>
        <p:spPr>
          <a:ln/>
        </p:spPr>
        <p:txBody>
          <a:bodyPr/>
          <a:lstStyle>
            <a:lvl1pPr>
              <a:defRPr/>
            </a:lvl1pPr>
          </a:lstStyle>
          <a:p>
            <a:pPr>
              <a:defRPr/>
            </a:pPr>
            <a:endParaRPr lang="en-GB"/>
          </a:p>
        </p:txBody>
      </p:sp>
      <p:sp>
        <p:nvSpPr>
          <p:cNvPr id="5" name="Rectangle 6"/>
          <p:cNvSpPr>
            <a:spLocks noGrp="1" noChangeArrowheads="1"/>
          </p:cNvSpPr>
          <p:nvPr>
            <p:ph type="sldNum" sz="quarter" idx="12"/>
          </p:nvPr>
        </p:nvSpPr>
        <p:spPr>
          <a:ln/>
        </p:spPr>
        <p:txBody>
          <a:bodyPr/>
          <a:lstStyle>
            <a:lvl1pPr>
              <a:defRPr/>
            </a:lvl1pPr>
          </a:lstStyle>
          <a:p>
            <a:pPr>
              <a:defRPr/>
            </a:pPr>
            <a:fld id="{621D171B-AF8E-4270-BAEC-2A13A9496A39}" type="slidenum">
              <a:rPr lang="en-GB"/>
              <a:pPr>
                <a:defRPr/>
              </a:pPr>
              <a:t>‹#›</a:t>
            </a:fld>
            <a:endParaRPr lang="en-GB"/>
          </a:p>
        </p:txBody>
      </p:sp>
    </p:spTree>
  </p:cSld>
  <p:clrMapOvr>
    <a:masterClrMapping/>
  </p:clrMapOvr>
  <p:transition spd="med">
    <p:dissolv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GB"/>
          </a:p>
        </p:txBody>
      </p:sp>
      <p:sp>
        <p:nvSpPr>
          <p:cNvPr id="3" name="Rectangle 5"/>
          <p:cNvSpPr>
            <a:spLocks noGrp="1" noChangeArrowheads="1"/>
          </p:cNvSpPr>
          <p:nvPr>
            <p:ph type="ftr" sz="quarter" idx="11"/>
          </p:nvPr>
        </p:nvSpPr>
        <p:spPr>
          <a:ln/>
        </p:spPr>
        <p:txBody>
          <a:bodyPr/>
          <a:lstStyle>
            <a:lvl1pPr>
              <a:defRPr/>
            </a:lvl1pPr>
          </a:lstStyle>
          <a:p>
            <a:pPr>
              <a:defRPr/>
            </a:pPr>
            <a:endParaRPr lang="en-GB"/>
          </a:p>
        </p:txBody>
      </p:sp>
      <p:sp>
        <p:nvSpPr>
          <p:cNvPr id="4" name="Rectangle 6"/>
          <p:cNvSpPr>
            <a:spLocks noGrp="1" noChangeArrowheads="1"/>
          </p:cNvSpPr>
          <p:nvPr>
            <p:ph type="sldNum" sz="quarter" idx="12"/>
          </p:nvPr>
        </p:nvSpPr>
        <p:spPr>
          <a:ln/>
        </p:spPr>
        <p:txBody>
          <a:bodyPr/>
          <a:lstStyle>
            <a:lvl1pPr>
              <a:defRPr/>
            </a:lvl1pPr>
          </a:lstStyle>
          <a:p>
            <a:pPr>
              <a:defRPr/>
            </a:pPr>
            <a:fld id="{C181E8F5-0E75-46F7-903F-CA6100154289}" type="slidenum">
              <a:rPr lang="en-GB"/>
              <a:pPr>
                <a:defRPr/>
              </a:pPr>
              <a:t>‹#›</a:t>
            </a:fld>
            <a:endParaRPr lang="en-GB"/>
          </a:p>
        </p:txBody>
      </p:sp>
    </p:spTree>
  </p:cSld>
  <p:clrMapOvr>
    <a:masterClrMapping/>
  </p:clrMapOvr>
  <p:transition spd="med">
    <p:dissolv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6461F575-0C2F-4AA7-A7F9-1322964ECFA1}" type="slidenum">
              <a:rPr lang="en-GB"/>
              <a:pPr>
                <a:defRPr/>
              </a:pPr>
              <a:t>‹#›</a:t>
            </a:fld>
            <a:endParaRPr lang="en-GB"/>
          </a:p>
        </p:txBody>
      </p:sp>
    </p:spTree>
  </p:cSld>
  <p:clrMapOvr>
    <a:masterClrMapping/>
  </p:clrMapOvr>
  <p:transition spd="med">
    <p:dissolv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DAB4E1FE-E89D-4D76-856D-E678292A0823}" type="slidenum">
              <a:rPr lang="en-GB"/>
              <a:pPr>
                <a:defRPr/>
              </a:pPr>
              <a:t>‹#›</a:t>
            </a:fld>
            <a:endParaRPr lang="en-GB"/>
          </a:p>
        </p:txBody>
      </p:sp>
    </p:spTree>
  </p:cSld>
  <p:clrMapOvr>
    <a:masterClrMapping/>
  </p:clrMapOvr>
  <p:transition spd="med">
    <p:dissolv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90116"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ext uri="{91240B29-F687-4F45-9708-019B960494DF}"/>
            <a:ext uri="{AF507438-7753-43E0-B8FC-AC1667EBCBE1}"/>
          </a:extLst>
        </p:spPr>
        <p:txBody>
          <a:bodyPr vert="horz" wrap="square" lIns="91440" tIns="45720" rIns="91440" bIns="45720" numCol="1" anchor="t" anchorCtr="0" compatLnSpc="1">
            <a:prstTxWarp prst="textNoShape">
              <a:avLst/>
            </a:prstTxWarp>
          </a:bodyPr>
          <a:lstStyle>
            <a:lvl1pPr>
              <a:defRPr sz="1400">
                <a:latin typeface="Arial" charset="0"/>
                <a:cs typeface="Arial" charset="0"/>
              </a:defRPr>
            </a:lvl1pPr>
          </a:lstStyle>
          <a:p>
            <a:pPr>
              <a:defRPr/>
            </a:pPr>
            <a:endParaRPr lang="en-GB"/>
          </a:p>
        </p:txBody>
      </p:sp>
      <p:sp>
        <p:nvSpPr>
          <p:cNvPr id="90117"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ext uri="{91240B29-F687-4F45-9708-019B960494DF}"/>
            <a:ext uri="{AF507438-7753-43E0-B8FC-AC1667EBCBE1}"/>
          </a:extLst>
        </p:spPr>
        <p:txBody>
          <a:bodyPr vert="horz" wrap="square" lIns="91440" tIns="45720" rIns="91440" bIns="45720" numCol="1" anchor="t" anchorCtr="0" compatLnSpc="1">
            <a:prstTxWarp prst="textNoShape">
              <a:avLst/>
            </a:prstTxWarp>
          </a:bodyPr>
          <a:lstStyle>
            <a:lvl1pPr algn="ctr">
              <a:defRPr sz="1400">
                <a:latin typeface="Arial" charset="0"/>
                <a:cs typeface="Arial" charset="0"/>
              </a:defRPr>
            </a:lvl1pPr>
          </a:lstStyle>
          <a:p>
            <a:pPr>
              <a:defRPr/>
            </a:pPr>
            <a:endParaRPr lang="en-GB"/>
          </a:p>
        </p:txBody>
      </p:sp>
      <p:sp>
        <p:nvSpPr>
          <p:cNvPr id="90118"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ext uri="{91240B29-F687-4F45-9708-019B960494DF}"/>
            <a:ext uri="{AF507438-7753-43E0-B8FC-AC1667EBCBE1}"/>
          </a:extLst>
        </p:spPr>
        <p:txBody>
          <a:bodyPr vert="horz" wrap="square" lIns="91440" tIns="45720" rIns="91440" bIns="45720" numCol="1" anchor="t" anchorCtr="0" compatLnSpc="1">
            <a:prstTxWarp prst="textNoShape">
              <a:avLst/>
            </a:prstTxWarp>
          </a:bodyPr>
          <a:lstStyle>
            <a:lvl1pPr algn="r">
              <a:defRPr sz="1400">
                <a:latin typeface="Arial" charset="0"/>
                <a:cs typeface="Arial" charset="0"/>
              </a:defRPr>
            </a:lvl1pPr>
          </a:lstStyle>
          <a:p>
            <a:pPr>
              <a:defRPr/>
            </a:pPr>
            <a:fld id="{7158A179-51B8-410F-8B12-AADB145A1CAD}" type="slidenum">
              <a:rPr lang="en-GB"/>
              <a:pPr>
                <a:defRPr/>
              </a:pPr>
              <a:t>‹#›</a:t>
            </a:fld>
            <a:endParaRPr lang="en-GB"/>
          </a:p>
        </p:txBody>
      </p:sp>
      <p:pic>
        <p:nvPicPr>
          <p:cNvPr id="1031" name="Picture 16" descr="LHS Crest"/>
          <p:cNvPicPr>
            <a:picLocks noChangeAspect="1" noChangeArrowheads="1"/>
          </p:cNvPicPr>
          <p:nvPr userDrawn="1"/>
        </p:nvPicPr>
        <p:blipFill>
          <a:blip r:embed="rId13" cstate="print"/>
          <a:srcRect r="18454"/>
          <a:stretch>
            <a:fillRect/>
          </a:stretch>
        </p:blipFill>
        <p:spPr bwMode="auto">
          <a:xfrm>
            <a:off x="8330533" y="5883399"/>
            <a:ext cx="813467" cy="974601"/>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93" r:id="rId1"/>
    <p:sldLayoutId id="2147483694" r:id="rId2"/>
    <p:sldLayoutId id="2147483695" r:id="rId3"/>
    <p:sldLayoutId id="2147483696" r:id="rId4"/>
    <p:sldLayoutId id="2147483697" r:id="rId5"/>
    <p:sldLayoutId id="2147483698" r:id="rId6"/>
    <p:sldLayoutId id="2147483699" r:id="rId7"/>
    <p:sldLayoutId id="2147483700" r:id="rId8"/>
    <p:sldLayoutId id="2147483701" r:id="rId9"/>
    <p:sldLayoutId id="2147483702" r:id="rId10"/>
    <p:sldLayoutId id="2147483703" r:id="rId11"/>
  </p:sldLayoutIdLst>
  <p:transition spd="med">
    <p:dissolve/>
  </p:transition>
  <p:timing>
    <p:tnLst>
      <p:par>
        <p:cTn id="1" dur="indefinite" restart="never" nodeType="tmRoot"/>
      </p:par>
    </p:tnLst>
  </p:timing>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7938" name="Rectangle 2"/>
          <p:cNvSpPr>
            <a:spLocks noGrp="1" noChangeArrowheads="1"/>
          </p:cNvSpPr>
          <p:nvPr>
            <p:ph type="ctrTitle"/>
          </p:nvPr>
        </p:nvSpPr>
        <p:spPr>
          <a:xfrm>
            <a:off x="1066800" y="1066800"/>
            <a:ext cx="7848600" cy="1143000"/>
          </a:xfrm>
          <a:noFill/>
        </p:spPr>
        <p:txBody>
          <a:bodyPr lIns="90488" tIns="44450" rIns="90488" bIns="44450"/>
          <a:lstStyle/>
          <a:p>
            <a:pPr eaLnBrk="1" hangingPunct="1"/>
            <a:r>
              <a:rPr lang="en-US" b="1" smtClean="0"/>
              <a:t>GCE A Level History </a:t>
            </a:r>
            <a:br>
              <a:rPr lang="en-US" b="1" smtClean="0"/>
            </a:br>
            <a:r>
              <a:rPr lang="en-US" b="1" smtClean="0"/>
              <a:t>Revision</a:t>
            </a:r>
          </a:p>
        </p:txBody>
      </p:sp>
      <p:sp>
        <p:nvSpPr>
          <p:cNvPr id="167939" name="Rectangle 3"/>
          <p:cNvSpPr>
            <a:spLocks noGrp="1" noChangeArrowheads="1"/>
          </p:cNvSpPr>
          <p:nvPr>
            <p:ph type="subTitle" idx="1"/>
          </p:nvPr>
        </p:nvSpPr>
        <p:spPr>
          <a:xfrm>
            <a:off x="1752600" y="3962400"/>
            <a:ext cx="6400800" cy="1752600"/>
          </a:xfrm>
          <a:noFill/>
        </p:spPr>
        <p:txBody>
          <a:bodyPr lIns="90488" tIns="44450" rIns="90488" bIns="44450"/>
          <a:lstStyle/>
          <a:p>
            <a:pPr marL="342900" indent="-342900" eaLnBrk="1" hangingPunct="1"/>
            <a:r>
              <a:rPr lang="en-US" b="1" smtClean="0"/>
              <a:t>Little Heath School</a:t>
            </a:r>
          </a:p>
        </p:txBody>
      </p:sp>
      <p:sp>
        <p:nvSpPr>
          <p:cNvPr id="167940" name="Rectangle 4"/>
          <p:cNvSpPr>
            <a:spLocks noChangeArrowheads="1"/>
          </p:cNvSpPr>
          <p:nvPr/>
        </p:nvSpPr>
        <p:spPr bwMode="auto">
          <a:xfrm>
            <a:off x="3439850" y="4866325"/>
            <a:ext cx="3008838" cy="459100"/>
          </a:xfrm>
          <a:prstGeom prst="rect">
            <a:avLst/>
          </a:prstGeom>
          <a:noFill/>
          <a:ln w="12700">
            <a:noFill/>
            <a:miter lim="800000"/>
            <a:headEnd/>
            <a:tailEnd/>
          </a:ln>
        </p:spPr>
        <p:txBody>
          <a:bodyPr wrap="none" lIns="90488" tIns="44450" rIns="90488" bIns="44450" anchor="ctr">
            <a:spAutoFit/>
          </a:bodyPr>
          <a:lstStyle/>
          <a:p>
            <a:pPr algn="ctr" eaLnBrk="0" hangingPunct="0"/>
            <a:r>
              <a:rPr lang="en-US" sz="2400" dirty="0" smtClean="0"/>
              <a:t>Sunday 2 </a:t>
            </a:r>
            <a:r>
              <a:rPr lang="en-US" sz="2400" dirty="0"/>
              <a:t>June </a:t>
            </a:r>
            <a:r>
              <a:rPr lang="en-US" sz="2400" dirty="0" smtClean="0"/>
              <a:t>2013</a:t>
            </a:r>
            <a:endParaRPr lang="en-US" sz="2400" dirty="0"/>
          </a:p>
        </p:txBody>
      </p:sp>
      <p:sp>
        <p:nvSpPr>
          <p:cNvPr id="5" name="Rectangle 2"/>
          <p:cNvSpPr txBox="1">
            <a:spLocks noChangeArrowheads="1"/>
          </p:cNvSpPr>
          <p:nvPr/>
        </p:nvSpPr>
        <p:spPr bwMode="auto">
          <a:xfrm>
            <a:off x="539750" y="2852738"/>
            <a:ext cx="8229600" cy="936625"/>
          </a:xfrm>
          <a:prstGeom prst="rect">
            <a:avLst/>
          </a:prstGeom>
          <a:solidFill>
            <a:srgbClr val="CC99FF"/>
          </a:solidFill>
          <a:ln/>
        </p:spPr>
        <p:style>
          <a:lnRef idx="2">
            <a:schemeClr val="accent1"/>
          </a:lnRef>
          <a:fillRef idx="1">
            <a:schemeClr val="lt1"/>
          </a:fillRef>
          <a:effectRef idx="0">
            <a:schemeClr val="accent1"/>
          </a:effectRef>
          <a:fontRef idx="minor">
            <a:schemeClr val="dk1"/>
          </a:fontRef>
        </p:style>
        <p:txBody>
          <a:bodyPr anchor="ctr"/>
          <a:lst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a:defRPr/>
            </a:pPr>
            <a:endParaRPr lang="en-GB" sz="4000" b="1" dirty="0" smtClean="0"/>
          </a:p>
          <a:p>
            <a:pPr>
              <a:defRPr/>
            </a:pPr>
            <a:r>
              <a:rPr lang="en-GB" sz="4000" b="1" dirty="0" smtClean="0"/>
              <a:t>Russia and Its Rulers</a:t>
            </a:r>
          </a:p>
          <a:p>
            <a:pPr>
              <a:defRPr/>
            </a:pPr>
            <a:endParaRPr lang="en-GB" sz="4000" b="1" dirty="0" smtClean="0"/>
          </a:p>
        </p:txBody>
      </p:sp>
    </p:spTree>
  </p:cSld>
  <p:clrMapOvr>
    <a:masterClrMapping/>
  </p:clrMapOvr>
  <p:transition spd="med">
    <p:random/>
    <p:sndAc>
      <p:stSnd>
        <p:snd r:embed="rId3" name="WHOOSH.WAV"/>
      </p:st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167938"/>
                                        </p:tgtEl>
                                        <p:attrNameLst>
                                          <p:attrName>style.visibility</p:attrName>
                                        </p:attrNameLst>
                                      </p:cBhvr>
                                      <p:to>
                                        <p:strVal val="visible"/>
                                      </p:to>
                                    </p:set>
                                    <p:anim calcmode="lin" valueType="num">
                                      <p:cBhvr additive="base">
                                        <p:cTn id="7" dur="500" fill="hold"/>
                                        <p:tgtEl>
                                          <p:spTgt spid="167938"/>
                                        </p:tgtEl>
                                        <p:attrNameLst>
                                          <p:attrName>ppt_x</p:attrName>
                                        </p:attrNameLst>
                                      </p:cBhvr>
                                      <p:tavLst>
                                        <p:tav tm="0">
                                          <p:val>
                                            <p:strVal val="0-#ppt_w/2"/>
                                          </p:val>
                                        </p:tav>
                                        <p:tav tm="100000">
                                          <p:val>
                                            <p:strVal val="#ppt_x"/>
                                          </p:val>
                                        </p:tav>
                                      </p:tavLst>
                                    </p:anim>
                                    <p:anim calcmode="lin" valueType="num">
                                      <p:cBhvr additive="base">
                                        <p:cTn id="8" dur="500" fill="hold"/>
                                        <p:tgtEl>
                                          <p:spTgt spid="167938"/>
                                        </p:tgtEl>
                                        <p:attrNameLst>
                                          <p:attrName>ppt_y</p:attrName>
                                        </p:attrNameLst>
                                      </p:cBhvr>
                                      <p:tavLst>
                                        <p:tav tm="0">
                                          <p:val>
                                            <p:strVal val="#ppt_y"/>
                                          </p:val>
                                        </p:tav>
                                        <p:tav tm="100000">
                                          <p:val>
                                            <p:strVal val="#ppt_y"/>
                                          </p:val>
                                        </p:tav>
                                      </p:tavLst>
                                    </p:anim>
                                  </p:childTnLst>
                                </p:cTn>
                              </p:par>
                            </p:childTnLst>
                          </p:cTn>
                        </p:par>
                        <p:par>
                          <p:cTn id="9" fill="hold" nodeType="afterGroup">
                            <p:stCondLst>
                              <p:cond delay="500"/>
                            </p:stCondLst>
                            <p:childTnLst>
                              <p:par>
                                <p:cTn id="10" presetID="16" presetClass="entr" presetSubtype="37" fill="hold" grpId="0" nodeType="afterEffect">
                                  <p:stCondLst>
                                    <p:cond delay="0"/>
                                  </p:stCondLst>
                                  <p:childTnLst>
                                    <p:set>
                                      <p:cBhvr>
                                        <p:cTn id="11" dur="1" fill="hold">
                                          <p:stCondLst>
                                            <p:cond delay="0"/>
                                          </p:stCondLst>
                                        </p:cTn>
                                        <p:tgtEl>
                                          <p:spTgt spid="167939">
                                            <p:txEl>
                                              <p:pRg st="0" end="0"/>
                                            </p:txEl>
                                          </p:spTgt>
                                        </p:tgtEl>
                                        <p:attrNameLst>
                                          <p:attrName>style.visibility</p:attrName>
                                        </p:attrNameLst>
                                      </p:cBhvr>
                                      <p:to>
                                        <p:strVal val="visible"/>
                                      </p:to>
                                    </p:set>
                                    <p:animEffect transition="in" filter="barn(outVertical)">
                                      <p:cBhvr>
                                        <p:cTn id="12" dur="500"/>
                                        <p:tgtEl>
                                          <p:spTgt spid="167939">
                                            <p:txEl>
                                              <p:pRg st="0" end="0"/>
                                            </p:txEl>
                                          </p:spTgt>
                                        </p:tgtEl>
                                      </p:cBhvr>
                                    </p:animEffect>
                                  </p:childTnLst>
                                </p:cTn>
                              </p:par>
                            </p:childTnLst>
                          </p:cTn>
                        </p:par>
                        <p:par>
                          <p:cTn id="13" fill="hold" nodeType="afterGroup">
                            <p:stCondLst>
                              <p:cond delay="1000"/>
                            </p:stCondLst>
                            <p:childTnLst>
                              <p:par>
                                <p:cTn id="14" presetID="2" presetClass="entr" presetSubtype="8" fill="hold" grpId="0" nodeType="afterEffect">
                                  <p:stCondLst>
                                    <p:cond delay="0"/>
                                  </p:stCondLst>
                                  <p:childTnLst>
                                    <p:set>
                                      <p:cBhvr>
                                        <p:cTn id="15" dur="1" fill="hold">
                                          <p:stCondLst>
                                            <p:cond delay="0"/>
                                          </p:stCondLst>
                                        </p:cTn>
                                        <p:tgtEl>
                                          <p:spTgt spid="167940"/>
                                        </p:tgtEl>
                                        <p:attrNameLst>
                                          <p:attrName>style.visibility</p:attrName>
                                        </p:attrNameLst>
                                      </p:cBhvr>
                                      <p:to>
                                        <p:strVal val="visible"/>
                                      </p:to>
                                    </p:set>
                                    <p:anim calcmode="lin" valueType="num">
                                      <p:cBhvr additive="base">
                                        <p:cTn id="16" dur="500" fill="hold"/>
                                        <p:tgtEl>
                                          <p:spTgt spid="167940"/>
                                        </p:tgtEl>
                                        <p:attrNameLst>
                                          <p:attrName>ppt_x</p:attrName>
                                        </p:attrNameLst>
                                      </p:cBhvr>
                                      <p:tavLst>
                                        <p:tav tm="0">
                                          <p:val>
                                            <p:strVal val="0-#ppt_w/2"/>
                                          </p:val>
                                        </p:tav>
                                        <p:tav tm="100000">
                                          <p:val>
                                            <p:strVal val="#ppt_x"/>
                                          </p:val>
                                        </p:tav>
                                      </p:tavLst>
                                    </p:anim>
                                    <p:anim calcmode="lin" valueType="num">
                                      <p:cBhvr additive="base">
                                        <p:cTn id="17" dur="500" fill="hold"/>
                                        <p:tgtEl>
                                          <p:spTgt spid="16794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7938" grpId="0" autoUpdateAnimBg="0"/>
      <p:bldP spid="167939" grpId="0" build="p" autoUpdateAnimBg="0" advAuto="0"/>
      <p:bldP spid="167940" grpId="0" autoUpdateAnimBg="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457200" y="274638"/>
            <a:ext cx="8229600" cy="777875"/>
          </a:xfrm>
        </p:spPr>
        <p:txBody>
          <a:bodyPr/>
          <a:lstStyle/>
          <a:p>
            <a:r>
              <a:rPr lang="en-GB" b="1" smtClean="0"/>
              <a:t>Introducing yourself</a:t>
            </a:r>
          </a:p>
        </p:txBody>
      </p:sp>
      <p:sp>
        <p:nvSpPr>
          <p:cNvPr id="11267" name="Content Placeholder 2"/>
          <p:cNvSpPr>
            <a:spLocks noGrp="1"/>
          </p:cNvSpPr>
          <p:nvPr>
            <p:ph idx="1"/>
          </p:nvPr>
        </p:nvSpPr>
        <p:spPr>
          <a:xfrm>
            <a:off x="539750" y="1268413"/>
            <a:ext cx="8229600" cy="4525962"/>
          </a:xfrm>
        </p:spPr>
        <p:txBody>
          <a:bodyPr/>
          <a:lstStyle/>
          <a:p>
            <a:r>
              <a:rPr lang="en-GB" sz="2800" smtClean="0"/>
              <a:t>First impressions are important!</a:t>
            </a:r>
          </a:p>
          <a:p>
            <a:r>
              <a:rPr lang="en-GB" sz="2800" smtClean="0"/>
              <a:t>‘</a:t>
            </a:r>
            <a:r>
              <a:rPr lang="en-GB" sz="2800" i="1" smtClean="0"/>
              <a:t>The candidates who perform best are those who indicate some cross comparison in their opening paragraph as a way of establishing a particular argument in relation to the question. </a:t>
            </a:r>
          </a:p>
          <a:p>
            <a:r>
              <a:rPr lang="en-GB" sz="2800" i="1" smtClean="0"/>
              <a:t>In this opening paragraph, they establish which themes are relevant to the question, then structure the rest of the essay around discussion of these themes’.</a:t>
            </a:r>
          </a:p>
          <a:p>
            <a:pPr algn="r">
              <a:buFontTx/>
              <a:buNone/>
            </a:pPr>
            <a:r>
              <a:rPr lang="en-GB" sz="2000" smtClean="0"/>
              <a:t>Chief Examiner’s Report – June 2011</a:t>
            </a:r>
          </a:p>
          <a:p>
            <a:pPr>
              <a:buFontTx/>
              <a:buNone/>
            </a:pPr>
            <a:endParaRPr lang="en-GB" sz="2800" i="1" smtClean="0"/>
          </a:p>
        </p:txBody>
      </p:sp>
    </p:spTree>
  </p:cSld>
  <p:clrMapOvr>
    <a:masterClrMapping/>
  </p:clrMapOvr>
  <p:transition spd="med">
    <p:dissolv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457200" y="274638"/>
            <a:ext cx="8229600" cy="777875"/>
          </a:xfrm>
        </p:spPr>
        <p:txBody>
          <a:bodyPr/>
          <a:lstStyle/>
          <a:p>
            <a:r>
              <a:rPr lang="en-GB" b="1" smtClean="0"/>
              <a:t>Turning Point Essays</a:t>
            </a:r>
          </a:p>
        </p:txBody>
      </p:sp>
      <p:sp>
        <p:nvSpPr>
          <p:cNvPr id="12291" name="Content Placeholder 2"/>
          <p:cNvSpPr>
            <a:spLocks noGrp="1"/>
          </p:cNvSpPr>
          <p:nvPr>
            <p:ph idx="1"/>
          </p:nvPr>
        </p:nvSpPr>
        <p:spPr>
          <a:xfrm>
            <a:off x="250825" y="1196975"/>
            <a:ext cx="8569325" cy="4525963"/>
          </a:xfrm>
        </p:spPr>
        <p:txBody>
          <a:bodyPr/>
          <a:lstStyle/>
          <a:p>
            <a:r>
              <a:rPr lang="en-GB" sz="2800" dirty="0" smtClean="0"/>
              <a:t>In the June 2011, January 2012 &amp; June 2012 Chief Examiner’s reports these essays have been identified as causing candidates problems.</a:t>
            </a:r>
          </a:p>
          <a:p>
            <a:r>
              <a:rPr lang="en-GB" sz="2800" dirty="0" smtClean="0"/>
              <a:t>This is because ‘</a:t>
            </a:r>
            <a:r>
              <a:rPr lang="en-GB" sz="2800" i="1" dirty="0" smtClean="0"/>
              <a:t>they simply produce a list of possible turning points and then analyse each one in turn, but this does not allow synthesis or comparison between different turning points</a:t>
            </a:r>
            <a:r>
              <a:rPr lang="en-GB" sz="2800" dirty="0" smtClean="0"/>
              <a:t>’.</a:t>
            </a:r>
          </a:p>
          <a:p>
            <a:r>
              <a:rPr lang="en-GB" sz="2800" dirty="0" smtClean="0"/>
              <a:t>In other words although 4 or 5 possible turning points are discussed, each has its own separate paragraph with comparison missing until the end.</a:t>
            </a:r>
          </a:p>
        </p:txBody>
      </p:sp>
    </p:spTree>
  </p:cSld>
  <p:clrMapOvr>
    <a:masterClrMapping/>
  </p:clrMapOvr>
  <p:transition spd="med">
    <p:dissolv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467544" y="116633"/>
            <a:ext cx="8229600" cy="720080"/>
          </a:xfrm>
        </p:spPr>
        <p:txBody>
          <a:bodyPr/>
          <a:lstStyle/>
          <a:p>
            <a:r>
              <a:rPr lang="en-GB" b="1" dirty="0" smtClean="0"/>
              <a:t>Turning Point Essays</a:t>
            </a:r>
          </a:p>
        </p:txBody>
      </p:sp>
      <p:sp>
        <p:nvSpPr>
          <p:cNvPr id="13315" name="Content Placeholder 2"/>
          <p:cNvSpPr>
            <a:spLocks noGrp="1"/>
          </p:cNvSpPr>
          <p:nvPr>
            <p:ph idx="1"/>
          </p:nvPr>
        </p:nvSpPr>
        <p:spPr>
          <a:xfrm>
            <a:off x="107504" y="908720"/>
            <a:ext cx="8856663" cy="4525963"/>
          </a:xfrm>
        </p:spPr>
        <p:txBody>
          <a:bodyPr/>
          <a:lstStyle/>
          <a:p>
            <a:r>
              <a:rPr lang="en-GB" sz="2000" dirty="0" smtClean="0"/>
              <a:t>The Chief Examiner recommends 2 good approaches:</a:t>
            </a:r>
          </a:p>
          <a:p>
            <a:pPr>
              <a:buFontTx/>
              <a:buNone/>
            </a:pPr>
            <a:endParaRPr lang="en-GB" sz="1000" dirty="0" smtClean="0"/>
          </a:p>
          <a:p>
            <a:pPr>
              <a:buFontTx/>
              <a:buAutoNum type="arabicPeriod"/>
            </a:pPr>
            <a:r>
              <a:rPr lang="en-GB" sz="2000" dirty="0" smtClean="0"/>
              <a:t>Select 4 or 5 major events and then approach the essay thematically by analysing their impact in terms of issues such as political, social, economic etc. In this way candidates will ensure that they compare the events in each paragraph and can conclude that event X might be most important in terms of political change, but event Y is more important in terms of economic development.</a:t>
            </a:r>
          </a:p>
          <a:p>
            <a:r>
              <a:rPr lang="en-GB" sz="2000" dirty="0" smtClean="0"/>
              <a:t>However this approach is </a:t>
            </a:r>
            <a:r>
              <a:rPr lang="en-GB" sz="2000" b="1" u="sng" dirty="0" smtClean="0"/>
              <a:t>wrong</a:t>
            </a:r>
            <a:r>
              <a:rPr lang="en-GB" sz="2000" dirty="0" smtClean="0"/>
              <a:t> if the question specifies ‘</a:t>
            </a:r>
            <a:r>
              <a:rPr lang="en-GB" sz="2000" i="1" dirty="0" smtClean="0"/>
              <a:t>most important turning point in the </a:t>
            </a:r>
            <a:r>
              <a:rPr lang="en-GB" sz="2000" b="1" i="1" dirty="0" smtClean="0"/>
              <a:t>development of Russian government</a:t>
            </a:r>
            <a:r>
              <a:rPr lang="en-GB" sz="2000" dirty="0" smtClean="0"/>
              <a:t>’. </a:t>
            </a:r>
          </a:p>
          <a:p>
            <a:r>
              <a:rPr lang="en-GB" sz="2000" dirty="0" smtClean="0"/>
              <a:t>‘Development in government’ still confuses candidates, who include large sections on the economy and economic policies. The focus must be on governmental areas, politics, parties, one party state, structural changes, constitutions and the like; the failure to create constitutional monarchy or rule, the failure of representative government and representative bodies; repressive methods, methods of control, support, the fate of opposition etc.</a:t>
            </a:r>
          </a:p>
        </p:txBody>
      </p:sp>
    </p:spTree>
  </p:cSld>
  <p:clrMapOvr>
    <a:masterClrMapping/>
  </p:clrMapOvr>
  <p:transition spd="med">
    <p:dissolv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57200" y="274638"/>
            <a:ext cx="8229600" cy="777875"/>
          </a:xfrm>
        </p:spPr>
        <p:txBody>
          <a:bodyPr/>
          <a:lstStyle/>
          <a:p>
            <a:r>
              <a:rPr lang="en-GB" b="1" smtClean="0"/>
              <a:t>Turning Point Essays</a:t>
            </a:r>
          </a:p>
        </p:txBody>
      </p:sp>
      <p:sp>
        <p:nvSpPr>
          <p:cNvPr id="14339" name="Content Placeholder 2"/>
          <p:cNvSpPr>
            <a:spLocks noGrp="1"/>
          </p:cNvSpPr>
          <p:nvPr>
            <p:ph idx="1"/>
          </p:nvPr>
        </p:nvSpPr>
        <p:spPr>
          <a:xfrm>
            <a:off x="250825" y="1196975"/>
            <a:ext cx="8569325" cy="4525963"/>
          </a:xfrm>
        </p:spPr>
        <p:txBody>
          <a:bodyPr/>
          <a:lstStyle/>
          <a:p>
            <a:r>
              <a:rPr lang="en-GB" sz="2800" dirty="0" smtClean="0"/>
              <a:t>Turning point essays specifying ‘Development in government’:</a:t>
            </a:r>
          </a:p>
          <a:p>
            <a:pPr>
              <a:buFontTx/>
              <a:buNone/>
            </a:pPr>
            <a:endParaRPr lang="en-GB" sz="1000" dirty="0" smtClean="0"/>
          </a:p>
          <a:p>
            <a:pPr>
              <a:buNone/>
            </a:pPr>
            <a:r>
              <a:rPr lang="en-GB" sz="2800" dirty="0" smtClean="0"/>
              <a:t>	‘</a:t>
            </a:r>
            <a:r>
              <a:rPr lang="en-GB" sz="2000" i="1" dirty="0" smtClean="0"/>
              <a:t>There was a tendency to write off the importance Nicholas II and especially of the two Revolutions in 1917 without appreciating the significance of the massive changes generated by events in that year. There was a common formulaic dismissal of the February Revolution as insignificant simply because the Provisional Government was short-lived, ignoring the significance of the end of Tsarist rule and the way that this made October possible. Nevertheless, the best answers tended to suggest that October 1917 had more to offer than Stalin in terms of importance, often categorising by ideology, repression and liberalism and forms of benevolence. A good number of candidates presented Stalin’s government as a continuation of Lenin’s with Stalin taking further developments already begun, so they rated Lenin as more importan</a:t>
            </a:r>
            <a:r>
              <a:rPr lang="en-GB" sz="2000" dirty="0" smtClean="0"/>
              <a:t>t’.</a:t>
            </a:r>
          </a:p>
        </p:txBody>
      </p:sp>
    </p:spTree>
  </p:cSld>
  <p:clrMapOvr>
    <a:masterClrMapping/>
  </p:clrMapOvr>
  <p:transition spd="med">
    <p:dissolv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GB" b="1" smtClean="0"/>
              <a:t>How to annoy the marker</a:t>
            </a:r>
          </a:p>
        </p:txBody>
      </p:sp>
      <p:sp>
        <p:nvSpPr>
          <p:cNvPr id="15363" name="Content Placeholder 2"/>
          <p:cNvSpPr>
            <a:spLocks noGrp="1"/>
          </p:cNvSpPr>
          <p:nvPr>
            <p:ph idx="1"/>
          </p:nvPr>
        </p:nvSpPr>
        <p:spPr>
          <a:xfrm>
            <a:off x="468313" y="1773238"/>
            <a:ext cx="8229600" cy="3771900"/>
          </a:xfrm>
        </p:spPr>
        <p:txBody>
          <a:bodyPr/>
          <a:lstStyle/>
          <a:p>
            <a:r>
              <a:rPr lang="en-GB" smtClean="0"/>
              <a:t>‘</a:t>
            </a:r>
            <a:r>
              <a:rPr lang="en-GB" i="1" smtClean="0"/>
              <a:t>Unfortunately some candidates still use abbreviations such as Alex II, AIII, N2 or PG; some even state at the start that this is what they will do. This short-hand neither looks good nor reads well</a:t>
            </a:r>
            <a:r>
              <a:rPr lang="en-GB" smtClean="0"/>
              <a:t>’.</a:t>
            </a:r>
          </a:p>
          <a:p>
            <a:pPr algn="r">
              <a:buFontTx/>
              <a:buNone/>
            </a:pPr>
            <a:r>
              <a:rPr lang="en-GB" sz="2400" smtClean="0"/>
              <a:t>Chief Examiner’s Report – June 2011</a:t>
            </a:r>
          </a:p>
          <a:p>
            <a:pPr>
              <a:buFontTx/>
              <a:buNone/>
            </a:pPr>
            <a:endParaRPr lang="en-GB" smtClean="0"/>
          </a:p>
        </p:txBody>
      </p:sp>
    </p:spTree>
  </p:cSld>
  <p:clrMapOvr>
    <a:masterClrMapping/>
  </p:clrMapOvr>
  <p:transition spd="med">
    <p:dissolv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2"/>
          <p:cNvSpPr/>
          <p:nvPr/>
        </p:nvSpPr>
        <p:spPr>
          <a:xfrm>
            <a:off x="1547813" y="1125538"/>
            <a:ext cx="6337300" cy="4464050"/>
          </a:xfrm>
          <a:prstGeom prst="roundRect">
            <a:avLst/>
          </a:prstGeom>
          <a:ln/>
        </p:spPr>
        <p:style>
          <a:lnRef idx="1">
            <a:schemeClr val="accent1"/>
          </a:lnRef>
          <a:fillRef idx="2">
            <a:schemeClr val="accent1"/>
          </a:fillRef>
          <a:effectRef idx="1">
            <a:schemeClr val="accent1"/>
          </a:effectRef>
          <a:fontRef idx="minor">
            <a:schemeClr val="dk1"/>
          </a:fontRef>
        </p:style>
        <p:txBody>
          <a:bodyPr anchor="ctr"/>
          <a:lstStyle/>
          <a:p>
            <a:pPr algn="ctr">
              <a:defRPr/>
            </a:pPr>
            <a:endParaRPr lang="en-GB" sz="5400" dirty="0">
              <a:solidFill>
                <a:schemeClr val="tx2"/>
              </a:solidFill>
              <a:cs typeface="Arial" pitchFamily="34" charset="0"/>
            </a:endParaRPr>
          </a:p>
          <a:p>
            <a:pPr algn="ctr">
              <a:defRPr/>
            </a:pPr>
            <a:r>
              <a:rPr lang="en-GB" sz="5400" dirty="0" smtClean="0">
                <a:solidFill>
                  <a:schemeClr val="tx2"/>
                </a:solidFill>
                <a:cs typeface="Arial" pitchFamily="34" charset="0"/>
              </a:rPr>
              <a:t>The Exam</a:t>
            </a:r>
            <a:endParaRPr lang="en-GB" sz="5400" dirty="0">
              <a:solidFill>
                <a:schemeClr val="tx2"/>
              </a:solidFill>
              <a:cs typeface="Arial" pitchFamily="34" charset="0"/>
            </a:endParaRPr>
          </a:p>
          <a:p>
            <a:pPr algn="ctr">
              <a:defRPr/>
            </a:pPr>
            <a:endParaRPr lang="en-GB" sz="5400" dirty="0">
              <a:solidFill>
                <a:schemeClr val="tx2"/>
              </a:solidFill>
              <a:cs typeface="Arial" pitchFamily="34" charset="0"/>
            </a:endParaRPr>
          </a:p>
          <a:p>
            <a:pPr algn="ctr">
              <a:defRPr/>
            </a:pPr>
            <a:endParaRPr lang="en-GB" sz="2000" dirty="0">
              <a:solidFill>
                <a:schemeClr val="tx2"/>
              </a:solidFill>
              <a:cs typeface="Arial" pitchFamily="34" charset="0"/>
            </a:endParaRPr>
          </a:p>
          <a:p>
            <a:pPr algn="ctr">
              <a:defRPr/>
            </a:pPr>
            <a:r>
              <a:rPr lang="en-GB" sz="2000" dirty="0" smtClean="0">
                <a:solidFill>
                  <a:schemeClr val="tx2"/>
                </a:solidFill>
                <a:cs typeface="Arial" pitchFamily="34" charset="0"/>
              </a:rPr>
              <a:t>10.30 </a:t>
            </a:r>
            <a:r>
              <a:rPr lang="en-GB" sz="2000" dirty="0">
                <a:solidFill>
                  <a:schemeClr val="tx2"/>
                </a:solidFill>
                <a:cs typeface="Arial" pitchFamily="34" charset="0"/>
              </a:rPr>
              <a:t>– </a:t>
            </a:r>
            <a:r>
              <a:rPr lang="en-GB" sz="2000" dirty="0" smtClean="0">
                <a:solidFill>
                  <a:schemeClr val="tx2"/>
                </a:solidFill>
                <a:cs typeface="Arial" pitchFamily="34" charset="0"/>
              </a:rPr>
              <a:t>10.45</a:t>
            </a:r>
            <a:endParaRPr lang="en-GB" sz="5400" dirty="0">
              <a:solidFill>
                <a:schemeClr val="tx2"/>
              </a:solidFill>
              <a:cs typeface="Arial" pitchFamily="34" charset="0"/>
            </a:endParaRPr>
          </a:p>
        </p:txBody>
      </p:sp>
    </p:spTree>
  </p:cSld>
  <p:clrMapOvr>
    <a:masterClrMapping/>
  </p:clrMapOvr>
  <p:transition spd="slow">
    <p:dissolv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1835150" y="0"/>
            <a:ext cx="5545138" cy="1143000"/>
          </a:xfrm>
        </p:spPr>
        <p:txBody>
          <a:bodyPr/>
          <a:lstStyle/>
          <a:p>
            <a:pPr eaLnBrk="1" hangingPunct="1"/>
            <a:r>
              <a:rPr lang="en-GB" sz="4000" b="1" smtClean="0"/>
              <a:t>The Examination</a:t>
            </a:r>
          </a:p>
        </p:txBody>
      </p:sp>
      <p:sp>
        <p:nvSpPr>
          <p:cNvPr id="16387" name="Rectangle 3"/>
          <p:cNvSpPr>
            <a:spLocks noGrp="1" noChangeArrowheads="1"/>
          </p:cNvSpPr>
          <p:nvPr>
            <p:ph type="body" sz="half" idx="2"/>
          </p:nvPr>
        </p:nvSpPr>
        <p:spPr>
          <a:xfrm>
            <a:off x="1547813" y="1341438"/>
            <a:ext cx="6264275" cy="4275137"/>
          </a:xfrm>
          <a:ln w="25400">
            <a:solidFill>
              <a:srgbClr val="CC99FF"/>
            </a:solidFill>
          </a:ln>
        </p:spPr>
        <p:txBody>
          <a:bodyPr/>
          <a:lstStyle/>
          <a:p>
            <a:pPr algn="ctr" eaLnBrk="1" hangingPunct="1">
              <a:buFontTx/>
              <a:buNone/>
            </a:pPr>
            <a:endParaRPr lang="en-GB" sz="2000" b="1" smtClean="0"/>
          </a:p>
          <a:p>
            <a:pPr algn="ctr" eaLnBrk="1" hangingPunct="1">
              <a:buFontTx/>
              <a:buNone/>
            </a:pPr>
            <a:r>
              <a:rPr lang="en-GB" sz="4000" b="1" smtClean="0"/>
              <a:t>Two essays</a:t>
            </a:r>
          </a:p>
          <a:p>
            <a:pPr algn="ctr" eaLnBrk="1" hangingPunct="1">
              <a:buFontTx/>
              <a:buNone/>
            </a:pPr>
            <a:endParaRPr lang="en-GB" sz="4000" b="1" smtClean="0"/>
          </a:p>
          <a:p>
            <a:pPr algn="ctr" eaLnBrk="1" hangingPunct="1">
              <a:buFontTx/>
              <a:buNone/>
            </a:pPr>
            <a:r>
              <a:rPr lang="en-GB" sz="4000" b="1" smtClean="0"/>
              <a:t>60 minutes each</a:t>
            </a:r>
          </a:p>
          <a:p>
            <a:pPr algn="ctr" eaLnBrk="1" hangingPunct="1">
              <a:buFontTx/>
              <a:buNone/>
            </a:pPr>
            <a:endParaRPr lang="en-GB" sz="4000" b="1" smtClean="0"/>
          </a:p>
          <a:p>
            <a:pPr algn="ctr" eaLnBrk="1" hangingPunct="1">
              <a:buFontTx/>
              <a:buNone/>
            </a:pPr>
            <a:r>
              <a:rPr lang="en-GB" sz="4000" b="1" smtClean="0"/>
              <a:t>Choice of 3 titles</a:t>
            </a:r>
          </a:p>
          <a:p>
            <a:pPr algn="ctr" eaLnBrk="1" hangingPunct="1">
              <a:buFontTx/>
              <a:buNone/>
            </a:pPr>
            <a:endParaRPr lang="en-GB" b="1" smtClean="0"/>
          </a:p>
        </p:txBody>
      </p:sp>
    </p:spTree>
  </p:cSld>
  <p:clrMapOvr>
    <a:masterClrMapping/>
  </p:clrMapOvr>
  <p:transition spd="med">
    <p:dissolv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57200" y="274638"/>
            <a:ext cx="8229600" cy="706437"/>
          </a:xfrm>
        </p:spPr>
        <p:txBody>
          <a:bodyPr/>
          <a:lstStyle/>
          <a:p>
            <a:r>
              <a:rPr lang="en-GB" b="1" smtClean="0"/>
              <a:t>The Specification</a:t>
            </a:r>
          </a:p>
        </p:txBody>
      </p:sp>
      <p:sp>
        <p:nvSpPr>
          <p:cNvPr id="17411" name="Content Placeholder 2"/>
          <p:cNvSpPr>
            <a:spLocks noGrp="1"/>
          </p:cNvSpPr>
          <p:nvPr>
            <p:ph idx="1"/>
          </p:nvPr>
        </p:nvSpPr>
        <p:spPr>
          <a:xfrm>
            <a:off x="358775" y="1341438"/>
            <a:ext cx="8785225" cy="4525962"/>
          </a:xfrm>
        </p:spPr>
        <p:txBody>
          <a:bodyPr/>
          <a:lstStyle/>
          <a:p>
            <a:r>
              <a:rPr lang="en-GB" sz="4800" smtClean="0"/>
              <a:t>4 topic areas</a:t>
            </a:r>
          </a:p>
          <a:p>
            <a:pPr>
              <a:buFontTx/>
              <a:buNone/>
            </a:pPr>
            <a:endParaRPr lang="en-GB" sz="4800" smtClean="0"/>
          </a:p>
          <a:p>
            <a:r>
              <a:rPr lang="en-GB" sz="4800" smtClean="0"/>
              <a:t>Examiner will set one essay from 3 of the 4 topic areas in each examination season</a:t>
            </a:r>
          </a:p>
        </p:txBody>
      </p:sp>
    </p:spTree>
  </p:cSld>
  <p:clrMapOvr>
    <a:masterClrMapping/>
  </p:clrMapOvr>
  <p:transition spd="med">
    <p:dissolv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395536" y="188640"/>
            <a:ext cx="8229600" cy="562074"/>
          </a:xfrm>
        </p:spPr>
        <p:txBody>
          <a:bodyPr/>
          <a:lstStyle/>
          <a:p>
            <a:r>
              <a:rPr lang="en-GB" b="1" dirty="0" smtClean="0"/>
              <a:t>The Specification</a:t>
            </a:r>
          </a:p>
        </p:txBody>
      </p:sp>
      <p:sp>
        <p:nvSpPr>
          <p:cNvPr id="18435" name="Content Placeholder 2"/>
          <p:cNvSpPr>
            <a:spLocks noGrp="1"/>
          </p:cNvSpPr>
          <p:nvPr>
            <p:ph idx="1"/>
          </p:nvPr>
        </p:nvSpPr>
        <p:spPr>
          <a:xfrm>
            <a:off x="179513" y="1052736"/>
            <a:ext cx="8964488" cy="4525962"/>
          </a:xfrm>
        </p:spPr>
        <p:txBody>
          <a:bodyPr/>
          <a:lstStyle/>
          <a:p>
            <a:pPr>
              <a:buFont typeface="+mj-lt"/>
              <a:buAutoNum type="arabicPeriod"/>
            </a:pPr>
            <a:r>
              <a:rPr lang="en-GB" sz="1800" b="1" dirty="0" smtClean="0"/>
              <a:t>Russian rulers</a:t>
            </a:r>
            <a:r>
              <a:rPr lang="en-GB" sz="1800" dirty="0" smtClean="0"/>
              <a:t>: </a:t>
            </a:r>
            <a:r>
              <a:rPr lang="en-GB" sz="1800" b="1" dirty="0" smtClean="0"/>
              <a:t>similarities and differences in the main domestic policies </a:t>
            </a:r>
            <a:r>
              <a:rPr lang="en-GB" sz="1800" dirty="0" smtClean="0"/>
              <a:t>of Alexander II, Alexander III, Nicholas II, the Provisional Government, Lenin, Stalin, Khrushchev.</a:t>
            </a:r>
          </a:p>
          <a:p>
            <a:pPr>
              <a:buFont typeface="+mj-lt"/>
              <a:buAutoNum type="arabicPeriod"/>
            </a:pPr>
            <a:endParaRPr lang="en-GB" sz="1800" dirty="0" smtClean="0"/>
          </a:p>
          <a:p>
            <a:pPr>
              <a:buFont typeface="+mj-lt"/>
              <a:buAutoNum type="arabicPeriod"/>
            </a:pPr>
            <a:r>
              <a:rPr lang="en-GB" sz="1800" b="1" dirty="0" smtClean="0"/>
              <a:t>The nature of government: autocracy, dictatorship and totalitarianism</a:t>
            </a:r>
            <a:r>
              <a:rPr lang="en-GB" sz="1800" dirty="0" smtClean="0"/>
              <a:t>; change and continuity in central administration; methods of repression and enforcement; the extent and impact of reform; the extent and effectiveness of opposition both before and after 1917.</a:t>
            </a:r>
          </a:p>
          <a:p>
            <a:pPr>
              <a:buNone/>
            </a:pPr>
            <a:endParaRPr lang="en-GB" sz="1800" dirty="0" smtClean="0"/>
          </a:p>
          <a:p>
            <a:pPr>
              <a:buFont typeface="+mj-lt"/>
              <a:buAutoNum type="arabicPeriod" startAt="3"/>
            </a:pPr>
            <a:r>
              <a:rPr lang="en-GB" sz="1800" b="1" dirty="0" smtClean="0"/>
              <a:t>The impact of the dictatorial regimes on the economy and society </a:t>
            </a:r>
            <a:r>
              <a:rPr lang="en-GB" sz="1800" dirty="0" smtClean="0"/>
              <a:t>of the Russian Empire and the USSR: changes to living and working conditions of urban and rural people; limitations on personal, political and religious freedom; extent of economic and social changes.</a:t>
            </a:r>
          </a:p>
          <a:p>
            <a:pPr>
              <a:buFont typeface="+mj-lt"/>
              <a:buAutoNum type="arabicPeriod" startAt="3"/>
            </a:pPr>
            <a:endParaRPr lang="en-GB" sz="1800" dirty="0" smtClean="0"/>
          </a:p>
          <a:p>
            <a:pPr>
              <a:buFont typeface="+mj-lt"/>
              <a:buAutoNum type="arabicPeriod" startAt="3"/>
            </a:pPr>
            <a:r>
              <a:rPr lang="en-GB" sz="1800" b="1" dirty="0" smtClean="0"/>
              <a:t>The impact of war and revolution on the development of Russian government</a:t>
            </a:r>
            <a:r>
              <a:rPr lang="en-GB" sz="1800" dirty="0" smtClean="0"/>
              <a:t>: the effects of the Crimean War, the Japanese War, 1905 Revolution, 1917 Revolutions, World War One, World War Two, the Cold War.</a:t>
            </a:r>
          </a:p>
        </p:txBody>
      </p:sp>
    </p:spTree>
  </p:cSld>
  <p:clrMapOvr>
    <a:masterClrMapping/>
  </p:clrMapOvr>
  <p:transition spd="med">
    <p:dissolv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457200" y="274638"/>
            <a:ext cx="8229600" cy="487362"/>
          </a:xfrm>
        </p:spPr>
        <p:txBody>
          <a:bodyPr/>
          <a:lstStyle/>
          <a:p>
            <a:pPr eaLnBrk="1" hangingPunct="1"/>
            <a:r>
              <a:rPr lang="en-GB" sz="4000" b="1" smtClean="0"/>
              <a:t>Question styles</a:t>
            </a:r>
          </a:p>
        </p:txBody>
      </p:sp>
      <p:sp>
        <p:nvSpPr>
          <p:cNvPr id="19459" name="Rectangle 3"/>
          <p:cNvSpPr>
            <a:spLocks noGrp="1" noChangeArrowheads="1"/>
          </p:cNvSpPr>
          <p:nvPr>
            <p:ph type="body" idx="1"/>
          </p:nvPr>
        </p:nvSpPr>
        <p:spPr>
          <a:xfrm>
            <a:off x="179388" y="1125538"/>
            <a:ext cx="8964612" cy="5543550"/>
          </a:xfrm>
        </p:spPr>
        <p:txBody>
          <a:bodyPr/>
          <a:lstStyle/>
          <a:p>
            <a:pPr lvl="1" eaLnBrk="1" hangingPunct="1"/>
            <a:r>
              <a:rPr lang="en-GB" sz="1600" b="1" dirty="0" smtClean="0"/>
              <a:t>Government before / after 1917</a:t>
            </a:r>
          </a:p>
          <a:p>
            <a:pPr lvl="2" eaLnBrk="1" hangingPunct="1">
              <a:buClr>
                <a:schemeClr val="tx1"/>
              </a:buClr>
              <a:buFont typeface="Wingdings" pitchFamily="2" charset="2"/>
              <a:buBlip>
                <a:blip r:embed="rId2"/>
              </a:buBlip>
            </a:pPr>
            <a:r>
              <a:rPr lang="en-GB" sz="1600" b="1" dirty="0" smtClean="0"/>
              <a:t>Aims</a:t>
            </a:r>
            <a:r>
              <a:rPr lang="en-GB" sz="1600" dirty="0" smtClean="0"/>
              <a:t> – what did each ruler want to achieve</a:t>
            </a:r>
          </a:p>
          <a:p>
            <a:pPr lvl="2" eaLnBrk="1" hangingPunct="1">
              <a:buClr>
                <a:schemeClr val="tx1"/>
              </a:buClr>
              <a:buFont typeface="Wingdings" pitchFamily="2" charset="2"/>
              <a:buBlip>
                <a:blip r:embed="rId2"/>
              </a:buBlip>
            </a:pPr>
            <a:r>
              <a:rPr lang="en-GB" sz="1600" b="1" dirty="0" smtClean="0"/>
              <a:t>Methods</a:t>
            </a:r>
            <a:r>
              <a:rPr lang="en-GB" sz="1600" dirty="0" smtClean="0"/>
              <a:t> – how did each ruler rule; their policies (reform / repression)</a:t>
            </a:r>
          </a:p>
          <a:p>
            <a:pPr lvl="2" eaLnBrk="1" hangingPunct="1">
              <a:buClr>
                <a:schemeClr val="tx1"/>
              </a:buClr>
              <a:buFont typeface="Wingdings" pitchFamily="2" charset="2"/>
              <a:buBlip>
                <a:blip r:embed="rId2"/>
              </a:buBlip>
            </a:pPr>
            <a:r>
              <a:rPr lang="en-GB" sz="1600" b="1" dirty="0" smtClean="0"/>
              <a:t>Outcomes</a:t>
            </a:r>
            <a:r>
              <a:rPr lang="en-GB" sz="1600" dirty="0" smtClean="0"/>
              <a:t> – how successful was each ruler in achieving their aims</a:t>
            </a:r>
          </a:p>
          <a:p>
            <a:pPr lvl="2" eaLnBrk="1" hangingPunct="1">
              <a:buClr>
                <a:schemeClr val="tx1"/>
              </a:buClr>
              <a:buFont typeface="Wingdings" pitchFamily="2" charset="2"/>
              <a:buBlip>
                <a:blip r:embed="rId2"/>
              </a:buBlip>
            </a:pPr>
            <a:r>
              <a:rPr lang="en-GB" sz="1600" dirty="0" smtClean="0"/>
              <a:t>Essays asking whether one ruler was better than the rest at ‘something specific’.</a:t>
            </a:r>
          </a:p>
          <a:p>
            <a:pPr lvl="1" eaLnBrk="1" hangingPunct="1"/>
            <a:r>
              <a:rPr lang="en-GB" sz="1600" b="1" dirty="0" smtClean="0"/>
              <a:t>Essays </a:t>
            </a:r>
            <a:r>
              <a:rPr lang="en-GB" sz="1600" dirty="0" smtClean="0"/>
              <a:t>comparing the nature of </a:t>
            </a:r>
            <a:r>
              <a:rPr lang="en-GB" sz="1600" b="1" dirty="0" smtClean="0"/>
              <a:t>Russian government before </a:t>
            </a:r>
            <a:r>
              <a:rPr lang="en-GB" sz="1600" dirty="0" smtClean="0"/>
              <a:t>and</a:t>
            </a:r>
            <a:r>
              <a:rPr lang="en-GB" sz="1600" b="1" dirty="0" smtClean="0"/>
              <a:t> after 1917</a:t>
            </a:r>
          </a:p>
          <a:p>
            <a:pPr lvl="1" eaLnBrk="1" hangingPunct="1"/>
            <a:r>
              <a:rPr lang="en-GB" sz="1600" b="1" dirty="0" smtClean="0"/>
              <a:t>TURNING POINT essays </a:t>
            </a:r>
            <a:r>
              <a:rPr lang="en-GB" sz="1600" dirty="0" smtClean="0"/>
              <a:t>especially related to turning points in </a:t>
            </a:r>
            <a:r>
              <a:rPr lang="en-GB" sz="1600" b="1" dirty="0" smtClean="0"/>
              <a:t>how these changed the ways in which Russia was governed</a:t>
            </a:r>
          </a:p>
          <a:p>
            <a:pPr lvl="1" eaLnBrk="1" hangingPunct="1"/>
            <a:r>
              <a:rPr lang="en-GB" sz="1600" dirty="0" smtClean="0"/>
              <a:t>Essays about </a:t>
            </a:r>
            <a:r>
              <a:rPr lang="en-GB" sz="1600" b="1" dirty="0" smtClean="0"/>
              <a:t>opposition</a:t>
            </a:r>
          </a:p>
          <a:p>
            <a:pPr lvl="2" eaLnBrk="1" hangingPunct="1">
              <a:buClr>
                <a:schemeClr val="tx1"/>
              </a:buClr>
              <a:buFont typeface="Wingdings" pitchFamily="2" charset="2"/>
              <a:buChar char="q"/>
            </a:pPr>
            <a:r>
              <a:rPr lang="en-GB" sz="1600" dirty="0" smtClean="0"/>
              <a:t>Which ruler / regime controlled opposition most successfully</a:t>
            </a:r>
          </a:p>
          <a:p>
            <a:pPr lvl="2" eaLnBrk="1" hangingPunct="1">
              <a:buClr>
                <a:schemeClr val="tx1"/>
              </a:buClr>
              <a:buFont typeface="Wingdings" pitchFamily="2" charset="2"/>
              <a:buChar char="q"/>
            </a:pPr>
            <a:r>
              <a:rPr lang="en-GB" sz="1600" dirty="0" smtClean="0"/>
              <a:t>When and why was opposition more / less successful </a:t>
            </a:r>
          </a:p>
          <a:p>
            <a:pPr lvl="1" eaLnBrk="1" hangingPunct="1"/>
            <a:r>
              <a:rPr lang="en-GB" sz="1600" b="1" dirty="0" smtClean="0"/>
              <a:t>Living and working conditions – society and the economy</a:t>
            </a:r>
          </a:p>
          <a:p>
            <a:pPr lvl="2" eaLnBrk="1" hangingPunct="1">
              <a:buClr>
                <a:schemeClr val="tx1"/>
              </a:buClr>
              <a:buFont typeface="Wingdings" pitchFamily="2" charset="2"/>
              <a:buBlip>
                <a:blip r:embed="rId2"/>
              </a:buBlip>
            </a:pPr>
            <a:r>
              <a:rPr lang="en-GB" sz="1600" dirty="0" smtClean="0"/>
              <a:t>Peasants </a:t>
            </a:r>
          </a:p>
          <a:p>
            <a:pPr lvl="2" eaLnBrk="1" hangingPunct="1">
              <a:buClr>
                <a:schemeClr val="tx1"/>
              </a:buClr>
              <a:buFont typeface="Wingdings" pitchFamily="2" charset="2"/>
              <a:buBlip>
                <a:blip r:embed="rId2"/>
              </a:buBlip>
            </a:pPr>
            <a:r>
              <a:rPr lang="en-GB" sz="1600" dirty="0" smtClean="0"/>
              <a:t>Proletariat                          (or BOTH together)</a:t>
            </a:r>
          </a:p>
          <a:p>
            <a:pPr lvl="1" eaLnBrk="1" hangingPunct="1"/>
            <a:r>
              <a:rPr lang="en-GB" sz="1600" b="1" dirty="0" smtClean="0"/>
              <a:t>Essays </a:t>
            </a:r>
            <a:r>
              <a:rPr lang="en-GB" sz="1600" dirty="0" smtClean="0"/>
              <a:t>about whether </a:t>
            </a:r>
            <a:r>
              <a:rPr lang="en-GB" sz="1600" b="1" dirty="0" smtClean="0"/>
              <a:t>WARS or REVOLUTIONS changed Russian government most</a:t>
            </a:r>
          </a:p>
          <a:p>
            <a:pPr lvl="2" eaLnBrk="1" hangingPunct="1">
              <a:buClr>
                <a:schemeClr val="tx1"/>
              </a:buClr>
              <a:buFontTx/>
              <a:buNone/>
            </a:pPr>
            <a:endParaRPr lang="en-GB" sz="1600" dirty="0" smtClean="0"/>
          </a:p>
        </p:txBody>
      </p:sp>
    </p:spTree>
  </p:cSld>
  <p:clrMapOvr>
    <a:masterClrMapping/>
  </p:clrMapOvr>
  <p:transition spd="med">
    <p:dissolv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2"/>
          <p:cNvSpPr/>
          <p:nvPr/>
        </p:nvSpPr>
        <p:spPr>
          <a:xfrm>
            <a:off x="1547813" y="1125538"/>
            <a:ext cx="6337300" cy="4464050"/>
          </a:xfrm>
          <a:prstGeom prst="roundRect">
            <a:avLst/>
          </a:prstGeom>
          <a:ln/>
        </p:spPr>
        <p:style>
          <a:lnRef idx="1">
            <a:schemeClr val="accent1"/>
          </a:lnRef>
          <a:fillRef idx="2">
            <a:schemeClr val="accent1"/>
          </a:fillRef>
          <a:effectRef idx="1">
            <a:schemeClr val="accent1"/>
          </a:effectRef>
          <a:fontRef idx="minor">
            <a:schemeClr val="dk1"/>
          </a:fontRef>
        </p:style>
        <p:txBody>
          <a:bodyPr anchor="ctr"/>
          <a:lstStyle/>
          <a:p>
            <a:pPr algn="ctr">
              <a:defRPr/>
            </a:pPr>
            <a:endParaRPr lang="en-GB" sz="5400" dirty="0">
              <a:solidFill>
                <a:schemeClr val="tx2"/>
              </a:solidFill>
              <a:cs typeface="Arial" pitchFamily="34" charset="0"/>
            </a:endParaRPr>
          </a:p>
          <a:p>
            <a:pPr algn="ctr">
              <a:defRPr/>
            </a:pPr>
            <a:r>
              <a:rPr lang="en-GB" sz="5400" dirty="0">
                <a:solidFill>
                  <a:schemeClr val="tx2"/>
                </a:solidFill>
                <a:cs typeface="Arial" pitchFamily="34" charset="0"/>
              </a:rPr>
              <a:t>Meet the Examiner</a:t>
            </a:r>
          </a:p>
          <a:p>
            <a:pPr algn="ctr">
              <a:defRPr/>
            </a:pPr>
            <a:endParaRPr lang="en-GB" sz="5400" dirty="0">
              <a:solidFill>
                <a:schemeClr val="tx2"/>
              </a:solidFill>
              <a:cs typeface="Arial" pitchFamily="34" charset="0"/>
            </a:endParaRPr>
          </a:p>
          <a:p>
            <a:pPr algn="ctr">
              <a:defRPr/>
            </a:pPr>
            <a:r>
              <a:rPr lang="en-GB" sz="5400" dirty="0">
                <a:solidFill>
                  <a:schemeClr val="tx2"/>
                </a:solidFill>
                <a:cs typeface="Arial" pitchFamily="34" charset="0"/>
              </a:rPr>
              <a:t>Top tips</a:t>
            </a:r>
          </a:p>
          <a:p>
            <a:pPr algn="ctr">
              <a:defRPr/>
            </a:pPr>
            <a:endParaRPr lang="en-GB" sz="2000" dirty="0">
              <a:solidFill>
                <a:schemeClr val="tx2"/>
              </a:solidFill>
              <a:cs typeface="Arial" pitchFamily="34" charset="0"/>
            </a:endParaRPr>
          </a:p>
          <a:p>
            <a:pPr algn="ctr">
              <a:defRPr/>
            </a:pPr>
            <a:r>
              <a:rPr lang="en-GB" sz="2000" dirty="0">
                <a:solidFill>
                  <a:schemeClr val="tx2"/>
                </a:solidFill>
                <a:cs typeface="Arial" pitchFamily="34" charset="0"/>
              </a:rPr>
              <a:t>10.00 – </a:t>
            </a:r>
            <a:r>
              <a:rPr lang="en-GB" sz="2000" dirty="0" smtClean="0">
                <a:solidFill>
                  <a:schemeClr val="tx2"/>
                </a:solidFill>
                <a:cs typeface="Arial" pitchFamily="34" charset="0"/>
              </a:rPr>
              <a:t>10.30</a:t>
            </a:r>
            <a:endParaRPr lang="en-GB" sz="2000" dirty="0">
              <a:solidFill>
                <a:schemeClr val="tx2"/>
              </a:solidFill>
              <a:cs typeface="Arial" pitchFamily="34" charset="0"/>
            </a:endParaRPr>
          </a:p>
          <a:p>
            <a:pPr algn="ctr">
              <a:defRPr/>
            </a:pPr>
            <a:endParaRPr lang="en-GB" sz="5400" dirty="0">
              <a:solidFill>
                <a:schemeClr val="tx2"/>
              </a:solidFill>
              <a:cs typeface="Arial" pitchFamily="34" charset="0"/>
            </a:endParaRPr>
          </a:p>
        </p:txBody>
      </p:sp>
    </p:spTree>
  </p:cSld>
  <p:clrMapOvr>
    <a:masterClrMapping/>
  </p:clrMapOvr>
  <p:transition spd="slow">
    <p:dissolv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nvGraphicFramePr>
        <p:xfrm>
          <a:off x="971600" y="1124744"/>
          <a:ext cx="7056784" cy="4381500"/>
        </p:xfrm>
        <a:graphic>
          <a:graphicData uri="http://schemas.openxmlformats.org/drawingml/2006/table">
            <a:tbl>
              <a:tblPr/>
              <a:tblGrid>
                <a:gridCol w="432048"/>
                <a:gridCol w="6624736"/>
              </a:tblGrid>
              <a:tr h="326102">
                <a:tc>
                  <a:txBody>
                    <a:bodyPr/>
                    <a:lstStyle/>
                    <a:p>
                      <a:pPr>
                        <a:lnSpc>
                          <a:spcPct val="115000"/>
                        </a:lnSpc>
                        <a:spcAft>
                          <a:spcPts val="0"/>
                        </a:spcAft>
                      </a:pPr>
                      <a:r>
                        <a:rPr lang="en-GB" sz="1000" b="1" kern="0" dirty="0">
                          <a:latin typeface="Arial"/>
                          <a:ea typeface="Times New Roman"/>
                        </a:rPr>
                        <a:t>UNIT </a:t>
                      </a:r>
                      <a:endParaRPr lang="en-GB" sz="1000" b="1" kern="0" dirty="0" smtClean="0">
                        <a:latin typeface="Arial"/>
                        <a:ea typeface="Times New Roman"/>
                      </a:endParaRPr>
                    </a:p>
                    <a:p>
                      <a:pPr>
                        <a:lnSpc>
                          <a:spcPct val="115000"/>
                        </a:lnSpc>
                        <a:spcAft>
                          <a:spcPts val="0"/>
                        </a:spcAft>
                      </a:pPr>
                      <a:r>
                        <a:rPr lang="en-GB" sz="1000" b="1" kern="0" dirty="0" smtClean="0">
                          <a:latin typeface="Arial"/>
                          <a:ea typeface="Times New Roman"/>
                        </a:rPr>
                        <a:t>F966</a:t>
                      </a:r>
                      <a:endParaRPr lang="en-GB" sz="1000" b="1" kern="0" dirty="0">
                        <a:latin typeface="Calibri"/>
                        <a:ea typeface="Times New Roman"/>
                      </a:endParaRPr>
                    </a:p>
                  </a:txBody>
                  <a:tcPr marL="28914" marR="289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GB" sz="1000" b="1" dirty="0">
                          <a:latin typeface="Arial"/>
                          <a:ea typeface="Calibri"/>
                          <a:cs typeface="Times New Roman"/>
                        </a:rPr>
                        <a:t>                </a:t>
                      </a:r>
                      <a:r>
                        <a:rPr lang="en-GB" sz="2000" b="1" dirty="0">
                          <a:latin typeface="Arial"/>
                          <a:ea typeface="Calibri"/>
                          <a:cs typeface="Times New Roman"/>
                        </a:rPr>
                        <a:t>Question/ Topic Area</a:t>
                      </a:r>
                      <a:endParaRPr lang="en-GB" sz="2000" dirty="0">
                        <a:latin typeface="Calibri"/>
                        <a:ea typeface="Calibri"/>
                        <a:cs typeface="Times New Roman"/>
                      </a:endParaRPr>
                    </a:p>
                  </a:txBody>
                  <a:tcPr marL="28914" marR="289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31553">
                <a:tc>
                  <a:txBody>
                    <a:bodyPr/>
                    <a:lstStyle/>
                    <a:p>
                      <a:pPr>
                        <a:lnSpc>
                          <a:spcPct val="115000"/>
                        </a:lnSpc>
                        <a:spcAft>
                          <a:spcPts val="1000"/>
                        </a:spcAft>
                      </a:pPr>
                      <a:r>
                        <a:rPr lang="en-GB" sz="1000" b="1" dirty="0">
                          <a:latin typeface="Arial"/>
                          <a:ea typeface="Calibri"/>
                          <a:cs typeface="Times New Roman"/>
                        </a:rPr>
                        <a:t>JAN </a:t>
                      </a:r>
                      <a:endParaRPr lang="en-GB" sz="1000" b="1" dirty="0" smtClean="0">
                        <a:latin typeface="Arial"/>
                        <a:ea typeface="Calibri"/>
                        <a:cs typeface="Times New Roman"/>
                      </a:endParaRPr>
                    </a:p>
                    <a:p>
                      <a:pPr>
                        <a:lnSpc>
                          <a:spcPct val="115000"/>
                        </a:lnSpc>
                        <a:spcAft>
                          <a:spcPts val="1000"/>
                        </a:spcAft>
                      </a:pPr>
                      <a:r>
                        <a:rPr lang="en-GB" sz="1000" b="1" dirty="0" smtClean="0">
                          <a:latin typeface="Arial"/>
                          <a:ea typeface="Calibri"/>
                          <a:cs typeface="Times New Roman"/>
                        </a:rPr>
                        <a:t>2010</a:t>
                      </a:r>
                      <a:endParaRPr lang="en-GB" sz="1000" dirty="0">
                        <a:latin typeface="Calibri"/>
                        <a:ea typeface="Calibri"/>
                        <a:cs typeface="Times New Roman"/>
                      </a:endParaRPr>
                    </a:p>
                  </a:txBody>
                  <a:tcPr marL="28914" marR="289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nSpc>
                          <a:spcPct val="115000"/>
                        </a:lnSpc>
                        <a:spcAft>
                          <a:spcPts val="0"/>
                        </a:spcAft>
                        <a:buSzPts val="1100"/>
                        <a:buFont typeface="Arial"/>
                        <a:buAutoNum type="arabicPeriod" startAt="10"/>
                        <a:tabLst>
                          <a:tab pos="228600" algn="l"/>
                        </a:tabLst>
                      </a:pPr>
                      <a:r>
                        <a:rPr lang="en-GB" sz="1000" dirty="0">
                          <a:latin typeface="Arial"/>
                          <a:ea typeface="Calibri"/>
                          <a:cs typeface="Times New Roman"/>
                        </a:rPr>
                        <a:t>“The </a:t>
                      </a:r>
                      <a:r>
                        <a:rPr lang="en-GB" sz="1000" b="1" dirty="0">
                          <a:latin typeface="Arial"/>
                          <a:ea typeface="Calibri"/>
                          <a:cs typeface="Times New Roman"/>
                        </a:rPr>
                        <a:t>nature of Russian government</a:t>
                      </a:r>
                      <a:r>
                        <a:rPr lang="en-GB" sz="1000" dirty="0">
                          <a:latin typeface="Arial"/>
                          <a:ea typeface="Calibri"/>
                          <a:cs typeface="Times New Roman"/>
                        </a:rPr>
                        <a:t> was changed more by Stalin than by any other ruler.” How far do you agree with this view of the period from 1855 to 1964? </a:t>
                      </a:r>
                      <a:r>
                        <a:rPr lang="en-GB" sz="1000" dirty="0" smtClean="0">
                          <a:latin typeface="Arial"/>
                          <a:ea typeface="Calibri"/>
                          <a:cs typeface="Times New Roman"/>
                        </a:rPr>
                        <a:t>                                                                                    </a:t>
                      </a:r>
                      <a:r>
                        <a:rPr lang="en-GB" sz="1000" b="1" dirty="0" smtClean="0">
                          <a:latin typeface="+mn-lt"/>
                          <a:ea typeface="Calibri"/>
                          <a:cs typeface="Times New Roman"/>
                        </a:rPr>
                        <a:t>[2]</a:t>
                      </a:r>
                      <a:r>
                        <a:rPr lang="en-GB" sz="1000" dirty="0" smtClean="0">
                          <a:latin typeface="Arial"/>
                          <a:ea typeface="Calibri"/>
                          <a:cs typeface="Times New Roman"/>
                        </a:rPr>
                        <a:t>                                                                                           </a:t>
                      </a:r>
                      <a:endParaRPr lang="en-GB" sz="1000" dirty="0">
                        <a:latin typeface="Calibri"/>
                        <a:ea typeface="Calibri"/>
                        <a:cs typeface="Times New Roman"/>
                      </a:endParaRPr>
                    </a:p>
                    <a:p>
                      <a:pPr marL="342900" lvl="0" indent="-342900">
                        <a:lnSpc>
                          <a:spcPct val="115000"/>
                        </a:lnSpc>
                        <a:spcAft>
                          <a:spcPts val="0"/>
                        </a:spcAft>
                        <a:buSzPts val="1100"/>
                        <a:buFont typeface="Arial"/>
                        <a:buAutoNum type="arabicPeriod" startAt="10"/>
                        <a:tabLst>
                          <a:tab pos="228600" algn="l"/>
                        </a:tabLst>
                      </a:pPr>
                      <a:r>
                        <a:rPr lang="en-GB" sz="1000" dirty="0">
                          <a:latin typeface="Arial"/>
                          <a:ea typeface="Calibri"/>
                          <a:cs typeface="Times New Roman"/>
                        </a:rPr>
                        <a:t>Assess the view that </a:t>
                      </a:r>
                      <a:r>
                        <a:rPr lang="en-GB" sz="1000" b="1" dirty="0">
                          <a:latin typeface="Arial"/>
                          <a:ea typeface="Calibri"/>
                          <a:cs typeface="Times New Roman"/>
                        </a:rPr>
                        <a:t>all the rulers of Russia had similar aims</a:t>
                      </a:r>
                      <a:r>
                        <a:rPr lang="en-GB" sz="1000" dirty="0">
                          <a:latin typeface="Arial"/>
                          <a:ea typeface="Calibri"/>
                          <a:cs typeface="Times New Roman"/>
                        </a:rPr>
                        <a:t> in domestic policy in the period from 1855 to 1964.                                                       </a:t>
                      </a:r>
                      <a:r>
                        <a:rPr lang="en-GB" sz="1000" dirty="0" smtClean="0">
                          <a:latin typeface="Arial"/>
                          <a:ea typeface="Calibri"/>
                          <a:cs typeface="Times New Roman"/>
                        </a:rPr>
                        <a:t>                                                                                                           </a:t>
                      </a:r>
                      <a:r>
                        <a:rPr lang="en-GB" sz="1000" b="1" dirty="0" smtClean="0">
                          <a:latin typeface="Arial"/>
                          <a:ea typeface="Calibri"/>
                          <a:cs typeface="Times New Roman"/>
                        </a:rPr>
                        <a:t>[</a:t>
                      </a:r>
                      <a:r>
                        <a:rPr lang="en-GB" sz="1000" b="1" dirty="0">
                          <a:latin typeface="Arial"/>
                          <a:ea typeface="Calibri"/>
                          <a:cs typeface="Times New Roman"/>
                        </a:rPr>
                        <a:t>1]</a:t>
                      </a:r>
                      <a:r>
                        <a:rPr lang="en-GB" sz="1000" dirty="0">
                          <a:latin typeface="Arial"/>
                          <a:ea typeface="Calibri"/>
                          <a:cs typeface="Times New Roman"/>
                        </a:rPr>
                        <a:t>                                                                                                                     </a:t>
                      </a:r>
                      <a:endParaRPr lang="en-GB" sz="1000" dirty="0">
                        <a:latin typeface="Calibri"/>
                        <a:ea typeface="Calibri"/>
                        <a:cs typeface="Times New Roman"/>
                      </a:endParaRPr>
                    </a:p>
                    <a:p>
                      <a:pPr marL="342900" lvl="0" indent="-342900">
                        <a:lnSpc>
                          <a:spcPct val="115000"/>
                        </a:lnSpc>
                        <a:spcAft>
                          <a:spcPts val="0"/>
                        </a:spcAft>
                        <a:buSzPts val="1100"/>
                        <a:buFont typeface="Arial"/>
                        <a:buAutoNum type="arabicPeriod" startAt="10"/>
                        <a:tabLst>
                          <a:tab pos="228600" algn="l"/>
                        </a:tabLst>
                      </a:pPr>
                      <a:r>
                        <a:rPr lang="en-GB" sz="1000" dirty="0">
                          <a:latin typeface="Arial"/>
                          <a:ea typeface="Calibri"/>
                          <a:cs typeface="Times New Roman"/>
                        </a:rPr>
                        <a:t>Assess the view that the </a:t>
                      </a:r>
                      <a:r>
                        <a:rPr lang="en-GB" sz="1000" b="1" dirty="0">
                          <a:latin typeface="Arial"/>
                          <a:ea typeface="Calibri"/>
                          <a:cs typeface="Times New Roman"/>
                        </a:rPr>
                        <a:t>lives of the peasants </a:t>
                      </a:r>
                      <a:r>
                        <a:rPr lang="en-GB" sz="1000" dirty="0">
                          <a:latin typeface="Arial"/>
                          <a:ea typeface="Calibri"/>
                          <a:cs typeface="Times New Roman"/>
                        </a:rPr>
                        <a:t>in Russia did not improve in the period from 1855 to 1964</a:t>
                      </a:r>
                      <a:r>
                        <a:rPr lang="en-GB" sz="1000" dirty="0" smtClean="0">
                          <a:latin typeface="Arial"/>
                          <a:ea typeface="Calibri"/>
                          <a:cs typeface="Times New Roman"/>
                        </a:rPr>
                        <a:t>.</a:t>
                      </a:r>
                      <a:r>
                        <a:rPr lang="en-GB" sz="1000" b="1" dirty="0" smtClean="0">
                          <a:latin typeface="+mn-lt"/>
                          <a:ea typeface="Calibri"/>
                          <a:cs typeface="Times New Roman"/>
                        </a:rPr>
                        <a:t>  [3]</a:t>
                      </a:r>
                      <a:endParaRPr lang="en-GB" sz="1000" dirty="0">
                        <a:latin typeface="Calibri"/>
                        <a:ea typeface="Calibri"/>
                        <a:cs typeface="Times New Roman"/>
                      </a:endParaRPr>
                    </a:p>
                  </a:txBody>
                  <a:tcPr marL="28914" marR="289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44696">
                <a:tc>
                  <a:txBody>
                    <a:bodyPr/>
                    <a:lstStyle/>
                    <a:p>
                      <a:pPr>
                        <a:lnSpc>
                          <a:spcPct val="115000"/>
                        </a:lnSpc>
                        <a:spcAft>
                          <a:spcPts val="1000"/>
                        </a:spcAft>
                      </a:pPr>
                      <a:r>
                        <a:rPr lang="en-GB" sz="1000" b="1" dirty="0">
                          <a:latin typeface="Arial"/>
                          <a:ea typeface="Calibri"/>
                          <a:cs typeface="Times New Roman"/>
                        </a:rPr>
                        <a:t>JUNE </a:t>
                      </a:r>
                      <a:endParaRPr lang="en-GB" sz="1000" b="1" dirty="0" smtClean="0">
                        <a:latin typeface="Arial"/>
                        <a:ea typeface="Calibri"/>
                        <a:cs typeface="Times New Roman"/>
                      </a:endParaRPr>
                    </a:p>
                    <a:p>
                      <a:pPr>
                        <a:lnSpc>
                          <a:spcPct val="115000"/>
                        </a:lnSpc>
                        <a:spcAft>
                          <a:spcPts val="1000"/>
                        </a:spcAft>
                      </a:pPr>
                      <a:r>
                        <a:rPr lang="en-GB" sz="1000" b="1" dirty="0" smtClean="0">
                          <a:latin typeface="Arial"/>
                          <a:ea typeface="Calibri"/>
                          <a:cs typeface="Times New Roman"/>
                        </a:rPr>
                        <a:t>2010</a:t>
                      </a:r>
                      <a:endParaRPr lang="en-GB" sz="1000" dirty="0">
                        <a:latin typeface="Calibri"/>
                        <a:ea typeface="Calibri"/>
                        <a:cs typeface="Times New Roman"/>
                      </a:endParaRPr>
                    </a:p>
                  </a:txBody>
                  <a:tcPr marL="28914" marR="289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nSpc>
                          <a:spcPct val="115000"/>
                        </a:lnSpc>
                        <a:spcAft>
                          <a:spcPts val="0"/>
                        </a:spcAft>
                        <a:buSzPts val="1100"/>
                        <a:buFont typeface="Arial"/>
                        <a:buAutoNum type="arabicPeriod" startAt="10"/>
                        <a:tabLst>
                          <a:tab pos="228600" algn="l"/>
                        </a:tabLst>
                      </a:pPr>
                      <a:r>
                        <a:rPr lang="en-GB" sz="1000" dirty="0">
                          <a:latin typeface="Arial"/>
                          <a:ea typeface="Calibri"/>
                          <a:cs typeface="Times New Roman"/>
                        </a:rPr>
                        <a:t>How far do you agree that the </a:t>
                      </a:r>
                      <a:r>
                        <a:rPr lang="en-GB" sz="1000" b="1" dirty="0">
                          <a:latin typeface="Arial"/>
                          <a:ea typeface="Calibri"/>
                          <a:cs typeface="Times New Roman"/>
                        </a:rPr>
                        <a:t>October Revolution</a:t>
                      </a:r>
                      <a:r>
                        <a:rPr lang="en-GB" sz="1000" dirty="0">
                          <a:latin typeface="Arial"/>
                          <a:ea typeface="Calibri"/>
                          <a:cs typeface="Times New Roman"/>
                        </a:rPr>
                        <a:t> of 1917 was the </a:t>
                      </a:r>
                      <a:r>
                        <a:rPr lang="en-GB" sz="1000" b="1" dirty="0">
                          <a:latin typeface="Arial"/>
                          <a:ea typeface="Calibri"/>
                          <a:cs typeface="Times New Roman"/>
                        </a:rPr>
                        <a:t>most important turning-point in the development of Russian government</a:t>
                      </a:r>
                      <a:r>
                        <a:rPr lang="en-GB" sz="1000" dirty="0">
                          <a:latin typeface="Arial"/>
                          <a:ea typeface="Calibri"/>
                          <a:cs typeface="Times New Roman"/>
                        </a:rPr>
                        <a:t> in the period from 1855 to 1964?	</a:t>
                      </a:r>
                      <a:r>
                        <a:rPr lang="en-GB" sz="1000" dirty="0" smtClean="0">
                          <a:latin typeface="Arial"/>
                          <a:ea typeface="Calibri"/>
                          <a:cs typeface="Times New Roman"/>
                        </a:rPr>
                        <a:t>                                                </a:t>
                      </a:r>
                      <a:r>
                        <a:rPr lang="en-GB" sz="1000" b="1" dirty="0" smtClean="0">
                          <a:latin typeface="+mn-lt"/>
                          <a:ea typeface="Calibri"/>
                          <a:cs typeface="Times New Roman"/>
                        </a:rPr>
                        <a:t>[4}</a:t>
                      </a:r>
                      <a:endParaRPr lang="en-GB" sz="1000" dirty="0">
                        <a:latin typeface="Calibri"/>
                        <a:ea typeface="Calibri"/>
                        <a:cs typeface="Times New Roman"/>
                      </a:endParaRPr>
                    </a:p>
                    <a:p>
                      <a:pPr marL="342900" lvl="0" indent="-342900">
                        <a:lnSpc>
                          <a:spcPct val="115000"/>
                        </a:lnSpc>
                        <a:spcAft>
                          <a:spcPts val="0"/>
                        </a:spcAft>
                        <a:buSzPts val="1100"/>
                        <a:buFont typeface="Arial"/>
                        <a:buAutoNum type="arabicPeriod" startAt="10"/>
                        <a:tabLst>
                          <a:tab pos="228600" algn="l"/>
                        </a:tabLst>
                      </a:pPr>
                      <a:r>
                        <a:rPr lang="en-GB" sz="1000" dirty="0">
                          <a:latin typeface="Arial"/>
                          <a:ea typeface="Calibri"/>
                          <a:cs typeface="Times New Roman"/>
                        </a:rPr>
                        <a:t>Assess the view that </a:t>
                      </a:r>
                      <a:r>
                        <a:rPr lang="en-GB" sz="1000" b="1" dirty="0">
                          <a:latin typeface="Arial"/>
                          <a:ea typeface="Calibri"/>
                          <a:cs typeface="Times New Roman"/>
                        </a:rPr>
                        <a:t>Russia’s communist leaders did less than the Tsars to improve the lives of the working class</a:t>
                      </a:r>
                      <a:r>
                        <a:rPr lang="en-GB" sz="1000" dirty="0">
                          <a:latin typeface="Arial"/>
                          <a:ea typeface="Calibri"/>
                          <a:cs typeface="Times New Roman"/>
                        </a:rPr>
                        <a:t> in the period from 1855 to 1964</a:t>
                      </a:r>
                      <a:r>
                        <a:rPr lang="en-GB" sz="1000" dirty="0" smtClean="0">
                          <a:latin typeface="Arial"/>
                          <a:ea typeface="Calibri"/>
                          <a:cs typeface="Times New Roman"/>
                        </a:rPr>
                        <a:t>.                                                                                            </a:t>
                      </a:r>
                      <a:r>
                        <a:rPr lang="en-GB" sz="1000" b="1" dirty="0" smtClean="0">
                          <a:latin typeface="Arial"/>
                          <a:ea typeface="Calibri"/>
                          <a:cs typeface="Times New Roman"/>
                        </a:rPr>
                        <a:t> </a:t>
                      </a:r>
                      <a:r>
                        <a:rPr lang="en-GB" sz="1000" b="1" dirty="0" smtClean="0">
                          <a:latin typeface="+mn-lt"/>
                          <a:ea typeface="Calibri"/>
                          <a:cs typeface="Times New Roman"/>
                        </a:rPr>
                        <a:t>[3]</a:t>
                      </a:r>
                      <a:r>
                        <a:rPr lang="en-GB" sz="1000" dirty="0" smtClean="0">
                          <a:latin typeface="+mn-lt"/>
                          <a:ea typeface="Calibri"/>
                          <a:cs typeface="Times New Roman"/>
                        </a:rPr>
                        <a:t> </a:t>
                      </a:r>
                      <a:r>
                        <a:rPr lang="en-GB" sz="1000" b="1" dirty="0" smtClean="0">
                          <a:latin typeface="Arial"/>
                          <a:ea typeface="Calibri"/>
                          <a:cs typeface="Times New Roman"/>
                        </a:rPr>
                        <a:t>                                                                                                  </a:t>
                      </a:r>
                      <a:endParaRPr lang="en-GB" sz="1000" dirty="0">
                        <a:latin typeface="Calibri"/>
                        <a:ea typeface="Calibri"/>
                        <a:cs typeface="Times New Roman"/>
                      </a:endParaRPr>
                    </a:p>
                    <a:p>
                      <a:pPr marL="342900" lvl="0" indent="-342900">
                        <a:lnSpc>
                          <a:spcPct val="115000"/>
                        </a:lnSpc>
                        <a:spcAft>
                          <a:spcPts val="0"/>
                        </a:spcAft>
                        <a:buSzPts val="1100"/>
                        <a:buFont typeface="Arial"/>
                        <a:buAutoNum type="arabicPeriod" startAt="10"/>
                        <a:tabLst>
                          <a:tab pos="228600" algn="l"/>
                        </a:tabLst>
                      </a:pPr>
                      <a:r>
                        <a:rPr lang="en-GB" sz="1000" dirty="0">
                          <a:latin typeface="Arial"/>
                          <a:ea typeface="Calibri"/>
                          <a:cs typeface="Times New Roman"/>
                        </a:rPr>
                        <a:t>“</a:t>
                      </a:r>
                      <a:r>
                        <a:rPr lang="en-GB" sz="1000" b="1" dirty="0">
                          <a:latin typeface="Arial"/>
                          <a:ea typeface="Calibri"/>
                          <a:cs typeface="Times New Roman"/>
                        </a:rPr>
                        <a:t>Opposition to Russian governments was ineffective</a:t>
                      </a:r>
                      <a:r>
                        <a:rPr lang="en-GB" sz="1000" dirty="0">
                          <a:latin typeface="Arial"/>
                          <a:ea typeface="Calibri"/>
                          <a:cs typeface="Times New Roman"/>
                        </a:rPr>
                        <a:t> in the period from 1855 to 1964.” How far do you agree with this view?	                             </a:t>
                      </a:r>
                      <a:r>
                        <a:rPr lang="en-GB" sz="1000" dirty="0" smtClean="0">
                          <a:latin typeface="Arial"/>
                          <a:ea typeface="Calibri"/>
                          <a:cs typeface="Times New Roman"/>
                        </a:rPr>
                        <a:t>                                                                                                  </a:t>
                      </a:r>
                      <a:r>
                        <a:rPr lang="en-GB" sz="1000" b="1" dirty="0" smtClean="0">
                          <a:latin typeface="Arial"/>
                          <a:ea typeface="Calibri"/>
                          <a:cs typeface="Times New Roman"/>
                        </a:rPr>
                        <a:t>[</a:t>
                      </a:r>
                      <a:r>
                        <a:rPr lang="en-GB" sz="1000" b="1" dirty="0">
                          <a:latin typeface="Arial"/>
                          <a:ea typeface="Calibri"/>
                          <a:cs typeface="Times New Roman"/>
                        </a:rPr>
                        <a:t>2]</a:t>
                      </a:r>
                      <a:r>
                        <a:rPr lang="en-GB" sz="1000" dirty="0">
                          <a:latin typeface="Arial"/>
                          <a:ea typeface="Calibri"/>
                          <a:cs typeface="Times New Roman"/>
                        </a:rPr>
                        <a:t>              </a:t>
                      </a:r>
                      <a:endParaRPr lang="en-GB" sz="1000" dirty="0">
                        <a:latin typeface="Calibri"/>
                        <a:ea typeface="Calibri"/>
                        <a:cs typeface="Times New Roman"/>
                      </a:endParaRPr>
                    </a:p>
                  </a:txBody>
                  <a:tcPr marL="28914" marR="289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00037">
                <a:tc>
                  <a:txBody>
                    <a:bodyPr/>
                    <a:lstStyle/>
                    <a:p>
                      <a:pPr>
                        <a:lnSpc>
                          <a:spcPct val="115000"/>
                        </a:lnSpc>
                        <a:spcAft>
                          <a:spcPts val="1000"/>
                        </a:spcAft>
                      </a:pPr>
                      <a:r>
                        <a:rPr lang="en-GB" sz="1000" b="1" dirty="0">
                          <a:latin typeface="Arial"/>
                          <a:ea typeface="Calibri"/>
                          <a:cs typeface="Times New Roman"/>
                        </a:rPr>
                        <a:t>JAN </a:t>
                      </a:r>
                      <a:endParaRPr lang="en-GB" sz="1000" b="1" dirty="0" smtClean="0">
                        <a:latin typeface="Arial"/>
                        <a:ea typeface="Calibri"/>
                        <a:cs typeface="Times New Roman"/>
                      </a:endParaRPr>
                    </a:p>
                    <a:p>
                      <a:pPr>
                        <a:lnSpc>
                          <a:spcPct val="115000"/>
                        </a:lnSpc>
                        <a:spcAft>
                          <a:spcPts val="1000"/>
                        </a:spcAft>
                      </a:pPr>
                      <a:r>
                        <a:rPr lang="en-GB" sz="1000" b="1" dirty="0" smtClean="0">
                          <a:latin typeface="Arial"/>
                          <a:ea typeface="Calibri"/>
                          <a:cs typeface="Times New Roman"/>
                        </a:rPr>
                        <a:t>2011</a:t>
                      </a:r>
                      <a:endParaRPr lang="en-GB" sz="1000" dirty="0">
                        <a:latin typeface="Calibri"/>
                        <a:ea typeface="Calibri"/>
                        <a:cs typeface="Times New Roman"/>
                      </a:endParaRPr>
                    </a:p>
                  </a:txBody>
                  <a:tcPr marL="28914" marR="289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nSpc>
                          <a:spcPct val="115000"/>
                        </a:lnSpc>
                        <a:spcAft>
                          <a:spcPts val="0"/>
                        </a:spcAft>
                        <a:buSzPts val="1100"/>
                        <a:buFont typeface="Arial"/>
                        <a:buAutoNum type="arabicPeriod" startAt="10"/>
                        <a:tabLst>
                          <a:tab pos="228600" algn="l"/>
                        </a:tabLst>
                      </a:pPr>
                      <a:r>
                        <a:rPr lang="en-GB" sz="1000" dirty="0">
                          <a:latin typeface="Arial"/>
                          <a:ea typeface="Calibri"/>
                          <a:cs typeface="Times New Roman"/>
                        </a:rPr>
                        <a:t>Assess the view that the </a:t>
                      </a:r>
                      <a:r>
                        <a:rPr lang="en-GB" sz="1000" b="1" dirty="0">
                          <a:latin typeface="Arial"/>
                          <a:ea typeface="Calibri"/>
                          <a:cs typeface="Times New Roman"/>
                        </a:rPr>
                        <a:t>1905 Revolution changed Russian government more than other events</a:t>
                      </a:r>
                      <a:r>
                        <a:rPr lang="en-GB" sz="1000" dirty="0">
                          <a:latin typeface="Arial"/>
                          <a:ea typeface="Calibri"/>
                          <a:cs typeface="Times New Roman"/>
                        </a:rPr>
                        <a:t> in the period from 1855 to 1964.                         </a:t>
                      </a:r>
                      <a:r>
                        <a:rPr lang="en-GB" sz="1000" dirty="0" smtClean="0">
                          <a:latin typeface="Arial"/>
                          <a:ea typeface="Calibri"/>
                          <a:cs typeface="Times New Roman"/>
                        </a:rPr>
                        <a:t>                                                                                                       </a:t>
                      </a:r>
                      <a:r>
                        <a:rPr lang="en-GB" sz="1000" b="1" dirty="0" smtClean="0">
                          <a:latin typeface="Arial"/>
                          <a:ea typeface="Calibri"/>
                          <a:cs typeface="Times New Roman"/>
                        </a:rPr>
                        <a:t>[</a:t>
                      </a:r>
                      <a:r>
                        <a:rPr lang="en-GB" sz="1000" b="1" dirty="0">
                          <a:latin typeface="Arial"/>
                          <a:ea typeface="Calibri"/>
                          <a:cs typeface="Times New Roman"/>
                        </a:rPr>
                        <a:t>4]</a:t>
                      </a:r>
                      <a:r>
                        <a:rPr lang="en-GB" sz="1000" dirty="0">
                          <a:latin typeface="Arial"/>
                          <a:ea typeface="Calibri"/>
                          <a:cs typeface="Times New Roman"/>
                        </a:rPr>
                        <a:t>                                                                        </a:t>
                      </a:r>
                      <a:endParaRPr lang="en-GB" sz="1000" dirty="0">
                        <a:latin typeface="Calibri"/>
                        <a:ea typeface="Calibri"/>
                        <a:cs typeface="Times New Roman"/>
                      </a:endParaRPr>
                    </a:p>
                    <a:p>
                      <a:pPr marL="342900" lvl="0" indent="-342900">
                        <a:lnSpc>
                          <a:spcPct val="115000"/>
                        </a:lnSpc>
                        <a:spcAft>
                          <a:spcPts val="0"/>
                        </a:spcAft>
                        <a:buSzPts val="1100"/>
                        <a:buFont typeface="Arial"/>
                        <a:buAutoNum type="arabicPeriod" startAt="10"/>
                        <a:tabLst>
                          <a:tab pos="228600" algn="l"/>
                        </a:tabLst>
                      </a:pPr>
                      <a:r>
                        <a:rPr lang="en-GB" sz="1000" dirty="0">
                          <a:latin typeface="Arial"/>
                          <a:ea typeface="Calibri"/>
                          <a:cs typeface="Times New Roman"/>
                        </a:rPr>
                        <a:t>‘</a:t>
                      </a:r>
                      <a:r>
                        <a:rPr lang="en-GB" sz="1000" b="1" dirty="0">
                          <a:latin typeface="Arial"/>
                          <a:ea typeface="Calibri"/>
                          <a:cs typeface="Times New Roman"/>
                        </a:rPr>
                        <a:t>Communists and Tsars ruled Russia the same way</a:t>
                      </a:r>
                      <a:r>
                        <a:rPr lang="en-GB" sz="1000" dirty="0">
                          <a:latin typeface="Arial"/>
                          <a:ea typeface="Calibri"/>
                          <a:cs typeface="Times New Roman"/>
                        </a:rPr>
                        <a:t>.’  How far do you agree with this view of the period from 1855 to 1964?	                             </a:t>
                      </a:r>
                      <a:r>
                        <a:rPr lang="en-GB" sz="1000" dirty="0" smtClean="0">
                          <a:latin typeface="Arial"/>
                          <a:ea typeface="Calibri"/>
                          <a:cs typeface="Times New Roman"/>
                        </a:rPr>
                        <a:t>                                                                                                  </a:t>
                      </a:r>
                      <a:r>
                        <a:rPr lang="en-GB" sz="1000" b="1" dirty="0" smtClean="0">
                          <a:latin typeface="Arial"/>
                          <a:ea typeface="Calibri"/>
                          <a:cs typeface="Times New Roman"/>
                        </a:rPr>
                        <a:t>[</a:t>
                      </a:r>
                      <a:r>
                        <a:rPr lang="en-GB" sz="1000" b="1" dirty="0">
                          <a:latin typeface="Arial"/>
                          <a:ea typeface="Calibri"/>
                          <a:cs typeface="Times New Roman"/>
                        </a:rPr>
                        <a:t>1]</a:t>
                      </a:r>
                      <a:endParaRPr lang="en-GB" sz="1000" dirty="0">
                        <a:latin typeface="Calibri"/>
                        <a:ea typeface="Calibri"/>
                        <a:cs typeface="Times New Roman"/>
                      </a:endParaRPr>
                    </a:p>
                    <a:p>
                      <a:pPr marL="342900" lvl="0" indent="-342900">
                        <a:lnSpc>
                          <a:spcPct val="115000"/>
                        </a:lnSpc>
                        <a:spcAft>
                          <a:spcPts val="0"/>
                        </a:spcAft>
                        <a:buSzPts val="1100"/>
                        <a:buFont typeface="Arial"/>
                        <a:buAutoNum type="arabicPeriod" startAt="10"/>
                        <a:tabLst>
                          <a:tab pos="228600" algn="l"/>
                        </a:tabLst>
                      </a:pPr>
                      <a:r>
                        <a:rPr lang="en-GB" sz="1000" dirty="0">
                          <a:latin typeface="Arial"/>
                          <a:ea typeface="Calibri"/>
                          <a:cs typeface="Times New Roman"/>
                        </a:rPr>
                        <a:t>Assess the view that </a:t>
                      </a:r>
                      <a:r>
                        <a:rPr lang="en-GB" sz="1000" b="1" dirty="0">
                          <a:latin typeface="Arial"/>
                          <a:ea typeface="Calibri"/>
                          <a:cs typeface="Times New Roman"/>
                        </a:rPr>
                        <a:t>economic change</a:t>
                      </a:r>
                      <a:r>
                        <a:rPr lang="en-GB" sz="1000" dirty="0">
                          <a:latin typeface="Arial"/>
                          <a:ea typeface="Calibri"/>
                          <a:cs typeface="Times New Roman"/>
                        </a:rPr>
                        <a:t> in Russia was </a:t>
                      </a:r>
                      <a:r>
                        <a:rPr lang="en-GB" sz="1000" b="1" dirty="0">
                          <a:latin typeface="Arial"/>
                          <a:ea typeface="Calibri"/>
                          <a:cs typeface="Times New Roman"/>
                        </a:rPr>
                        <a:t>more successful under Stalin</a:t>
                      </a:r>
                      <a:r>
                        <a:rPr lang="en-GB" sz="1000" dirty="0">
                          <a:latin typeface="Arial"/>
                          <a:ea typeface="Calibri"/>
                          <a:cs typeface="Times New Roman"/>
                        </a:rPr>
                        <a:t> than any other ruler in the period from 1855 to 1964.           </a:t>
                      </a:r>
                      <a:r>
                        <a:rPr lang="en-GB" sz="1000" dirty="0" smtClean="0">
                          <a:latin typeface="Arial"/>
                          <a:ea typeface="Calibri"/>
                          <a:cs typeface="Times New Roman"/>
                        </a:rPr>
                        <a:t>                                                                                                                </a:t>
                      </a:r>
                      <a:r>
                        <a:rPr lang="en-GB" sz="1000" b="1" dirty="0">
                          <a:latin typeface="Arial"/>
                          <a:ea typeface="Calibri"/>
                          <a:cs typeface="Times New Roman"/>
                        </a:rPr>
                        <a:t>[3]</a:t>
                      </a:r>
                      <a:r>
                        <a:rPr lang="en-GB" sz="1000" dirty="0">
                          <a:latin typeface="Arial"/>
                          <a:ea typeface="Calibri"/>
                          <a:cs typeface="Times New Roman"/>
                        </a:rPr>
                        <a:t>                                                                            </a:t>
                      </a:r>
                      <a:endParaRPr lang="en-GB" sz="1000" dirty="0">
                        <a:latin typeface="Calibri"/>
                        <a:ea typeface="Calibri"/>
                        <a:cs typeface="Times New Roman"/>
                      </a:endParaRPr>
                    </a:p>
                  </a:txBody>
                  <a:tcPr marL="28914" marR="289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00037">
                <a:tc>
                  <a:txBody>
                    <a:bodyPr/>
                    <a:lstStyle/>
                    <a:p>
                      <a:pPr>
                        <a:lnSpc>
                          <a:spcPct val="115000"/>
                        </a:lnSpc>
                        <a:spcAft>
                          <a:spcPts val="1000"/>
                        </a:spcAft>
                      </a:pPr>
                      <a:r>
                        <a:rPr lang="en-GB" sz="1000" b="1" dirty="0">
                          <a:latin typeface="Arial"/>
                          <a:ea typeface="Calibri"/>
                          <a:cs typeface="Times New Roman"/>
                        </a:rPr>
                        <a:t>JUNE </a:t>
                      </a:r>
                      <a:endParaRPr lang="en-GB" sz="1000" b="1" dirty="0" smtClean="0">
                        <a:latin typeface="Arial"/>
                        <a:ea typeface="Calibri"/>
                        <a:cs typeface="Times New Roman"/>
                      </a:endParaRPr>
                    </a:p>
                    <a:p>
                      <a:pPr>
                        <a:lnSpc>
                          <a:spcPct val="115000"/>
                        </a:lnSpc>
                        <a:spcAft>
                          <a:spcPts val="1000"/>
                        </a:spcAft>
                      </a:pPr>
                      <a:r>
                        <a:rPr lang="en-GB" sz="1000" b="1" dirty="0" smtClean="0">
                          <a:latin typeface="Arial"/>
                          <a:ea typeface="Calibri"/>
                          <a:cs typeface="Times New Roman"/>
                        </a:rPr>
                        <a:t>2011</a:t>
                      </a:r>
                      <a:endParaRPr lang="en-GB" sz="1000" dirty="0">
                        <a:latin typeface="Calibri"/>
                        <a:ea typeface="Calibri"/>
                        <a:cs typeface="Times New Roman"/>
                      </a:endParaRPr>
                    </a:p>
                  </a:txBody>
                  <a:tcPr marL="28914" marR="289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nSpc>
                          <a:spcPct val="115000"/>
                        </a:lnSpc>
                        <a:spcAft>
                          <a:spcPts val="0"/>
                        </a:spcAft>
                        <a:buFont typeface="+mj-lt"/>
                        <a:buAutoNum type="arabicPeriod" startAt="10"/>
                        <a:tabLst>
                          <a:tab pos="228600" algn="l"/>
                        </a:tabLst>
                      </a:pPr>
                      <a:r>
                        <a:rPr lang="en-GB" sz="1000" dirty="0">
                          <a:latin typeface="Arial"/>
                          <a:ea typeface="Calibri"/>
                          <a:cs typeface="Times New Roman"/>
                        </a:rPr>
                        <a:t>Assess the view that the </a:t>
                      </a:r>
                      <a:r>
                        <a:rPr lang="en-GB" sz="1000" b="1" dirty="0">
                          <a:latin typeface="Arial"/>
                          <a:ea typeface="Calibri"/>
                          <a:cs typeface="Times New Roman"/>
                        </a:rPr>
                        <a:t>condition of the peasantry in Russia was transformed </a:t>
                      </a:r>
                      <a:r>
                        <a:rPr lang="en-GB" sz="1000" dirty="0">
                          <a:latin typeface="Arial"/>
                          <a:ea typeface="Calibri"/>
                          <a:cs typeface="Times New Roman"/>
                        </a:rPr>
                        <a:t>in the period from 1855 to 1964.		                            </a:t>
                      </a:r>
                      <a:r>
                        <a:rPr lang="en-GB" sz="1000" dirty="0" smtClean="0">
                          <a:latin typeface="Arial"/>
                          <a:ea typeface="Calibri"/>
                          <a:cs typeface="Times New Roman"/>
                        </a:rPr>
                        <a:t>                                                                                                    </a:t>
                      </a:r>
                      <a:r>
                        <a:rPr lang="en-GB" sz="1000" b="1" dirty="0" smtClean="0">
                          <a:latin typeface="Arial"/>
                          <a:ea typeface="Calibri"/>
                          <a:cs typeface="Times New Roman"/>
                        </a:rPr>
                        <a:t>[</a:t>
                      </a:r>
                      <a:r>
                        <a:rPr lang="en-GB" sz="1000" b="1" dirty="0">
                          <a:latin typeface="Arial"/>
                          <a:ea typeface="Calibri"/>
                          <a:cs typeface="Times New Roman"/>
                        </a:rPr>
                        <a:t>3]</a:t>
                      </a:r>
                      <a:endParaRPr lang="en-GB" sz="1000" dirty="0">
                        <a:latin typeface="Calibri"/>
                        <a:ea typeface="Calibri"/>
                        <a:cs typeface="Times New Roman"/>
                      </a:endParaRPr>
                    </a:p>
                    <a:p>
                      <a:pPr marL="342900" lvl="0" indent="-342900">
                        <a:lnSpc>
                          <a:spcPct val="115000"/>
                        </a:lnSpc>
                        <a:spcAft>
                          <a:spcPts val="0"/>
                        </a:spcAft>
                        <a:buFont typeface="+mj-lt"/>
                        <a:buAutoNum type="arabicPeriod" startAt="10"/>
                        <a:tabLst>
                          <a:tab pos="228600" algn="l"/>
                        </a:tabLst>
                      </a:pPr>
                      <a:r>
                        <a:rPr lang="en-GB" sz="1000" dirty="0">
                          <a:latin typeface="Arial"/>
                          <a:ea typeface="Calibri"/>
                          <a:cs typeface="Times New Roman"/>
                        </a:rPr>
                        <a:t>‘The </a:t>
                      </a:r>
                      <a:r>
                        <a:rPr lang="en-GB" sz="1000" b="1" dirty="0">
                          <a:latin typeface="Arial"/>
                          <a:ea typeface="Calibri"/>
                          <a:cs typeface="Times New Roman"/>
                        </a:rPr>
                        <a:t>communist rulers were effective autocrats; the Tsars were not</a:t>
                      </a:r>
                      <a:r>
                        <a:rPr lang="en-GB" sz="1000" dirty="0">
                          <a:latin typeface="Arial"/>
                          <a:ea typeface="Calibri"/>
                          <a:cs typeface="Times New Roman"/>
                        </a:rPr>
                        <a:t>.’ How far do you agree with this view of Russian government in the period from 1855 to 1964?    	 </a:t>
                      </a:r>
                      <a:r>
                        <a:rPr lang="en-GB" sz="1000" dirty="0" smtClean="0">
                          <a:latin typeface="Arial"/>
                          <a:ea typeface="Calibri"/>
                          <a:cs typeface="Times New Roman"/>
                        </a:rPr>
                        <a:t>                                                                          </a:t>
                      </a:r>
                      <a:r>
                        <a:rPr lang="en-GB" sz="1000" b="1" dirty="0" smtClean="0">
                          <a:latin typeface="+mn-lt"/>
                          <a:ea typeface="Calibri"/>
                          <a:cs typeface="Times New Roman"/>
                        </a:rPr>
                        <a:t>[2]</a:t>
                      </a:r>
                      <a:r>
                        <a:rPr lang="en-GB" sz="1000" dirty="0" smtClean="0">
                          <a:latin typeface="+mn-lt"/>
                          <a:ea typeface="Calibri"/>
                          <a:cs typeface="Times New Roman"/>
                        </a:rPr>
                        <a:t> </a:t>
                      </a:r>
                      <a:endParaRPr lang="en-GB" sz="1000" dirty="0">
                        <a:latin typeface="Calibri"/>
                        <a:ea typeface="Calibri"/>
                        <a:cs typeface="Times New Roman"/>
                      </a:endParaRPr>
                    </a:p>
                    <a:p>
                      <a:pPr marL="342900" lvl="0" indent="-342900">
                        <a:lnSpc>
                          <a:spcPct val="115000"/>
                        </a:lnSpc>
                        <a:spcAft>
                          <a:spcPts val="0"/>
                        </a:spcAft>
                        <a:buFont typeface="+mj-lt"/>
                        <a:buAutoNum type="arabicPeriod" startAt="10"/>
                        <a:tabLst>
                          <a:tab pos="228600" algn="l"/>
                        </a:tabLst>
                      </a:pPr>
                      <a:r>
                        <a:rPr lang="en-GB" sz="1000" dirty="0">
                          <a:latin typeface="Arial"/>
                          <a:ea typeface="Calibri"/>
                          <a:cs typeface="Times New Roman"/>
                        </a:rPr>
                        <a:t>‘‘All </a:t>
                      </a:r>
                      <a:r>
                        <a:rPr lang="en-GB" sz="1000" b="1" dirty="0">
                          <a:latin typeface="Arial"/>
                          <a:ea typeface="Calibri"/>
                          <a:cs typeface="Times New Roman"/>
                        </a:rPr>
                        <a:t>Russia’s rulers tried to modernise Russia</a:t>
                      </a:r>
                      <a:r>
                        <a:rPr lang="en-GB" sz="1000" dirty="0">
                          <a:latin typeface="Arial"/>
                          <a:ea typeface="Calibri"/>
                          <a:cs typeface="Times New Roman"/>
                        </a:rPr>
                        <a:t>.’ How far do you agree with this view of the period from 1855 to 1964</a:t>
                      </a:r>
                      <a:r>
                        <a:rPr lang="en-GB" sz="1000" dirty="0" smtClean="0">
                          <a:latin typeface="Arial"/>
                          <a:ea typeface="Calibri"/>
                          <a:cs typeface="Times New Roman"/>
                        </a:rPr>
                        <a:t>?                                                                                                                                                           </a:t>
                      </a:r>
                      <a:r>
                        <a:rPr lang="en-GB" sz="1000" b="1" dirty="0" smtClean="0">
                          <a:latin typeface="Arial"/>
                          <a:ea typeface="Calibri"/>
                          <a:cs typeface="Times New Roman"/>
                        </a:rPr>
                        <a:t> </a:t>
                      </a:r>
                      <a:r>
                        <a:rPr lang="en-GB" sz="1000" b="1" dirty="0" smtClean="0">
                          <a:latin typeface="+mn-lt"/>
                          <a:ea typeface="Calibri"/>
                          <a:cs typeface="Times New Roman"/>
                        </a:rPr>
                        <a:t>[1]</a:t>
                      </a:r>
                      <a:r>
                        <a:rPr lang="en-GB" sz="1000" dirty="0" smtClean="0">
                          <a:latin typeface="+mn-lt"/>
                          <a:ea typeface="Calibri"/>
                          <a:cs typeface="Times New Roman"/>
                        </a:rPr>
                        <a:t> </a:t>
                      </a:r>
                      <a:r>
                        <a:rPr lang="en-GB" sz="1000" b="1" dirty="0" smtClean="0">
                          <a:latin typeface="Arial"/>
                          <a:ea typeface="Calibri"/>
                          <a:cs typeface="Times New Roman"/>
                        </a:rPr>
                        <a:t>  </a:t>
                      </a:r>
                      <a:endParaRPr lang="en-GB" sz="1000" dirty="0">
                        <a:latin typeface="Calibri"/>
                        <a:ea typeface="Calibri"/>
                        <a:cs typeface="Times New Roman"/>
                      </a:endParaRPr>
                    </a:p>
                  </a:txBody>
                  <a:tcPr marL="28914" marR="289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20505" name="TextBox 5"/>
          <p:cNvSpPr txBox="1">
            <a:spLocks noChangeArrowheads="1"/>
          </p:cNvSpPr>
          <p:nvPr/>
        </p:nvSpPr>
        <p:spPr bwMode="auto">
          <a:xfrm>
            <a:off x="2051050" y="6021388"/>
            <a:ext cx="4824413" cy="646112"/>
          </a:xfrm>
          <a:prstGeom prst="rect">
            <a:avLst/>
          </a:prstGeom>
          <a:solidFill>
            <a:srgbClr val="CC99FF"/>
          </a:solidFill>
          <a:ln w="9525">
            <a:noFill/>
            <a:miter lim="800000"/>
            <a:headEnd/>
            <a:tailEnd/>
          </a:ln>
        </p:spPr>
        <p:txBody>
          <a:bodyPr>
            <a:spAutoFit/>
          </a:bodyPr>
          <a:lstStyle/>
          <a:p>
            <a:r>
              <a:rPr lang="en-GB"/>
              <a:t>See also past questions from previous very similar specification (ended in 1956 not 1964)</a:t>
            </a:r>
          </a:p>
        </p:txBody>
      </p:sp>
    </p:spTree>
  </p:cSld>
  <p:clrMapOvr>
    <a:masterClrMapping/>
  </p:clrMapOvr>
  <p:transition spd="med">
    <p:dissolv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nvGraphicFramePr>
        <p:xfrm>
          <a:off x="1043608" y="188640"/>
          <a:ext cx="7056784" cy="494536"/>
        </p:xfrm>
        <a:graphic>
          <a:graphicData uri="http://schemas.openxmlformats.org/drawingml/2006/table">
            <a:tbl>
              <a:tblPr/>
              <a:tblGrid>
                <a:gridCol w="432048"/>
                <a:gridCol w="6624736"/>
              </a:tblGrid>
              <a:tr h="494536">
                <a:tc>
                  <a:txBody>
                    <a:bodyPr/>
                    <a:lstStyle/>
                    <a:p>
                      <a:pPr>
                        <a:lnSpc>
                          <a:spcPct val="115000"/>
                        </a:lnSpc>
                        <a:spcAft>
                          <a:spcPts val="0"/>
                        </a:spcAft>
                      </a:pPr>
                      <a:r>
                        <a:rPr lang="en-GB" sz="1000" b="1" kern="0" dirty="0">
                          <a:latin typeface="Arial"/>
                          <a:ea typeface="Times New Roman"/>
                        </a:rPr>
                        <a:t>UNIT </a:t>
                      </a:r>
                      <a:endParaRPr lang="en-GB" sz="1000" b="1" kern="0" dirty="0" smtClean="0">
                        <a:latin typeface="Arial"/>
                        <a:ea typeface="Times New Roman"/>
                      </a:endParaRPr>
                    </a:p>
                    <a:p>
                      <a:pPr>
                        <a:lnSpc>
                          <a:spcPct val="115000"/>
                        </a:lnSpc>
                        <a:spcAft>
                          <a:spcPts val="0"/>
                        </a:spcAft>
                      </a:pPr>
                      <a:r>
                        <a:rPr lang="en-GB" sz="1000" b="1" kern="0" dirty="0" smtClean="0">
                          <a:latin typeface="Arial"/>
                          <a:ea typeface="Times New Roman"/>
                        </a:rPr>
                        <a:t>F966</a:t>
                      </a:r>
                      <a:endParaRPr lang="en-GB" sz="1000" b="1" kern="0" dirty="0">
                        <a:latin typeface="Calibri"/>
                        <a:ea typeface="Times New Roman"/>
                      </a:endParaRPr>
                    </a:p>
                  </a:txBody>
                  <a:tcPr marL="28914" marR="289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GB" sz="1000" b="1" dirty="0">
                          <a:latin typeface="Arial"/>
                          <a:ea typeface="Calibri"/>
                          <a:cs typeface="Times New Roman"/>
                        </a:rPr>
                        <a:t>                </a:t>
                      </a:r>
                      <a:r>
                        <a:rPr lang="en-GB" sz="2000" b="1" dirty="0">
                          <a:latin typeface="Arial"/>
                          <a:ea typeface="Calibri"/>
                          <a:cs typeface="Times New Roman"/>
                        </a:rPr>
                        <a:t>Question/ Topic Area</a:t>
                      </a:r>
                      <a:endParaRPr lang="en-GB" sz="2000" dirty="0">
                        <a:latin typeface="Calibri"/>
                        <a:ea typeface="Calibri"/>
                        <a:cs typeface="Times New Roman"/>
                      </a:endParaRPr>
                    </a:p>
                  </a:txBody>
                  <a:tcPr marL="28914" marR="289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20505" name="TextBox 5"/>
          <p:cNvSpPr txBox="1">
            <a:spLocks noChangeArrowheads="1"/>
          </p:cNvSpPr>
          <p:nvPr/>
        </p:nvSpPr>
        <p:spPr bwMode="auto">
          <a:xfrm>
            <a:off x="2051050" y="6021388"/>
            <a:ext cx="4824413" cy="646112"/>
          </a:xfrm>
          <a:prstGeom prst="rect">
            <a:avLst/>
          </a:prstGeom>
          <a:solidFill>
            <a:srgbClr val="CC99FF"/>
          </a:solidFill>
          <a:ln w="9525">
            <a:noFill/>
            <a:miter lim="800000"/>
            <a:headEnd/>
            <a:tailEnd/>
          </a:ln>
        </p:spPr>
        <p:txBody>
          <a:bodyPr>
            <a:spAutoFit/>
          </a:bodyPr>
          <a:lstStyle/>
          <a:p>
            <a:r>
              <a:rPr lang="en-GB"/>
              <a:t>See also past questions from previous very similar specification (ended in 1956 not 1964)</a:t>
            </a:r>
          </a:p>
        </p:txBody>
      </p:sp>
      <p:graphicFrame>
        <p:nvGraphicFramePr>
          <p:cNvPr id="4" name="Table 3"/>
          <p:cNvGraphicFramePr>
            <a:graphicFrameLocks noGrp="1"/>
          </p:cNvGraphicFramePr>
          <p:nvPr/>
        </p:nvGraphicFramePr>
        <p:xfrm>
          <a:off x="1043608" y="692696"/>
          <a:ext cx="7056784" cy="5047488"/>
        </p:xfrm>
        <a:graphic>
          <a:graphicData uri="http://schemas.openxmlformats.org/drawingml/2006/table">
            <a:tbl>
              <a:tblPr/>
              <a:tblGrid>
                <a:gridCol w="1137197"/>
                <a:gridCol w="5919587"/>
              </a:tblGrid>
              <a:tr h="1477818">
                <a:tc>
                  <a:txBody>
                    <a:bodyPr/>
                    <a:lstStyle/>
                    <a:p>
                      <a:pPr>
                        <a:lnSpc>
                          <a:spcPct val="115000"/>
                        </a:lnSpc>
                        <a:spcAft>
                          <a:spcPts val="1000"/>
                        </a:spcAft>
                      </a:pPr>
                      <a:r>
                        <a:rPr lang="en-GB" sz="1200" b="1" dirty="0">
                          <a:latin typeface="Arial"/>
                          <a:ea typeface="Calibri"/>
                          <a:cs typeface="Times New Roman"/>
                        </a:rPr>
                        <a:t>JAN 2012</a:t>
                      </a:r>
                      <a:endParaRPr lang="en-GB" sz="1200" dirty="0">
                        <a:latin typeface="Calibri"/>
                        <a:ea typeface="Calibri"/>
                        <a:cs typeface="Times New Roman"/>
                      </a:endParaRPr>
                    </a:p>
                  </a:txBody>
                  <a:tcPr marL="43809" marR="438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nSpc>
                          <a:spcPct val="115000"/>
                        </a:lnSpc>
                        <a:spcAft>
                          <a:spcPts val="0"/>
                        </a:spcAft>
                        <a:buFont typeface="+mj-lt"/>
                        <a:buAutoNum type="arabicPeriod" startAt="10"/>
                        <a:tabLst>
                          <a:tab pos="228600" algn="l"/>
                        </a:tabLst>
                      </a:pPr>
                      <a:r>
                        <a:rPr lang="en-GB" sz="1200" dirty="0">
                          <a:latin typeface="Arial"/>
                          <a:ea typeface="Calibri"/>
                          <a:cs typeface="Times New Roman"/>
                        </a:rPr>
                        <a:t>‘</a:t>
                      </a:r>
                      <a:r>
                        <a:rPr lang="en-GB" sz="1200" b="1" dirty="0">
                          <a:latin typeface="Arial"/>
                          <a:ea typeface="Calibri"/>
                          <a:cs typeface="Times New Roman"/>
                        </a:rPr>
                        <a:t>Lenin</a:t>
                      </a:r>
                      <a:r>
                        <a:rPr lang="en-GB" sz="1200" dirty="0">
                          <a:latin typeface="Arial"/>
                          <a:ea typeface="Calibri"/>
                          <a:cs typeface="Times New Roman"/>
                        </a:rPr>
                        <a:t> was </a:t>
                      </a:r>
                      <a:r>
                        <a:rPr lang="en-GB" sz="1200" b="1" dirty="0">
                          <a:latin typeface="Arial"/>
                          <a:ea typeface="Calibri"/>
                          <a:cs typeface="Times New Roman"/>
                        </a:rPr>
                        <a:t>more successful in dealing with opposition</a:t>
                      </a:r>
                      <a:r>
                        <a:rPr lang="en-GB" sz="1200" dirty="0">
                          <a:latin typeface="Arial"/>
                          <a:ea typeface="Calibri"/>
                          <a:cs typeface="Times New Roman"/>
                        </a:rPr>
                        <a:t> than any other ruler of Russia in the period from 1855 to 1964.' How far do you agree with this view?                                                                                                      </a:t>
                      </a:r>
                      <a:r>
                        <a:rPr lang="en-GB" sz="1200" dirty="0" smtClean="0">
                          <a:latin typeface="Arial"/>
                          <a:ea typeface="Calibri"/>
                          <a:cs typeface="Times New Roman"/>
                        </a:rPr>
                        <a:t> </a:t>
                      </a:r>
                      <a:r>
                        <a:rPr lang="en-GB" sz="1200" b="1" dirty="0" smtClean="0">
                          <a:latin typeface="Arial"/>
                          <a:ea typeface="Calibri"/>
                          <a:cs typeface="Times New Roman"/>
                        </a:rPr>
                        <a:t>[</a:t>
                      </a:r>
                      <a:r>
                        <a:rPr lang="en-GB" sz="1200" b="1" dirty="0">
                          <a:latin typeface="Arial"/>
                          <a:ea typeface="Calibri"/>
                          <a:cs typeface="Times New Roman"/>
                        </a:rPr>
                        <a:t>2]</a:t>
                      </a:r>
                      <a:endParaRPr lang="en-GB" sz="1200" dirty="0">
                        <a:latin typeface="Calibri"/>
                        <a:ea typeface="Calibri"/>
                        <a:cs typeface="Times New Roman"/>
                      </a:endParaRPr>
                    </a:p>
                    <a:p>
                      <a:pPr marL="342900" lvl="0" indent="-342900">
                        <a:lnSpc>
                          <a:spcPct val="115000"/>
                        </a:lnSpc>
                        <a:spcAft>
                          <a:spcPts val="0"/>
                        </a:spcAft>
                        <a:buSzPts val="1100"/>
                        <a:buFont typeface="Arial"/>
                        <a:buAutoNum type="arabicPeriod" startAt="11"/>
                        <a:tabLst>
                          <a:tab pos="228600" algn="l"/>
                        </a:tabLst>
                      </a:pPr>
                      <a:r>
                        <a:rPr lang="en-GB" sz="1200" dirty="0">
                          <a:latin typeface="Arial"/>
                          <a:ea typeface="Calibri"/>
                          <a:cs typeface="Times New Roman"/>
                        </a:rPr>
                        <a:t>‘The </a:t>
                      </a:r>
                      <a:r>
                        <a:rPr lang="en-GB" sz="1200" b="1" dirty="0">
                          <a:latin typeface="Arial"/>
                          <a:ea typeface="Calibri"/>
                          <a:cs typeface="Times New Roman"/>
                        </a:rPr>
                        <a:t>development of Russian government</a:t>
                      </a:r>
                      <a:r>
                        <a:rPr lang="en-GB" sz="1200" dirty="0">
                          <a:latin typeface="Arial"/>
                          <a:ea typeface="Calibri"/>
                          <a:cs typeface="Times New Roman"/>
                        </a:rPr>
                        <a:t> was </a:t>
                      </a:r>
                      <a:r>
                        <a:rPr lang="en-GB" sz="1200" b="1" dirty="0">
                          <a:latin typeface="Arial"/>
                          <a:ea typeface="Calibri"/>
                          <a:cs typeface="Times New Roman"/>
                        </a:rPr>
                        <a:t>influenced more by war</a:t>
                      </a:r>
                      <a:r>
                        <a:rPr lang="en-GB" sz="1200" dirty="0">
                          <a:latin typeface="Arial"/>
                          <a:ea typeface="Calibri"/>
                          <a:cs typeface="Times New Roman"/>
                        </a:rPr>
                        <a:t> than any other factor.’ How far do you agree with this view of the period from 1855 to 1964?                                                                                </a:t>
                      </a:r>
                      <a:r>
                        <a:rPr lang="en-GB" sz="1200" b="1" dirty="0">
                          <a:latin typeface="Arial"/>
                          <a:ea typeface="Calibri"/>
                          <a:cs typeface="Times New Roman"/>
                        </a:rPr>
                        <a:t>              [4]</a:t>
                      </a:r>
                      <a:r>
                        <a:rPr lang="en-GB" sz="1200" dirty="0">
                          <a:latin typeface="Arial"/>
                          <a:ea typeface="Calibri"/>
                          <a:cs typeface="Times New Roman"/>
                        </a:rPr>
                        <a:t>                               </a:t>
                      </a:r>
                      <a:endParaRPr lang="en-GB" sz="1200" dirty="0">
                        <a:latin typeface="Calibri"/>
                        <a:ea typeface="Calibri"/>
                        <a:cs typeface="Times New Roman"/>
                      </a:endParaRPr>
                    </a:p>
                    <a:p>
                      <a:pPr marL="342900" lvl="0" indent="-342900">
                        <a:lnSpc>
                          <a:spcPct val="115000"/>
                        </a:lnSpc>
                        <a:spcAft>
                          <a:spcPts val="0"/>
                        </a:spcAft>
                        <a:buSzPts val="1100"/>
                        <a:buFont typeface="Arial"/>
                        <a:buAutoNum type="arabicPeriod" startAt="11"/>
                        <a:tabLst>
                          <a:tab pos="228600" algn="l"/>
                        </a:tabLst>
                      </a:pPr>
                      <a:r>
                        <a:rPr lang="en-GB" sz="1200" dirty="0">
                          <a:latin typeface="Arial"/>
                          <a:ea typeface="Calibri"/>
                          <a:cs typeface="Times New Roman"/>
                        </a:rPr>
                        <a:t>How far does a </a:t>
                      </a:r>
                      <a:r>
                        <a:rPr lang="en-GB" sz="1200" b="1" dirty="0">
                          <a:latin typeface="Arial"/>
                          <a:ea typeface="Calibri"/>
                          <a:cs typeface="Times New Roman"/>
                        </a:rPr>
                        <a:t>study of living and working conditions</a:t>
                      </a:r>
                      <a:r>
                        <a:rPr lang="en-GB" sz="1200" dirty="0">
                          <a:latin typeface="Arial"/>
                          <a:ea typeface="Calibri"/>
                          <a:cs typeface="Times New Roman"/>
                        </a:rPr>
                        <a:t> in the period 1855 to 1964 suggest that the </a:t>
                      </a:r>
                      <a:r>
                        <a:rPr lang="en-GB" sz="1200" b="1" dirty="0">
                          <a:latin typeface="Arial"/>
                          <a:ea typeface="Calibri"/>
                          <a:cs typeface="Times New Roman"/>
                        </a:rPr>
                        <a:t>Russian peoples lost more than they gained after 1917</a:t>
                      </a:r>
                      <a:r>
                        <a:rPr lang="en-GB" sz="1200" dirty="0">
                          <a:latin typeface="Arial"/>
                          <a:ea typeface="Calibri"/>
                          <a:cs typeface="Times New Roman"/>
                        </a:rPr>
                        <a:t>?	                                                                                        </a:t>
                      </a:r>
                      <a:r>
                        <a:rPr lang="en-GB" sz="1200" b="1" dirty="0">
                          <a:latin typeface="Arial"/>
                          <a:ea typeface="Calibri"/>
                          <a:cs typeface="Times New Roman"/>
                        </a:rPr>
                        <a:t>[3]</a:t>
                      </a:r>
                      <a:r>
                        <a:rPr lang="en-GB" sz="1200" dirty="0">
                          <a:latin typeface="Arial"/>
                          <a:ea typeface="Calibri"/>
                          <a:cs typeface="Times New Roman"/>
                        </a:rPr>
                        <a:t>                                     </a:t>
                      </a:r>
                      <a:endParaRPr lang="en-GB" sz="1200" dirty="0">
                        <a:latin typeface="Calibri"/>
                        <a:ea typeface="Calibri"/>
                        <a:cs typeface="Times New Roman"/>
                      </a:endParaRPr>
                    </a:p>
                  </a:txBody>
                  <a:tcPr marL="43809" marR="438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31515">
                <a:tc>
                  <a:txBody>
                    <a:bodyPr/>
                    <a:lstStyle/>
                    <a:p>
                      <a:pPr>
                        <a:lnSpc>
                          <a:spcPct val="115000"/>
                        </a:lnSpc>
                        <a:spcAft>
                          <a:spcPts val="1000"/>
                        </a:spcAft>
                      </a:pPr>
                      <a:r>
                        <a:rPr lang="en-GB" sz="1200" b="1" dirty="0">
                          <a:latin typeface="Arial"/>
                          <a:ea typeface="Calibri"/>
                          <a:cs typeface="Times New Roman"/>
                        </a:rPr>
                        <a:t>JUNE 2012</a:t>
                      </a:r>
                      <a:endParaRPr lang="en-GB" sz="1200" dirty="0">
                        <a:latin typeface="Calibri"/>
                        <a:ea typeface="Calibri"/>
                        <a:cs typeface="Times New Roman"/>
                      </a:endParaRPr>
                    </a:p>
                  </a:txBody>
                  <a:tcPr marL="43809" marR="438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gn="just">
                        <a:lnSpc>
                          <a:spcPct val="115000"/>
                        </a:lnSpc>
                        <a:spcAft>
                          <a:spcPts val="0"/>
                        </a:spcAft>
                        <a:buSzPts val="1100"/>
                        <a:buFont typeface="Arial"/>
                        <a:buAutoNum type="arabicPeriod" startAt="10"/>
                        <a:tabLst>
                          <a:tab pos="228600" algn="l"/>
                        </a:tabLst>
                      </a:pPr>
                      <a:r>
                        <a:rPr lang="en-GB" sz="1200" dirty="0">
                          <a:latin typeface="Arial"/>
                          <a:ea typeface="Calibri"/>
                          <a:cs typeface="Times New Roman"/>
                        </a:rPr>
                        <a:t>How far do you agree that </a:t>
                      </a:r>
                      <a:r>
                        <a:rPr lang="en-GB" sz="1200" b="1" dirty="0">
                          <a:latin typeface="Arial"/>
                          <a:ea typeface="Calibri"/>
                          <a:cs typeface="Times New Roman"/>
                        </a:rPr>
                        <a:t>Stalin’s rise to power</a:t>
                      </a:r>
                      <a:r>
                        <a:rPr lang="en-GB" sz="1200" dirty="0">
                          <a:latin typeface="Arial"/>
                          <a:ea typeface="Calibri"/>
                          <a:cs typeface="Times New Roman"/>
                        </a:rPr>
                        <a:t> was the </a:t>
                      </a:r>
                      <a:r>
                        <a:rPr lang="en-GB" sz="1200" b="1" dirty="0">
                          <a:latin typeface="Arial"/>
                          <a:ea typeface="Calibri"/>
                          <a:cs typeface="Times New Roman"/>
                        </a:rPr>
                        <a:t>most important turning-point</a:t>
                      </a:r>
                      <a:r>
                        <a:rPr lang="en-GB" sz="1200" dirty="0">
                          <a:latin typeface="Arial"/>
                          <a:ea typeface="Calibri"/>
                          <a:cs typeface="Times New Roman"/>
                        </a:rPr>
                        <a:t> in the </a:t>
                      </a:r>
                      <a:r>
                        <a:rPr lang="en-GB" sz="1200" b="1" dirty="0">
                          <a:latin typeface="Arial"/>
                          <a:ea typeface="Calibri"/>
                          <a:cs typeface="Times New Roman"/>
                        </a:rPr>
                        <a:t>development of Russian government</a:t>
                      </a:r>
                      <a:r>
                        <a:rPr lang="en-GB" sz="1200" dirty="0">
                          <a:latin typeface="Arial"/>
                          <a:ea typeface="Calibri"/>
                          <a:cs typeface="Times New Roman"/>
                        </a:rPr>
                        <a:t> in the period from 1855 to 1964?                                                                                      </a:t>
                      </a:r>
                      <a:r>
                        <a:rPr lang="en-GB" sz="1200" b="1" dirty="0">
                          <a:latin typeface="Arial"/>
                          <a:ea typeface="Calibri"/>
                          <a:cs typeface="Times New Roman"/>
                        </a:rPr>
                        <a:t>[2]</a:t>
                      </a:r>
                      <a:r>
                        <a:rPr lang="en-GB" sz="1200" dirty="0">
                          <a:latin typeface="Arial"/>
                          <a:ea typeface="Calibri"/>
                          <a:cs typeface="Times New Roman"/>
                        </a:rPr>
                        <a:t>                                                                                    </a:t>
                      </a:r>
                      <a:endParaRPr lang="en-GB" sz="1200" dirty="0">
                        <a:latin typeface="Calibri"/>
                        <a:ea typeface="Calibri"/>
                        <a:cs typeface="Times New Roman"/>
                      </a:endParaRPr>
                    </a:p>
                    <a:p>
                      <a:pPr marL="342900" lvl="0" indent="-342900" algn="just">
                        <a:lnSpc>
                          <a:spcPct val="115000"/>
                        </a:lnSpc>
                        <a:spcAft>
                          <a:spcPts val="0"/>
                        </a:spcAft>
                        <a:buSzPts val="1100"/>
                        <a:buFont typeface="Arial"/>
                        <a:buAutoNum type="arabicPeriod" startAt="10"/>
                        <a:tabLst>
                          <a:tab pos="228600" algn="l"/>
                        </a:tabLst>
                      </a:pPr>
                      <a:r>
                        <a:rPr lang="en-GB" sz="1200" dirty="0">
                          <a:latin typeface="Arial"/>
                          <a:ea typeface="Calibri"/>
                          <a:cs typeface="Times New Roman"/>
                        </a:rPr>
                        <a:t>‘The </a:t>
                      </a:r>
                      <a:r>
                        <a:rPr lang="en-GB" sz="1200" b="1" dirty="0">
                          <a:latin typeface="Arial"/>
                          <a:ea typeface="Calibri"/>
                          <a:cs typeface="Times New Roman"/>
                        </a:rPr>
                        <a:t>rulers of Russia</a:t>
                      </a:r>
                      <a:r>
                        <a:rPr lang="en-GB" sz="1200" dirty="0">
                          <a:latin typeface="Arial"/>
                          <a:ea typeface="Calibri"/>
                          <a:cs typeface="Times New Roman"/>
                        </a:rPr>
                        <a:t> were </a:t>
                      </a:r>
                      <a:r>
                        <a:rPr lang="en-GB" sz="1200" b="1" dirty="0">
                          <a:latin typeface="Arial"/>
                          <a:ea typeface="Calibri"/>
                          <a:cs typeface="Times New Roman"/>
                        </a:rPr>
                        <a:t>reluctant reformers</a:t>
                      </a:r>
                      <a:r>
                        <a:rPr lang="en-GB" sz="1200" dirty="0">
                          <a:latin typeface="Arial"/>
                          <a:ea typeface="Calibri"/>
                          <a:cs typeface="Times New Roman"/>
                        </a:rPr>
                        <a:t>.' How far do you agree with this view of Russia in the period from 1855 to 1964?                           </a:t>
                      </a:r>
                      <a:r>
                        <a:rPr lang="en-GB" sz="1200" b="1" dirty="0">
                          <a:latin typeface="Arial"/>
                          <a:ea typeface="Calibri"/>
                          <a:cs typeface="Times New Roman"/>
                        </a:rPr>
                        <a:t>[1}</a:t>
                      </a:r>
                      <a:r>
                        <a:rPr lang="en-GB" sz="1200" dirty="0">
                          <a:latin typeface="Arial"/>
                          <a:ea typeface="Calibri"/>
                          <a:cs typeface="Times New Roman"/>
                        </a:rPr>
                        <a:t>                                 </a:t>
                      </a:r>
                      <a:r>
                        <a:rPr lang="en-GB" sz="1200" b="1" dirty="0">
                          <a:latin typeface="Arial"/>
                          <a:ea typeface="Calibri"/>
                          <a:cs typeface="Times New Roman"/>
                        </a:rPr>
                        <a:t>      </a:t>
                      </a:r>
                      <a:endParaRPr lang="en-GB" sz="1200" dirty="0">
                        <a:latin typeface="Calibri"/>
                        <a:ea typeface="Calibri"/>
                        <a:cs typeface="Times New Roman"/>
                      </a:endParaRPr>
                    </a:p>
                    <a:p>
                      <a:pPr marL="342900" lvl="0" indent="-342900" algn="just">
                        <a:lnSpc>
                          <a:spcPct val="115000"/>
                        </a:lnSpc>
                        <a:spcAft>
                          <a:spcPts val="0"/>
                        </a:spcAft>
                        <a:buSzPts val="1100"/>
                        <a:buFont typeface="Arial"/>
                        <a:buAutoNum type="arabicPeriod" startAt="10"/>
                        <a:tabLst>
                          <a:tab pos="228600" algn="l"/>
                        </a:tabLst>
                      </a:pPr>
                      <a:r>
                        <a:rPr lang="en-GB" sz="1200" dirty="0">
                          <a:latin typeface="Arial"/>
                          <a:ea typeface="Calibri"/>
                          <a:cs typeface="Times New Roman"/>
                        </a:rPr>
                        <a:t>‘The </a:t>
                      </a:r>
                      <a:r>
                        <a:rPr lang="en-GB" sz="1200" b="1" dirty="0">
                          <a:latin typeface="Arial"/>
                          <a:ea typeface="Calibri"/>
                          <a:cs typeface="Times New Roman"/>
                        </a:rPr>
                        <a:t>peoples of Russia</a:t>
                      </a:r>
                      <a:r>
                        <a:rPr lang="en-GB" sz="1200" dirty="0">
                          <a:latin typeface="Arial"/>
                          <a:ea typeface="Calibri"/>
                          <a:cs typeface="Times New Roman"/>
                        </a:rPr>
                        <a:t> were </a:t>
                      </a:r>
                      <a:r>
                        <a:rPr lang="en-GB" sz="1200" b="1" dirty="0">
                          <a:latin typeface="Arial"/>
                          <a:ea typeface="Calibri"/>
                          <a:cs typeface="Times New Roman"/>
                        </a:rPr>
                        <a:t>consistently repressed by their rulers</a:t>
                      </a:r>
                      <a:r>
                        <a:rPr lang="en-GB" sz="1200" dirty="0">
                          <a:latin typeface="Arial"/>
                          <a:ea typeface="Calibri"/>
                          <a:cs typeface="Times New Roman"/>
                        </a:rPr>
                        <a:t>.’ How far do you agree with this view of the period from 1855 to 1964?       {</a:t>
                      </a:r>
                      <a:r>
                        <a:rPr lang="en-GB" sz="1200" b="1" dirty="0">
                          <a:latin typeface="Arial"/>
                          <a:ea typeface="Calibri"/>
                          <a:cs typeface="Times New Roman"/>
                        </a:rPr>
                        <a:t>3</a:t>
                      </a:r>
                      <a:r>
                        <a:rPr lang="en-GB" sz="1200" dirty="0">
                          <a:latin typeface="Arial"/>
                          <a:ea typeface="Calibri"/>
                          <a:cs typeface="Times New Roman"/>
                        </a:rPr>
                        <a:t>]                                                                                     </a:t>
                      </a:r>
                      <a:endParaRPr lang="en-GB" sz="1200" dirty="0">
                        <a:latin typeface="Calibri"/>
                        <a:ea typeface="Calibri"/>
                        <a:cs typeface="Times New Roman"/>
                      </a:endParaRPr>
                    </a:p>
                  </a:txBody>
                  <a:tcPr marL="43809" marR="438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54667">
                <a:tc>
                  <a:txBody>
                    <a:bodyPr/>
                    <a:lstStyle/>
                    <a:p>
                      <a:pPr>
                        <a:lnSpc>
                          <a:spcPct val="115000"/>
                        </a:lnSpc>
                        <a:spcAft>
                          <a:spcPts val="1000"/>
                        </a:spcAft>
                      </a:pPr>
                      <a:r>
                        <a:rPr lang="en-GB" sz="1200" b="1">
                          <a:latin typeface="Arial"/>
                          <a:ea typeface="Calibri"/>
                          <a:cs typeface="Times New Roman"/>
                        </a:rPr>
                        <a:t>JAN 2013</a:t>
                      </a:r>
                      <a:endParaRPr lang="en-GB" sz="1200">
                        <a:latin typeface="Calibri"/>
                        <a:ea typeface="Calibri"/>
                        <a:cs typeface="Times New Roman"/>
                      </a:endParaRPr>
                    </a:p>
                  </a:txBody>
                  <a:tcPr marL="43809" marR="438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gn="just">
                        <a:lnSpc>
                          <a:spcPct val="115000"/>
                        </a:lnSpc>
                        <a:spcAft>
                          <a:spcPts val="0"/>
                        </a:spcAft>
                        <a:buFont typeface="+mj-lt"/>
                        <a:buAutoNum type="arabicPeriod" startAt="10"/>
                        <a:tabLst>
                          <a:tab pos="228600" algn="l"/>
                        </a:tabLst>
                      </a:pPr>
                      <a:r>
                        <a:rPr lang="en-GB" sz="1200" dirty="0">
                          <a:latin typeface="Arial"/>
                          <a:ea typeface="Calibri"/>
                          <a:cs typeface="Times New Roman"/>
                        </a:rPr>
                        <a:t>‘</a:t>
                      </a:r>
                      <a:r>
                        <a:rPr lang="en-GB" sz="1200" b="1" dirty="0">
                          <a:latin typeface="Arial"/>
                          <a:ea typeface="Calibri"/>
                          <a:cs typeface="Times New Roman"/>
                        </a:rPr>
                        <a:t>Wars</a:t>
                      </a:r>
                      <a:r>
                        <a:rPr lang="en-GB" sz="1200" dirty="0">
                          <a:latin typeface="Arial"/>
                          <a:ea typeface="Calibri"/>
                          <a:cs typeface="Times New Roman"/>
                        </a:rPr>
                        <a:t> had </a:t>
                      </a:r>
                      <a:r>
                        <a:rPr lang="en-GB" sz="1200" b="1" dirty="0">
                          <a:latin typeface="Arial"/>
                          <a:ea typeface="Calibri"/>
                          <a:cs typeface="Times New Roman"/>
                        </a:rPr>
                        <a:t>more impact</a:t>
                      </a:r>
                      <a:r>
                        <a:rPr lang="en-GB" sz="1200" dirty="0">
                          <a:latin typeface="Arial"/>
                          <a:ea typeface="Calibri"/>
                          <a:cs typeface="Times New Roman"/>
                        </a:rPr>
                        <a:t> </a:t>
                      </a:r>
                      <a:r>
                        <a:rPr lang="en-GB" sz="1200" b="1" dirty="0">
                          <a:latin typeface="Arial"/>
                          <a:ea typeface="Calibri"/>
                          <a:cs typeface="Times New Roman"/>
                        </a:rPr>
                        <a:t>than revolutions</a:t>
                      </a:r>
                      <a:r>
                        <a:rPr lang="en-GB" sz="1200" dirty="0">
                          <a:latin typeface="Arial"/>
                          <a:ea typeface="Calibri"/>
                          <a:cs typeface="Times New Roman"/>
                        </a:rPr>
                        <a:t> on the </a:t>
                      </a:r>
                      <a:r>
                        <a:rPr lang="en-GB" sz="1200" b="1" dirty="0">
                          <a:latin typeface="Arial"/>
                          <a:ea typeface="Calibri"/>
                          <a:cs typeface="Times New Roman"/>
                        </a:rPr>
                        <a:t>development of Russian government</a:t>
                      </a:r>
                      <a:r>
                        <a:rPr lang="en-GB" sz="1200" dirty="0">
                          <a:latin typeface="Arial"/>
                          <a:ea typeface="Calibri"/>
                          <a:cs typeface="Times New Roman"/>
                        </a:rPr>
                        <a:t>.' How far do you agree with this view of the period from 1855 to 1964?                                                                                                            </a:t>
                      </a:r>
                      <a:r>
                        <a:rPr lang="en-GB" sz="1200" b="1" dirty="0">
                          <a:latin typeface="Arial"/>
                          <a:ea typeface="Calibri"/>
                          <a:cs typeface="Times New Roman"/>
                        </a:rPr>
                        <a:t>[4]                                                                                                                                                                        </a:t>
                      </a:r>
                      <a:endParaRPr lang="en-GB" sz="1200" dirty="0">
                        <a:latin typeface="Calibri"/>
                        <a:ea typeface="Calibri"/>
                        <a:cs typeface="Times New Roman"/>
                      </a:endParaRPr>
                    </a:p>
                    <a:p>
                      <a:pPr marL="342900" lvl="0" indent="-342900" algn="just">
                        <a:lnSpc>
                          <a:spcPct val="115000"/>
                        </a:lnSpc>
                        <a:spcAft>
                          <a:spcPts val="0"/>
                        </a:spcAft>
                        <a:buFont typeface="+mj-lt"/>
                        <a:buAutoNum type="arabicPeriod" startAt="10"/>
                        <a:tabLst>
                          <a:tab pos="228600" algn="l"/>
                        </a:tabLst>
                      </a:pPr>
                      <a:r>
                        <a:rPr lang="en-GB" sz="1200" dirty="0">
                          <a:latin typeface="Arial"/>
                          <a:ea typeface="Calibri"/>
                          <a:cs typeface="Times New Roman"/>
                        </a:rPr>
                        <a:t>Assess the view that </a:t>
                      </a:r>
                      <a:r>
                        <a:rPr lang="en-GB" sz="1200" b="1" dirty="0">
                          <a:latin typeface="Arial"/>
                          <a:ea typeface="Calibri"/>
                          <a:cs typeface="Times New Roman"/>
                        </a:rPr>
                        <a:t>Russia’s communist leaders did less than the Tsars</a:t>
                      </a:r>
                      <a:r>
                        <a:rPr lang="en-GB" sz="1200" dirty="0">
                          <a:latin typeface="Arial"/>
                          <a:ea typeface="Calibri"/>
                          <a:cs typeface="Times New Roman"/>
                        </a:rPr>
                        <a:t> to </a:t>
                      </a:r>
                      <a:r>
                        <a:rPr lang="en-GB" sz="1200" b="1" dirty="0">
                          <a:latin typeface="Arial"/>
                          <a:ea typeface="Calibri"/>
                          <a:cs typeface="Times New Roman"/>
                        </a:rPr>
                        <a:t>improve the lives of the peasants</a:t>
                      </a:r>
                      <a:r>
                        <a:rPr lang="en-GB" sz="1200" dirty="0">
                          <a:latin typeface="Arial"/>
                          <a:ea typeface="Calibri"/>
                          <a:cs typeface="Times New Roman"/>
                        </a:rPr>
                        <a:t> in the period from 1855 to 1964.                                                                                                             </a:t>
                      </a:r>
                      <a:r>
                        <a:rPr lang="en-GB" sz="1200" dirty="0" smtClean="0">
                          <a:latin typeface="Arial"/>
                          <a:ea typeface="Calibri"/>
                          <a:cs typeface="Times New Roman"/>
                        </a:rPr>
                        <a:t>               </a:t>
                      </a:r>
                      <a:r>
                        <a:rPr lang="en-GB" sz="1200" b="1" dirty="0" smtClean="0">
                          <a:latin typeface="Arial"/>
                          <a:ea typeface="Calibri"/>
                          <a:cs typeface="Times New Roman"/>
                        </a:rPr>
                        <a:t>[</a:t>
                      </a:r>
                      <a:r>
                        <a:rPr lang="en-GB" sz="1200" b="1" dirty="0">
                          <a:latin typeface="Arial"/>
                          <a:ea typeface="Calibri"/>
                          <a:cs typeface="Times New Roman"/>
                        </a:rPr>
                        <a:t>3]                                                                             </a:t>
                      </a:r>
                      <a:endParaRPr lang="en-GB" sz="1200" dirty="0">
                        <a:latin typeface="Calibri"/>
                        <a:ea typeface="Calibri"/>
                        <a:cs typeface="Times New Roman"/>
                      </a:endParaRPr>
                    </a:p>
                    <a:p>
                      <a:pPr marL="342900" lvl="0" indent="-342900" algn="just">
                        <a:lnSpc>
                          <a:spcPct val="115000"/>
                        </a:lnSpc>
                        <a:spcAft>
                          <a:spcPts val="0"/>
                        </a:spcAft>
                        <a:buFont typeface="+mj-lt"/>
                        <a:buAutoNum type="arabicPeriod" startAt="10"/>
                        <a:tabLst>
                          <a:tab pos="228600" algn="l"/>
                        </a:tabLst>
                      </a:pPr>
                      <a:r>
                        <a:rPr lang="en-GB" sz="1200" dirty="0">
                          <a:latin typeface="Arial"/>
                          <a:ea typeface="Calibri"/>
                          <a:cs typeface="Times New Roman"/>
                        </a:rPr>
                        <a:t>‘The </a:t>
                      </a:r>
                      <a:r>
                        <a:rPr lang="en-GB" sz="1200" b="1" dirty="0">
                          <a:latin typeface="Arial"/>
                          <a:ea typeface="Calibri"/>
                          <a:cs typeface="Times New Roman"/>
                        </a:rPr>
                        <a:t>aims</a:t>
                      </a:r>
                      <a:r>
                        <a:rPr lang="en-GB" sz="1200" dirty="0">
                          <a:latin typeface="Arial"/>
                          <a:ea typeface="Calibri"/>
                          <a:cs typeface="Times New Roman"/>
                        </a:rPr>
                        <a:t> of </a:t>
                      </a:r>
                      <a:r>
                        <a:rPr lang="en-GB" sz="1200" b="1" dirty="0">
                          <a:latin typeface="Arial"/>
                          <a:ea typeface="Calibri"/>
                          <a:cs typeface="Times New Roman"/>
                        </a:rPr>
                        <a:t>all the Russian rulers</a:t>
                      </a:r>
                      <a:r>
                        <a:rPr lang="en-GB" sz="1200" dirty="0">
                          <a:latin typeface="Arial"/>
                          <a:ea typeface="Calibri"/>
                          <a:cs typeface="Times New Roman"/>
                        </a:rPr>
                        <a:t> were </a:t>
                      </a:r>
                      <a:r>
                        <a:rPr lang="en-GB" sz="1200" b="1" dirty="0">
                          <a:latin typeface="Arial"/>
                          <a:ea typeface="Calibri"/>
                          <a:cs typeface="Times New Roman"/>
                        </a:rPr>
                        <a:t>the same</a:t>
                      </a:r>
                      <a:r>
                        <a:rPr lang="en-GB" sz="1200" dirty="0">
                          <a:latin typeface="Arial"/>
                          <a:ea typeface="Calibri"/>
                          <a:cs typeface="Times New Roman"/>
                        </a:rPr>
                        <a:t>.’  How far do you agree with this view of the period from 1855 to 1964?	</a:t>
                      </a:r>
                      <a:r>
                        <a:rPr lang="en-GB" sz="1200" b="1" dirty="0">
                          <a:latin typeface="Arial"/>
                          <a:ea typeface="Calibri"/>
                          <a:cs typeface="Times New Roman"/>
                        </a:rPr>
                        <a:t>                                         [1]                                                                                                                                                                                                                                                                                  </a:t>
                      </a:r>
                      <a:endParaRPr lang="en-GB" sz="1200" dirty="0">
                        <a:latin typeface="Calibri"/>
                        <a:ea typeface="Calibri"/>
                        <a:cs typeface="Times New Roman"/>
                      </a:endParaRPr>
                    </a:p>
                  </a:txBody>
                  <a:tcPr marL="43809" marR="438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ransition spd="med">
    <p:dissolv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OFQUAL RULING</a:t>
            </a:r>
            <a:endParaRPr lang="en-GB" dirty="0"/>
          </a:p>
        </p:txBody>
      </p:sp>
      <p:sp>
        <p:nvSpPr>
          <p:cNvPr id="3" name="Content Placeholder 2"/>
          <p:cNvSpPr>
            <a:spLocks noGrp="1"/>
          </p:cNvSpPr>
          <p:nvPr>
            <p:ph idx="1"/>
          </p:nvPr>
        </p:nvSpPr>
        <p:spPr/>
        <p:txBody>
          <a:bodyPr/>
          <a:lstStyle/>
          <a:p>
            <a:r>
              <a:rPr lang="en-GB" dirty="0" err="1" smtClean="0"/>
              <a:t>Ofqual</a:t>
            </a:r>
            <a:r>
              <a:rPr lang="en-GB" dirty="0" smtClean="0"/>
              <a:t> have recently told the Exam Boards that no question can be repeated in the life of a specification;</a:t>
            </a:r>
          </a:p>
          <a:p>
            <a:r>
              <a:rPr lang="en-GB" dirty="0" smtClean="0"/>
              <a:t>Therefore however similar the questions you see on the paper this June may appear to those from a previous paper, there will be important differences.</a:t>
            </a:r>
            <a:endParaRPr lang="en-GB" dirty="0"/>
          </a:p>
        </p:txBody>
      </p:sp>
    </p:spTree>
  </p:cSld>
  <p:clrMapOvr>
    <a:masterClrMapping/>
  </p:clrMapOvr>
  <p:transition spd="med">
    <p:dissolv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2"/>
          <p:cNvSpPr/>
          <p:nvPr/>
        </p:nvSpPr>
        <p:spPr>
          <a:xfrm>
            <a:off x="1547813" y="1484313"/>
            <a:ext cx="6265862" cy="4105275"/>
          </a:xfrm>
          <a:prstGeom prst="roundRect">
            <a:avLst/>
          </a:prstGeom>
          <a:ln/>
        </p:spPr>
        <p:style>
          <a:lnRef idx="1">
            <a:schemeClr val="accent1"/>
          </a:lnRef>
          <a:fillRef idx="2">
            <a:schemeClr val="accent1"/>
          </a:fillRef>
          <a:effectRef idx="1">
            <a:schemeClr val="accent1"/>
          </a:effectRef>
          <a:fontRef idx="minor">
            <a:schemeClr val="dk1"/>
          </a:fontRef>
        </p:style>
        <p:txBody>
          <a:bodyPr anchor="ctr"/>
          <a:lstStyle/>
          <a:p>
            <a:pPr algn="ctr">
              <a:defRPr/>
            </a:pPr>
            <a:r>
              <a:rPr lang="en-GB" sz="5400" dirty="0">
                <a:solidFill>
                  <a:schemeClr val="tx2"/>
                </a:solidFill>
                <a:cs typeface="Arial" pitchFamily="34" charset="0"/>
              </a:rPr>
              <a:t>Question Planning</a:t>
            </a:r>
          </a:p>
          <a:p>
            <a:pPr algn="ctr">
              <a:defRPr/>
            </a:pPr>
            <a:endParaRPr lang="en-GB" sz="5400" dirty="0">
              <a:solidFill>
                <a:schemeClr val="tx2"/>
              </a:solidFill>
              <a:cs typeface="Arial" pitchFamily="34" charset="0"/>
            </a:endParaRPr>
          </a:p>
          <a:p>
            <a:pPr algn="ctr">
              <a:defRPr/>
            </a:pPr>
            <a:endParaRPr lang="en-GB" sz="5400" dirty="0">
              <a:solidFill>
                <a:schemeClr val="tx2"/>
              </a:solidFill>
              <a:cs typeface="Arial" pitchFamily="34" charset="0"/>
            </a:endParaRPr>
          </a:p>
          <a:p>
            <a:pPr algn="ctr">
              <a:defRPr/>
            </a:pPr>
            <a:r>
              <a:rPr lang="en-GB" sz="2400" dirty="0" smtClean="0">
                <a:solidFill>
                  <a:schemeClr val="tx2"/>
                </a:solidFill>
                <a:cs typeface="Arial" pitchFamily="34" charset="0"/>
              </a:rPr>
              <a:t>11.00 </a:t>
            </a:r>
            <a:r>
              <a:rPr lang="en-GB" sz="2400" dirty="0">
                <a:solidFill>
                  <a:schemeClr val="tx2"/>
                </a:solidFill>
                <a:cs typeface="Arial" pitchFamily="34" charset="0"/>
              </a:rPr>
              <a:t>– 12.00</a:t>
            </a:r>
          </a:p>
        </p:txBody>
      </p:sp>
    </p:spTree>
  </p:cSld>
  <p:clrMapOvr>
    <a:masterClrMapping/>
  </p:clrMapOvr>
  <p:transition spd="slow">
    <p:dissolv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a:xfrm>
            <a:off x="468313" y="188913"/>
            <a:ext cx="8229600" cy="633412"/>
          </a:xfrm>
        </p:spPr>
        <p:txBody>
          <a:bodyPr/>
          <a:lstStyle/>
          <a:p>
            <a:r>
              <a:rPr lang="en-GB" smtClean="0"/>
              <a:t>Three questions to plan</a:t>
            </a:r>
          </a:p>
        </p:txBody>
      </p:sp>
      <p:sp>
        <p:nvSpPr>
          <p:cNvPr id="47107" name="Content Placeholder 2"/>
          <p:cNvSpPr>
            <a:spLocks noGrp="1"/>
          </p:cNvSpPr>
          <p:nvPr>
            <p:ph idx="1"/>
          </p:nvPr>
        </p:nvSpPr>
        <p:spPr>
          <a:xfrm>
            <a:off x="179388" y="1196975"/>
            <a:ext cx="8785225" cy="4525963"/>
          </a:xfrm>
        </p:spPr>
        <p:txBody>
          <a:bodyPr/>
          <a:lstStyle/>
          <a:p>
            <a:pPr algn="ctr">
              <a:buFontTx/>
              <a:buNone/>
            </a:pPr>
            <a:r>
              <a:rPr lang="en-GB" sz="2200" dirty="0" smtClean="0"/>
              <a:t>10.30 – 11.00</a:t>
            </a:r>
          </a:p>
          <a:p>
            <a:r>
              <a:rPr lang="en-GB" sz="2200" dirty="0" smtClean="0"/>
              <a:t>How far do you agree that the 1905 Revolution was the most important turning-point in the development of Russian government in the period from 1855 to 1964?</a:t>
            </a:r>
          </a:p>
          <a:p>
            <a:pPr>
              <a:buFontTx/>
              <a:buNone/>
            </a:pPr>
            <a:endParaRPr lang="en-GB" sz="1200" dirty="0" smtClean="0"/>
          </a:p>
          <a:p>
            <a:pPr algn="ctr">
              <a:buFontTx/>
              <a:buNone/>
            </a:pPr>
            <a:r>
              <a:rPr lang="en-GB" sz="2200" dirty="0" smtClean="0"/>
              <a:t>11.00 – 11.30</a:t>
            </a:r>
          </a:p>
          <a:p>
            <a:pPr algn="ctr"/>
            <a:r>
              <a:rPr lang="en-GB" sz="2200" dirty="0" smtClean="0"/>
              <a:t>Assess the view that Stalin dealt with opponents more effectively</a:t>
            </a:r>
          </a:p>
          <a:p>
            <a:pPr algn="ctr">
              <a:buNone/>
            </a:pPr>
            <a:r>
              <a:rPr lang="en-GB" sz="2200" dirty="0" smtClean="0"/>
              <a:t>than any other Russian ruler in the period from 1855 to 1964.</a:t>
            </a:r>
          </a:p>
          <a:p>
            <a:pPr algn="ctr">
              <a:buFontTx/>
              <a:buNone/>
            </a:pPr>
            <a:endParaRPr lang="en-GB" sz="2200" dirty="0" smtClean="0"/>
          </a:p>
          <a:p>
            <a:pPr algn="ctr">
              <a:buFontTx/>
              <a:buNone/>
            </a:pPr>
            <a:r>
              <a:rPr lang="en-GB" sz="2200" dirty="0" smtClean="0"/>
              <a:t>11.30 – 12.00</a:t>
            </a:r>
          </a:p>
          <a:p>
            <a:r>
              <a:rPr lang="en-GB" sz="2200" dirty="0" smtClean="0"/>
              <a:t>Assess the view that opponents of the rulers of Russia were consistently ineffective in the period from 1855 to 1964.</a:t>
            </a:r>
          </a:p>
        </p:txBody>
      </p:sp>
    </p:spTree>
  </p:cSld>
  <p:clrMapOvr>
    <a:masterClrMapping/>
  </p:clrMapOvr>
  <p:transition spd="med">
    <p:dissolv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179388" y="1196975"/>
          <a:ext cx="8712969" cy="4538633"/>
        </p:xfrm>
        <a:graphic>
          <a:graphicData uri="http://schemas.openxmlformats.org/drawingml/2006/table">
            <a:tbl>
              <a:tblPr/>
              <a:tblGrid>
                <a:gridCol w="1224136"/>
                <a:gridCol w="4176464"/>
                <a:gridCol w="3312369"/>
              </a:tblGrid>
              <a:tr h="275684">
                <a:tc gridSpan="3">
                  <a:txBody>
                    <a:bodyPr/>
                    <a:lstStyle/>
                    <a:p>
                      <a:pPr>
                        <a:spcAft>
                          <a:spcPts val="0"/>
                        </a:spcAft>
                      </a:pPr>
                      <a:r>
                        <a:rPr lang="en-GB" sz="1600" b="1" dirty="0">
                          <a:latin typeface="+mn-lt"/>
                          <a:ea typeface="Times New Roman"/>
                          <a:cs typeface="Times New Roman"/>
                        </a:rPr>
                        <a:t>Question</a:t>
                      </a:r>
                      <a:endParaRPr lang="en-GB" sz="1600" dirty="0">
                        <a:latin typeface="+mn-lt"/>
                        <a:ea typeface="Times New Roman"/>
                        <a:cs typeface="Times New Roman"/>
                      </a:endParaRPr>
                    </a:p>
                  </a:txBody>
                  <a:tcPr marL="44605" marR="446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c hMerge="1">
                  <a:txBody>
                    <a:bodyPr/>
                    <a:lstStyle/>
                    <a:p>
                      <a:endParaRPr lang="en-GB"/>
                    </a:p>
                  </a:txBody>
                  <a:tcPr/>
                </a:tc>
              </a:tr>
              <a:tr h="551368">
                <a:tc gridSpan="3">
                  <a:txBody>
                    <a:bodyPr/>
                    <a:lstStyle/>
                    <a:p>
                      <a:pPr>
                        <a:spcAft>
                          <a:spcPts val="0"/>
                        </a:spcAft>
                      </a:pPr>
                      <a:endParaRPr lang="en-GB" sz="1600" dirty="0">
                        <a:latin typeface="+mn-lt"/>
                        <a:ea typeface="Times New Roman"/>
                        <a:cs typeface="Times New Roman"/>
                      </a:endParaRPr>
                    </a:p>
                    <a:p>
                      <a:pPr>
                        <a:spcAft>
                          <a:spcPts val="0"/>
                        </a:spcAft>
                      </a:pPr>
                      <a:r>
                        <a:rPr lang="en-GB" sz="1600" b="1" dirty="0">
                          <a:latin typeface="+mn-lt"/>
                          <a:ea typeface="Times New Roman"/>
                          <a:cs typeface="Times New Roman"/>
                        </a:rPr>
                        <a:t>Key Words and Phrases in the question </a:t>
                      </a:r>
                      <a:endParaRPr lang="en-GB" sz="1600" dirty="0">
                        <a:latin typeface="+mn-lt"/>
                        <a:ea typeface="Times New Roman"/>
                        <a:cs typeface="Times New Roman"/>
                      </a:endParaRPr>
                    </a:p>
                  </a:txBody>
                  <a:tcPr marL="44605" marR="446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c hMerge="1">
                  <a:txBody>
                    <a:bodyPr/>
                    <a:lstStyle/>
                    <a:p>
                      <a:endParaRPr lang="en-GB"/>
                    </a:p>
                  </a:txBody>
                  <a:tcPr/>
                </a:tc>
              </a:tr>
              <a:tr h="551368">
                <a:tc gridSpan="3">
                  <a:txBody>
                    <a:bodyPr/>
                    <a:lstStyle/>
                    <a:p>
                      <a:pPr>
                        <a:spcAft>
                          <a:spcPts val="0"/>
                        </a:spcAft>
                      </a:pPr>
                      <a:endParaRPr lang="en-GB" sz="1600" dirty="0">
                        <a:latin typeface="+mn-lt"/>
                        <a:ea typeface="Times New Roman"/>
                        <a:cs typeface="Times New Roman"/>
                      </a:endParaRPr>
                    </a:p>
                    <a:p>
                      <a:pPr>
                        <a:spcAft>
                          <a:spcPts val="0"/>
                        </a:spcAft>
                      </a:pPr>
                      <a:r>
                        <a:rPr lang="en-GB" sz="1600" b="1" dirty="0">
                          <a:latin typeface="+mn-lt"/>
                          <a:ea typeface="Times New Roman"/>
                          <a:cs typeface="Times New Roman"/>
                        </a:rPr>
                        <a:t>Key issues to be discussed</a:t>
                      </a:r>
                      <a:endParaRPr lang="en-GB" sz="1600" dirty="0">
                        <a:latin typeface="+mn-lt"/>
                        <a:ea typeface="Times New Roman"/>
                        <a:cs typeface="Times New Roman"/>
                      </a:endParaRPr>
                    </a:p>
                  </a:txBody>
                  <a:tcPr marL="44605" marR="446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c hMerge="1">
                  <a:txBody>
                    <a:bodyPr/>
                    <a:lstStyle/>
                    <a:p>
                      <a:endParaRPr lang="en-GB"/>
                    </a:p>
                  </a:txBody>
                  <a:tcPr/>
                </a:tc>
              </a:tr>
              <a:tr h="281767">
                <a:tc gridSpan="3">
                  <a:txBody>
                    <a:bodyPr/>
                    <a:lstStyle/>
                    <a:p>
                      <a:pPr algn="ctr">
                        <a:spcAft>
                          <a:spcPts val="0"/>
                        </a:spcAft>
                      </a:pPr>
                      <a:r>
                        <a:rPr lang="en-GB" sz="1600" b="1" dirty="0">
                          <a:latin typeface="+mn-lt"/>
                          <a:ea typeface="Calibri"/>
                          <a:cs typeface="Times New Roman"/>
                        </a:rPr>
                        <a:t>Line of Argument</a:t>
                      </a:r>
                    </a:p>
                  </a:txBody>
                  <a:tcPr marL="44605" marR="446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c hMerge="1">
                  <a:txBody>
                    <a:bodyPr/>
                    <a:lstStyle/>
                    <a:p>
                      <a:endParaRPr lang="en-GB"/>
                    </a:p>
                  </a:txBody>
                  <a:tcPr/>
                </a:tc>
              </a:tr>
              <a:tr h="341538">
                <a:tc>
                  <a:txBody>
                    <a:bodyPr/>
                    <a:lstStyle/>
                    <a:p>
                      <a:pPr algn="ctr">
                        <a:spcAft>
                          <a:spcPts val="0"/>
                        </a:spcAft>
                      </a:pPr>
                      <a:r>
                        <a:rPr lang="en-GB" sz="1600" b="1" dirty="0">
                          <a:latin typeface="Calibri"/>
                          <a:ea typeface="Calibri"/>
                          <a:cs typeface="Times New Roman"/>
                        </a:rPr>
                        <a:t>Point</a:t>
                      </a:r>
                    </a:p>
                  </a:txBody>
                  <a:tcPr marL="44605" marR="446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GB" sz="1600" b="1" dirty="0">
                          <a:latin typeface="Calibri"/>
                          <a:ea typeface="Calibri"/>
                          <a:cs typeface="Times New Roman"/>
                        </a:rPr>
                        <a:t>Ideas and line of argument. </a:t>
                      </a:r>
                      <a:endParaRPr lang="en-GB" sz="1600" b="1" dirty="0" smtClean="0">
                        <a:latin typeface="Calibri"/>
                        <a:ea typeface="Calibri"/>
                        <a:cs typeface="Times New Roman"/>
                      </a:endParaRPr>
                    </a:p>
                    <a:p>
                      <a:pPr algn="l">
                        <a:spcAft>
                          <a:spcPts val="0"/>
                        </a:spcAft>
                      </a:pPr>
                      <a:r>
                        <a:rPr lang="en-GB" sz="1600" b="1" dirty="0" smtClean="0">
                          <a:latin typeface="Calibri"/>
                          <a:ea typeface="Calibri"/>
                          <a:cs typeface="Times New Roman"/>
                        </a:rPr>
                        <a:t>(</a:t>
                      </a:r>
                      <a:r>
                        <a:rPr lang="en-GB" sz="1600" b="1" dirty="0">
                          <a:latin typeface="Calibri"/>
                          <a:ea typeface="Calibri"/>
                          <a:cs typeface="Times New Roman"/>
                        </a:rPr>
                        <a:t>How does this tie to the key </a:t>
                      </a:r>
                      <a:r>
                        <a:rPr lang="en-GB" sz="1600" b="1" dirty="0" smtClean="0">
                          <a:latin typeface="Calibri"/>
                          <a:ea typeface="Calibri"/>
                          <a:cs typeface="Times New Roman"/>
                        </a:rPr>
                        <a:t>words in the title)</a:t>
                      </a:r>
                      <a:endParaRPr lang="en-GB" sz="1600" b="1" dirty="0">
                        <a:latin typeface="Calibri"/>
                        <a:ea typeface="Calibri"/>
                        <a:cs typeface="Times New Roman"/>
                      </a:endParaRPr>
                    </a:p>
                  </a:txBody>
                  <a:tcPr marL="44605" marR="446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600" b="1" dirty="0" smtClean="0">
                          <a:latin typeface="Calibri"/>
                          <a:ea typeface="Calibri"/>
                          <a:cs typeface="Times New Roman"/>
                        </a:rPr>
                        <a:t>Content</a:t>
                      </a:r>
                    </a:p>
                    <a:p>
                      <a:pPr algn="ctr">
                        <a:spcAft>
                          <a:spcPts val="0"/>
                        </a:spcAft>
                      </a:pPr>
                      <a:r>
                        <a:rPr lang="en-GB" sz="1600" b="1" dirty="0" smtClean="0">
                          <a:latin typeface="Calibri"/>
                          <a:ea typeface="Calibri"/>
                          <a:cs typeface="Times New Roman"/>
                        </a:rPr>
                        <a:t>(Which different periods to compare)</a:t>
                      </a:r>
                      <a:endParaRPr lang="en-GB" sz="1600" b="1" dirty="0">
                        <a:latin typeface="Calibri"/>
                        <a:ea typeface="Calibri"/>
                        <a:cs typeface="Times New Roman"/>
                      </a:endParaRPr>
                    </a:p>
                  </a:txBody>
                  <a:tcPr marL="44605" marR="446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1538">
                <a:tc>
                  <a:txBody>
                    <a:bodyPr/>
                    <a:lstStyle/>
                    <a:p>
                      <a:pPr algn="ctr">
                        <a:spcAft>
                          <a:spcPts val="0"/>
                        </a:spcAft>
                      </a:pPr>
                      <a:r>
                        <a:rPr lang="en-GB" sz="1600" b="1">
                          <a:latin typeface="Calibri"/>
                          <a:ea typeface="Calibri"/>
                          <a:cs typeface="Times New Roman"/>
                        </a:rPr>
                        <a:t>Introduction</a:t>
                      </a:r>
                    </a:p>
                  </a:txBody>
                  <a:tcPr marL="44605" marR="446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n-GB" sz="1600" b="1" dirty="0">
                        <a:latin typeface="Calibri"/>
                        <a:ea typeface="Calibri"/>
                        <a:cs typeface="Times New Roman"/>
                      </a:endParaRPr>
                    </a:p>
                  </a:txBody>
                  <a:tcPr marL="44605" marR="446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n-GB" sz="1600" b="1">
                        <a:latin typeface="Calibri"/>
                        <a:ea typeface="Calibri"/>
                        <a:cs typeface="Times New Roman"/>
                      </a:endParaRPr>
                    </a:p>
                  </a:txBody>
                  <a:tcPr marL="44605" marR="446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1538">
                <a:tc>
                  <a:txBody>
                    <a:bodyPr/>
                    <a:lstStyle/>
                    <a:p>
                      <a:pPr algn="ctr">
                        <a:spcAft>
                          <a:spcPts val="0"/>
                        </a:spcAft>
                      </a:pPr>
                      <a:r>
                        <a:rPr lang="en-GB" sz="1600" b="1">
                          <a:latin typeface="Calibri"/>
                          <a:ea typeface="Calibri"/>
                          <a:cs typeface="Times New Roman"/>
                        </a:rPr>
                        <a:t>1.</a:t>
                      </a:r>
                    </a:p>
                  </a:txBody>
                  <a:tcPr marL="44605" marR="446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n-GB" sz="1600" dirty="0">
                        <a:latin typeface="CG Times"/>
                        <a:ea typeface="Times New Roman"/>
                        <a:cs typeface="Times New Roman"/>
                      </a:endParaRPr>
                    </a:p>
                  </a:txBody>
                  <a:tcPr marL="44605" marR="446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600" b="1">
                          <a:latin typeface="Calibri"/>
                          <a:ea typeface="Calibri"/>
                          <a:cs typeface="Times New Roman"/>
                        </a:rPr>
                        <a:t>                                    </a:t>
                      </a:r>
                    </a:p>
                  </a:txBody>
                  <a:tcPr marL="44605" marR="446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1538">
                <a:tc>
                  <a:txBody>
                    <a:bodyPr/>
                    <a:lstStyle/>
                    <a:p>
                      <a:pPr algn="ctr">
                        <a:spcAft>
                          <a:spcPts val="0"/>
                        </a:spcAft>
                      </a:pPr>
                      <a:r>
                        <a:rPr lang="en-GB" sz="1600" b="1">
                          <a:latin typeface="Calibri"/>
                          <a:ea typeface="Calibri"/>
                          <a:cs typeface="Times New Roman"/>
                        </a:rPr>
                        <a:t>2.</a:t>
                      </a:r>
                    </a:p>
                  </a:txBody>
                  <a:tcPr marL="44605" marR="446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n-GB" sz="1600" dirty="0">
                        <a:latin typeface="CG Times"/>
                        <a:ea typeface="Times New Roman"/>
                        <a:cs typeface="Times New Roman"/>
                      </a:endParaRPr>
                    </a:p>
                  </a:txBody>
                  <a:tcPr marL="44605" marR="446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n-GB" sz="1600" b="1">
                        <a:latin typeface="Calibri"/>
                        <a:ea typeface="Calibri"/>
                        <a:cs typeface="Times New Roman"/>
                      </a:endParaRPr>
                    </a:p>
                  </a:txBody>
                  <a:tcPr marL="44605" marR="446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1538">
                <a:tc>
                  <a:txBody>
                    <a:bodyPr/>
                    <a:lstStyle/>
                    <a:p>
                      <a:pPr algn="ctr">
                        <a:spcAft>
                          <a:spcPts val="0"/>
                        </a:spcAft>
                      </a:pPr>
                      <a:r>
                        <a:rPr lang="en-GB" sz="1600" b="1">
                          <a:latin typeface="Calibri"/>
                          <a:ea typeface="Calibri"/>
                          <a:cs typeface="Times New Roman"/>
                        </a:rPr>
                        <a:t>3.</a:t>
                      </a:r>
                    </a:p>
                  </a:txBody>
                  <a:tcPr marL="44605" marR="446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n-GB" sz="1600" dirty="0">
                        <a:latin typeface="CG Times"/>
                        <a:ea typeface="Times New Roman"/>
                        <a:cs typeface="Times New Roman"/>
                      </a:endParaRPr>
                    </a:p>
                  </a:txBody>
                  <a:tcPr marL="44605" marR="446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n-GB" sz="1600" b="1" dirty="0">
                        <a:latin typeface="Calibri"/>
                        <a:ea typeface="Calibri"/>
                        <a:cs typeface="Times New Roman"/>
                      </a:endParaRPr>
                    </a:p>
                  </a:txBody>
                  <a:tcPr marL="44605" marR="446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1538">
                <a:tc>
                  <a:txBody>
                    <a:bodyPr/>
                    <a:lstStyle/>
                    <a:p>
                      <a:pPr algn="ctr">
                        <a:spcAft>
                          <a:spcPts val="0"/>
                        </a:spcAft>
                      </a:pPr>
                      <a:r>
                        <a:rPr lang="en-GB" sz="1600" b="1">
                          <a:latin typeface="Calibri"/>
                          <a:ea typeface="Calibri"/>
                          <a:cs typeface="Times New Roman"/>
                        </a:rPr>
                        <a:t>4.</a:t>
                      </a:r>
                    </a:p>
                  </a:txBody>
                  <a:tcPr marL="44605" marR="446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n-GB" sz="1600">
                        <a:latin typeface="CG Times"/>
                        <a:ea typeface="Times New Roman"/>
                        <a:cs typeface="Times New Roman"/>
                      </a:endParaRPr>
                    </a:p>
                  </a:txBody>
                  <a:tcPr marL="44605" marR="446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n-GB" sz="1600" b="1" dirty="0">
                        <a:latin typeface="Calibri"/>
                        <a:ea typeface="Calibri"/>
                        <a:cs typeface="Times New Roman"/>
                      </a:endParaRPr>
                    </a:p>
                  </a:txBody>
                  <a:tcPr marL="44605" marR="446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1538">
                <a:tc>
                  <a:txBody>
                    <a:bodyPr/>
                    <a:lstStyle/>
                    <a:p>
                      <a:pPr algn="ctr">
                        <a:spcAft>
                          <a:spcPts val="0"/>
                        </a:spcAft>
                      </a:pPr>
                      <a:r>
                        <a:rPr lang="en-GB" sz="1600" b="1">
                          <a:latin typeface="Calibri"/>
                          <a:ea typeface="Calibri"/>
                          <a:cs typeface="Times New Roman"/>
                        </a:rPr>
                        <a:t>5.</a:t>
                      </a:r>
                    </a:p>
                  </a:txBody>
                  <a:tcPr marL="44605" marR="446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n-GB" sz="1600">
                        <a:latin typeface="CG Times"/>
                        <a:ea typeface="Times New Roman"/>
                        <a:cs typeface="Times New Roman"/>
                      </a:endParaRPr>
                    </a:p>
                  </a:txBody>
                  <a:tcPr marL="44605" marR="446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n-GB" sz="1600" b="1" dirty="0">
                        <a:latin typeface="Calibri"/>
                        <a:ea typeface="Calibri"/>
                        <a:cs typeface="Times New Roman"/>
                      </a:endParaRPr>
                    </a:p>
                  </a:txBody>
                  <a:tcPr marL="44605" marR="446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1538">
                <a:tc>
                  <a:txBody>
                    <a:bodyPr/>
                    <a:lstStyle/>
                    <a:p>
                      <a:pPr algn="ctr">
                        <a:spcAft>
                          <a:spcPts val="0"/>
                        </a:spcAft>
                      </a:pPr>
                      <a:r>
                        <a:rPr lang="en-GB" sz="1600" b="1">
                          <a:latin typeface="Calibri"/>
                          <a:ea typeface="Calibri"/>
                          <a:cs typeface="Times New Roman"/>
                        </a:rPr>
                        <a:t>Conclusion</a:t>
                      </a:r>
                    </a:p>
                  </a:txBody>
                  <a:tcPr marL="44605" marR="446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n-GB" sz="1600" b="1">
                        <a:latin typeface="Calibri"/>
                        <a:ea typeface="Calibri"/>
                        <a:cs typeface="Times New Roman"/>
                      </a:endParaRPr>
                    </a:p>
                  </a:txBody>
                  <a:tcPr marL="44605" marR="446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n-GB" sz="1600" b="1" dirty="0">
                        <a:latin typeface="Calibri"/>
                        <a:ea typeface="Calibri"/>
                        <a:cs typeface="Times New Roman"/>
                      </a:endParaRPr>
                    </a:p>
                  </a:txBody>
                  <a:tcPr marL="44605" marR="446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ransition spd="med">
    <p:dissolv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4"/>
          <p:cNvSpPr>
            <a:spLocks noGrp="1"/>
          </p:cNvSpPr>
          <p:nvPr>
            <p:ph type="title"/>
          </p:nvPr>
        </p:nvSpPr>
        <p:spPr>
          <a:xfrm>
            <a:off x="323850" y="765175"/>
            <a:ext cx="8569325" cy="5530850"/>
          </a:xfrm>
        </p:spPr>
        <p:txBody>
          <a:bodyPr/>
          <a:lstStyle/>
          <a:p>
            <a:r>
              <a:rPr lang="en-GB" sz="4800" b="1" dirty="0" smtClean="0"/>
              <a:t>How far do you agree that the 1905 Revolution was the most important turning-point in the development of Russian government in the period from 1855 to 1964?</a:t>
            </a:r>
            <a:br>
              <a:rPr lang="en-GB" sz="4800" b="1" dirty="0" smtClean="0"/>
            </a:br>
            <a:endParaRPr lang="en-GB" sz="4800" b="1" dirty="0" smtClean="0"/>
          </a:p>
        </p:txBody>
      </p:sp>
    </p:spTree>
  </p:cSld>
  <p:clrMapOvr>
    <a:masterClrMapping/>
  </p:clrMapOvr>
  <p:transition spd="med">
    <p:dissolv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xfrm>
            <a:off x="468313" y="188913"/>
            <a:ext cx="8229600" cy="792162"/>
          </a:xfrm>
        </p:spPr>
        <p:txBody>
          <a:bodyPr/>
          <a:lstStyle/>
          <a:p>
            <a:r>
              <a:rPr lang="en-GB" b="1" smtClean="0"/>
              <a:t>First thoughts</a:t>
            </a:r>
            <a:endParaRPr lang="en-US" b="1" smtClean="0"/>
          </a:p>
        </p:txBody>
      </p:sp>
      <p:sp>
        <p:nvSpPr>
          <p:cNvPr id="50179" name="Rectangle 3"/>
          <p:cNvSpPr>
            <a:spLocks noGrp="1" noChangeArrowheads="1"/>
          </p:cNvSpPr>
          <p:nvPr>
            <p:ph type="body" idx="1"/>
          </p:nvPr>
        </p:nvSpPr>
        <p:spPr>
          <a:xfrm>
            <a:off x="468313" y="1196975"/>
            <a:ext cx="8229600" cy="4525963"/>
          </a:xfrm>
        </p:spPr>
        <p:txBody>
          <a:bodyPr/>
          <a:lstStyle/>
          <a:p>
            <a:r>
              <a:rPr lang="en-GB" smtClean="0"/>
              <a:t>Key </a:t>
            </a:r>
            <a:r>
              <a:rPr lang="en-GB" b="1" smtClean="0"/>
              <a:t>Words</a:t>
            </a:r>
          </a:p>
          <a:p>
            <a:pPr>
              <a:buFontTx/>
              <a:buNone/>
            </a:pPr>
            <a:endParaRPr lang="en-GB" smtClean="0"/>
          </a:p>
          <a:p>
            <a:r>
              <a:rPr lang="en-GB" smtClean="0"/>
              <a:t>Key </a:t>
            </a:r>
            <a:r>
              <a:rPr lang="en-GB" b="1" smtClean="0"/>
              <a:t>Theme</a:t>
            </a:r>
            <a:r>
              <a:rPr lang="en-GB" smtClean="0"/>
              <a:t> to focus on</a:t>
            </a:r>
          </a:p>
          <a:p>
            <a:pPr>
              <a:buFontTx/>
              <a:buNone/>
            </a:pPr>
            <a:endParaRPr lang="en-GB" smtClean="0"/>
          </a:p>
          <a:p>
            <a:r>
              <a:rPr lang="en-GB" smtClean="0"/>
              <a:t>My </a:t>
            </a:r>
            <a:r>
              <a:rPr lang="en-GB" b="1" smtClean="0"/>
              <a:t>argument</a:t>
            </a:r>
            <a:r>
              <a:rPr lang="en-GB" smtClean="0"/>
              <a:t> and </a:t>
            </a:r>
            <a:r>
              <a:rPr lang="en-GB" b="1" smtClean="0"/>
              <a:t>counter-argument</a:t>
            </a:r>
          </a:p>
          <a:p>
            <a:pPr>
              <a:buFontTx/>
              <a:buNone/>
            </a:pPr>
            <a:endParaRPr lang="en-GB" smtClean="0"/>
          </a:p>
          <a:p>
            <a:r>
              <a:rPr lang="en-GB" smtClean="0"/>
              <a:t>My probable overall </a:t>
            </a:r>
            <a:r>
              <a:rPr lang="en-GB" b="1" smtClean="0"/>
              <a:t>judgement</a:t>
            </a:r>
            <a:endParaRPr lang="en-US" b="1" smtClean="0"/>
          </a:p>
        </p:txBody>
      </p:sp>
    </p:spTree>
  </p:cSld>
  <p:clrMapOvr>
    <a:masterClrMapping/>
  </p:clrMapOvr>
  <p:transition spd="med">
    <p:dissolv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r>
              <a:rPr lang="en-GB" b="1" smtClean="0"/>
              <a:t>Five Paragraphs</a:t>
            </a:r>
            <a:endParaRPr lang="en-US" b="1" smtClean="0"/>
          </a:p>
        </p:txBody>
      </p:sp>
      <p:sp>
        <p:nvSpPr>
          <p:cNvPr id="51203" name="Rectangle 3"/>
          <p:cNvSpPr>
            <a:spLocks noGrp="1" noChangeArrowheads="1"/>
          </p:cNvSpPr>
          <p:nvPr>
            <p:ph type="body" idx="1"/>
          </p:nvPr>
        </p:nvSpPr>
        <p:spPr>
          <a:xfrm>
            <a:off x="107950" y="1341438"/>
            <a:ext cx="8928100" cy="4525962"/>
          </a:xfrm>
        </p:spPr>
        <p:txBody>
          <a:bodyPr/>
          <a:lstStyle/>
          <a:p>
            <a:r>
              <a:rPr lang="en-GB" dirty="0" smtClean="0"/>
              <a:t>What can I focus each paragraph on to enable me to then write synoptically, cross-referencing and comparing several turning points in each paragraph (if not sentence by sentence)?</a:t>
            </a:r>
          </a:p>
          <a:p>
            <a:pPr>
              <a:buFontTx/>
              <a:buAutoNum type="arabicPeriod"/>
            </a:pPr>
            <a:r>
              <a:rPr lang="en-GB" sz="2000" b="1" dirty="0" smtClean="0"/>
              <a:t>P1</a:t>
            </a:r>
          </a:p>
          <a:p>
            <a:pPr>
              <a:buFontTx/>
              <a:buAutoNum type="arabicPeriod"/>
            </a:pPr>
            <a:r>
              <a:rPr lang="en-GB" sz="2000" b="1" dirty="0" smtClean="0"/>
              <a:t>P2</a:t>
            </a:r>
          </a:p>
          <a:p>
            <a:pPr>
              <a:buFontTx/>
              <a:buAutoNum type="arabicPeriod"/>
            </a:pPr>
            <a:r>
              <a:rPr lang="en-GB" sz="2000" b="1" dirty="0" smtClean="0"/>
              <a:t>P3</a:t>
            </a:r>
          </a:p>
          <a:p>
            <a:pPr>
              <a:buFontTx/>
              <a:buAutoNum type="arabicPeriod"/>
            </a:pPr>
            <a:r>
              <a:rPr lang="en-GB" sz="2000" b="1" dirty="0" smtClean="0"/>
              <a:t>P4</a:t>
            </a:r>
          </a:p>
          <a:p>
            <a:pPr>
              <a:buFontTx/>
              <a:buAutoNum type="arabicPeriod"/>
            </a:pPr>
            <a:r>
              <a:rPr lang="en-GB" sz="2000" b="1" dirty="0" smtClean="0"/>
              <a:t>P5</a:t>
            </a:r>
          </a:p>
          <a:p>
            <a:pPr>
              <a:buFontTx/>
              <a:buNone/>
            </a:pPr>
            <a:endParaRPr lang="en-GB" dirty="0" smtClean="0"/>
          </a:p>
        </p:txBody>
      </p:sp>
    </p:spTree>
  </p:cSld>
  <p:clrMapOvr>
    <a:masterClrMapping/>
  </p:clrMapOvr>
  <p:transition spd="med">
    <p:dissolv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itle 4"/>
          <p:cNvSpPr>
            <a:spLocks noGrp="1"/>
          </p:cNvSpPr>
          <p:nvPr>
            <p:ph type="title"/>
          </p:nvPr>
        </p:nvSpPr>
        <p:spPr>
          <a:xfrm>
            <a:off x="323850" y="765175"/>
            <a:ext cx="8569325" cy="5530850"/>
          </a:xfrm>
        </p:spPr>
        <p:txBody>
          <a:bodyPr/>
          <a:lstStyle/>
          <a:p>
            <a:r>
              <a:rPr lang="en-GB" sz="4800" b="1" dirty="0" smtClean="0"/>
              <a:t>Assess the view that Stalin dealt with opponents more effectively</a:t>
            </a:r>
            <a:br>
              <a:rPr lang="en-GB" sz="4800" b="1" dirty="0" smtClean="0"/>
            </a:br>
            <a:r>
              <a:rPr lang="en-GB" sz="4800" b="1" dirty="0" smtClean="0"/>
              <a:t>than any other Russian ruler in the period from 1855 to 1964.</a:t>
            </a:r>
          </a:p>
        </p:txBody>
      </p:sp>
    </p:spTree>
  </p:cSld>
  <p:clrMapOvr>
    <a:masterClrMapping/>
  </p:clrMapOvr>
  <p:transition spd="med">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r>
              <a:rPr lang="en-GB" b="1" smtClean="0"/>
              <a:t>What markers are told</a:t>
            </a:r>
          </a:p>
        </p:txBody>
      </p:sp>
      <p:sp>
        <p:nvSpPr>
          <p:cNvPr id="4099" name="Content Placeholder 2"/>
          <p:cNvSpPr>
            <a:spLocks noGrp="1"/>
          </p:cNvSpPr>
          <p:nvPr>
            <p:ph idx="1"/>
          </p:nvPr>
        </p:nvSpPr>
        <p:spPr>
          <a:xfrm>
            <a:off x="250825" y="1600200"/>
            <a:ext cx="8642350" cy="4525963"/>
          </a:xfrm>
        </p:spPr>
        <p:txBody>
          <a:bodyPr/>
          <a:lstStyle/>
          <a:p>
            <a:r>
              <a:rPr lang="en-GB" smtClean="0"/>
              <a:t>“</a:t>
            </a:r>
            <a:r>
              <a:rPr lang="en-GB" sz="2800" smtClean="0"/>
              <a:t>Candidates are expected to demonstrate understanding of the issues in each question over a period of at least a hundred years. </a:t>
            </a:r>
          </a:p>
          <a:p>
            <a:r>
              <a:rPr lang="en-GB" sz="2800" smtClean="0"/>
              <a:t>Candidates are reminded of the </a:t>
            </a:r>
            <a:r>
              <a:rPr lang="en-GB" sz="2800" b="1" smtClean="0"/>
              <a:t>synoptic</a:t>
            </a:r>
            <a:r>
              <a:rPr lang="en-GB" sz="2800" smtClean="0"/>
              <a:t> nature of the Unit. </a:t>
            </a:r>
          </a:p>
          <a:p>
            <a:r>
              <a:rPr lang="en-GB" sz="2800" smtClean="0"/>
              <a:t>Answers are required to demonstrate understanding of the processes of </a:t>
            </a:r>
            <a:r>
              <a:rPr lang="en-GB" sz="2800" b="1" smtClean="0"/>
              <a:t>historical continuity</a:t>
            </a:r>
            <a:r>
              <a:rPr lang="en-GB" sz="2800" smtClean="0"/>
              <a:t>, </a:t>
            </a:r>
            <a:r>
              <a:rPr lang="en-GB" sz="2800" b="1" smtClean="0"/>
              <a:t>development</a:t>
            </a:r>
            <a:r>
              <a:rPr lang="en-GB" sz="2800" smtClean="0"/>
              <a:t> and </a:t>
            </a:r>
            <a:r>
              <a:rPr lang="en-GB" sz="2800" b="1" smtClean="0"/>
              <a:t>change</a:t>
            </a:r>
            <a:r>
              <a:rPr lang="en-GB" sz="2800" smtClean="0"/>
              <a:t> across the full breadth of the period studied”.</a:t>
            </a:r>
          </a:p>
        </p:txBody>
      </p:sp>
    </p:spTree>
  </p:cSld>
  <p:clrMapOvr>
    <a:masterClrMapping/>
  </p:clrMapOvr>
  <p:transition spd="med">
    <p:dissolv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468313" y="188913"/>
            <a:ext cx="8229600" cy="792162"/>
          </a:xfrm>
        </p:spPr>
        <p:txBody>
          <a:bodyPr/>
          <a:lstStyle/>
          <a:p>
            <a:r>
              <a:rPr lang="en-GB" b="1" smtClean="0"/>
              <a:t>First thoughts</a:t>
            </a:r>
            <a:endParaRPr lang="en-US" b="1" smtClean="0"/>
          </a:p>
        </p:txBody>
      </p:sp>
      <p:sp>
        <p:nvSpPr>
          <p:cNvPr id="53251" name="Rectangle 3"/>
          <p:cNvSpPr>
            <a:spLocks noGrp="1" noChangeArrowheads="1"/>
          </p:cNvSpPr>
          <p:nvPr>
            <p:ph type="body" idx="1"/>
          </p:nvPr>
        </p:nvSpPr>
        <p:spPr>
          <a:xfrm>
            <a:off x="468313" y="1196975"/>
            <a:ext cx="8229600" cy="4525963"/>
          </a:xfrm>
        </p:spPr>
        <p:txBody>
          <a:bodyPr/>
          <a:lstStyle/>
          <a:p>
            <a:r>
              <a:rPr lang="en-GB" smtClean="0"/>
              <a:t>Key </a:t>
            </a:r>
            <a:r>
              <a:rPr lang="en-GB" b="1" smtClean="0"/>
              <a:t>Words</a:t>
            </a:r>
          </a:p>
          <a:p>
            <a:pPr>
              <a:buFontTx/>
              <a:buNone/>
            </a:pPr>
            <a:endParaRPr lang="en-GB" smtClean="0"/>
          </a:p>
          <a:p>
            <a:r>
              <a:rPr lang="en-GB" smtClean="0"/>
              <a:t>Key </a:t>
            </a:r>
            <a:r>
              <a:rPr lang="en-GB" b="1" smtClean="0"/>
              <a:t>Theme</a:t>
            </a:r>
            <a:r>
              <a:rPr lang="en-GB" smtClean="0"/>
              <a:t> to focus on</a:t>
            </a:r>
          </a:p>
          <a:p>
            <a:pPr>
              <a:buFontTx/>
              <a:buNone/>
            </a:pPr>
            <a:endParaRPr lang="en-GB" smtClean="0"/>
          </a:p>
          <a:p>
            <a:r>
              <a:rPr lang="en-GB" smtClean="0"/>
              <a:t>My </a:t>
            </a:r>
            <a:r>
              <a:rPr lang="en-GB" b="1" smtClean="0"/>
              <a:t>argument</a:t>
            </a:r>
            <a:r>
              <a:rPr lang="en-GB" smtClean="0"/>
              <a:t> and </a:t>
            </a:r>
            <a:r>
              <a:rPr lang="en-GB" b="1" smtClean="0"/>
              <a:t>counter-argument</a:t>
            </a:r>
          </a:p>
          <a:p>
            <a:pPr>
              <a:buFontTx/>
              <a:buNone/>
            </a:pPr>
            <a:endParaRPr lang="en-GB" smtClean="0"/>
          </a:p>
          <a:p>
            <a:r>
              <a:rPr lang="en-GB" smtClean="0"/>
              <a:t>My probable overall </a:t>
            </a:r>
            <a:r>
              <a:rPr lang="en-GB" b="1" smtClean="0"/>
              <a:t>judgement</a:t>
            </a:r>
            <a:endParaRPr lang="en-US" b="1" smtClean="0"/>
          </a:p>
        </p:txBody>
      </p:sp>
    </p:spTree>
  </p:cSld>
  <p:clrMapOvr>
    <a:masterClrMapping/>
  </p:clrMapOvr>
  <p:transition spd="med">
    <p:dissolve/>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r>
              <a:rPr lang="en-GB" b="1" smtClean="0"/>
              <a:t>Five Paragraphs</a:t>
            </a:r>
            <a:endParaRPr lang="en-US" b="1" smtClean="0"/>
          </a:p>
        </p:txBody>
      </p:sp>
      <p:sp>
        <p:nvSpPr>
          <p:cNvPr id="54275" name="Rectangle 3"/>
          <p:cNvSpPr>
            <a:spLocks noGrp="1" noChangeArrowheads="1"/>
          </p:cNvSpPr>
          <p:nvPr>
            <p:ph type="body" idx="1"/>
          </p:nvPr>
        </p:nvSpPr>
        <p:spPr>
          <a:xfrm>
            <a:off x="107950" y="1341438"/>
            <a:ext cx="8928100" cy="4525962"/>
          </a:xfrm>
        </p:spPr>
        <p:txBody>
          <a:bodyPr/>
          <a:lstStyle/>
          <a:p>
            <a:r>
              <a:rPr lang="en-GB" smtClean="0"/>
              <a:t>What can I focus each paragraph on to enable me to then write synoptically, cross-referencing and comparing several rulers in each paragraph (if not sentence by sentence)?</a:t>
            </a:r>
          </a:p>
          <a:p>
            <a:pPr>
              <a:buFontTx/>
              <a:buAutoNum type="arabicPeriod"/>
            </a:pPr>
            <a:r>
              <a:rPr lang="en-GB" sz="2000" b="1" smtClean="0"/>
              <a:t>P1</a:t>
            </a:r>
          </a:p>
          <a:p>
            <a:pPr>
              <a:buFontTx/>
              <a:buAutoNum type="arabicPeriod"/>
            </a:pPr>
            <a:r>
              <a:rPr lang="en-GB" sz="2000" b="1" smtClean="0"/>
              <a:t>P2</a:t>
            </a:r>
          </a:p>
          <a:p>
            <a:pPr>
              <a:buFontTx/>
              <a:buAutoNum type="arabicPeriod"/>
            </a:pPr>
            <a:r>
              <a:rPr lang="en-GB" sz="2000" b="1" smtClean="0"/>
              <a:t>P3</a:t>
            </a:r>
          </a:p>
          <a:p>
            <a:pPr>
              <a:buFontTx/>
              <a:buAutoNum type="arabicPeriod"/>
            </a:pPr>
            <a:r>
              <a:rPr lang="en-GB" sz="2000" b="1" smtClean="0"/>
              <a:t>P4</a:t>
            </a:r>
          </a:p>
          <a:p>
            <a:pPr>
              <a:buFontTx/>
              <a:buAutoNum type="arabicPeriod"/>
            </a:pPr>
            <a:r>
              <a:rPr lang="en-GB" sz="2000" b="1" smtClean="0"/>
              <a:t>P5</a:t>
            </a:r>
          </a:p>
          <a:p>
            <a:pPr>
              <a:buFontTx/>
              <a:buNone/>
            </a:pPr>
            <a:endParaRPr lang="en-GB" smtClean="0"/>
          </a:p>
        </p:txBody>
      </p:sp>
    </p:spTree>
  </p:cSld>
  <p:clrMapOvr>
    <a:masterClrMapping/>
  </p:clrMapOvr>
  <p:transition spd="med">
    <p:dissolve/>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itle 4"/>
          <p:cNvSpPr>
            <a:spLocks noGrp="1"/>
          </p:cNvSpPr>
          <p:nvPr>
            <p:ph type="title"/>
          </p:nvPr>
        </p:nvSpPr>
        <p:spPr>
          <a:xfrm>
            <a:off x="323850" y="765175"/>
            <a:ext cx="8569325" cy="5530850"/>
          </a:xfrm>
        </p:spPr>
        <p:txBody>
          <a:bodyPr/>
          <a:lstStyle/>
          <a:p>
            <a:r>
              <a:rPr lang="en-GB" sz="4800" b="1" dirty="0" smtClean="0"/>
              <a:t>Assess the view that opponents of the rulers of Russia were consistently ineffective in the period from 1855 to 1964. </a:t>
            </a:r>
          </a:p>
        </p:txBody>
      </p:sp>
    </p:spTree>
  </p:cSld>
  <p:clrMapOvr>
    <a:masterClrMapping/>
  </p:clrMapOvr>
  <p:transition spd="med">
    <p:dissolve/>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a:xfrm>
            <a:off x="468313" y="188913"/>
            <a:ext cx="8229600" cy="792162"/>
          </a:xfrm>
        </p:spPr>
        <p:txBody>
          <a:bodyPr/>
          <a:lstStyle/>
          <a:p>
            <a:r>
              <a:rPr lang="en-GB" b="1" smtClean="0"/>
              <a:t>First thoughts</a:t>
            </a:r>
            <a:endParaRPr lang="en-US" b="1" smtClean="0"/>
          </a:p>
        </p:txBody>
      </p:sp>
      <p:sp>
        <p:nvSpPr>
          <p:cNvPr id="56323" name="Rectangle 3"/>
          <p:cNvSpPr>
            <a:spLocks noGrp="1" noChangeArrowheads="1"/>
          </p:cNvSpPr>
          <p:nvPr>
            <p:ph type="body" idx="1"/>
          </p:nvPr>
        </p:nvSpPr>
        <p:spPr>
          <a:xfrm>
            <a:off x="468313" y="1196975"/>
            <a:ext cx="8229600" cy="4525963"/>
          </a:xfrm>
        </p:spPr>
        <p:txBody>
          <a:bodyPr/>
          <a:lstStyle/>
          <a:p>
            <a:r>
              <a:rPr lang="en-GB" smtClean="0"/>
              <a:t>Key </a:t>
            </a:r>
            <a:r>
              <a:rPr lang="en-GB" b="1" smtClean="0"/>
              <a:t>Words</a:t>
            </a:r>
          </a:p>
          <a:p>
            <a:pPr>
              <a:buFontTx/>
              <a:buNone/>
            </a:pPr>
            <a:endParaRPr lang="en-GB" smtClean="0"/>
          </a:p>
          <a:p>
            <a:r>
              <a:rPr lang="en-GB" smtClean="0"/>
              <a:t>Key </a:t>
            </a:r>
            <a:r>
              <a:rPr lang="en-GB" b="1" smtClean="0"/>
              <a:t>Theme</a:t>
            </a:r>
            <a:r>
              <a:rPr lang="en-GB" smtClean="0"/>
              <a:t> to focus on</a:t>
            </a:r>
          </a:p>
          <a:p>
            <a:pPr>
              <a:buFontTx/>
              <a:buNone/>
            </a:pPr>
            <a:endParaRPr lang="en-GB" smtClean="0"/>
          </a:p>
          <a:p>
            <a:r>
              <a:rPr lang="en-GB" smtClean="0"/>
              <a:t>My </a:t>
            </a:r>
            <a:r>
              <a:rPr lang="en-GB" b="1" smtClean="0"/>
              <a:t>argument</a:t>
            </a:r>
            <a:r>
              <a:rPr lang="en-GB" smtClean="0"/>
              <a:t> and </a:t>
            </a:r>
            <a:r>
              <a:rPr lang="en-GB" b="1" smtClean="0"/>
              <a:t>counter-argument</a:t>
            </a:r>
          </a:p>
          <a:p>
            <a:pPr>
              <a:buFontTx/>
              <a:buNone/>
            </a:pPr>
            <a:endParaRPr lang="en-GB" smtClean="0"/>
          </a:p>
          <a:p>
            <a:r>
              <a:rPr lang="en-GB" smtClean="0"/>
              <a:t>My probable overall </a:t>
            </a:r>
            <a:r>
              <a:rPr lang="en-GB" b="1" smtClean="0"/>
              <a:t>judgement</a:t>
            </a:r>
            <a:endParaRPr lang="en-US" b="1" smtClean="0"/>
          </a:p>
        </p:txBody>
      </p:sp>
    </p:spTree>
  </p:cSld>
  <p:clrMapOvr>
    <a:masterClrMapping/>
  </p:clrMapOvr>
  <p:transition spd="med">
    <p:dissolve/>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lstStyle/>
          <a:p>
            <a:r>
              <a:rPr lang="en-GB" b="1" smtClean="0"/>
              <a:t>Five Paragraphs</a:t>
            </a:r>
            <a:endParaRPr lang="en-US" b="1" smtClean="0"/>
          </a:p>
        </p:txBody>
      </p:sp>
      <p:sp>
        <p:nvSpPr>
          <p:cNvPr id="57347" name="Rectangle 3"/>
          <p:cNvSpPr>
            <a:spLocks noGrp="1" noChangeArrowheads="1"/>
          </p:cNvSpPr>
          <p:nvPr>
            <p:ph type="body" idx="1"/>
          </p:nvPr>
        </p:nvSpPr>
        <p:spPr>
          <a:xfrm>
            <a:off x="107950" y="1341438"/>
            <a:ext cx="8928100" cy="4525962"/>
          </a:xfrm>
        </p:spPr>
        <p:txBody>
          <a:bodyPr/>
          <a:lstStyle/>
          <a:p>
            <a:r>
              <a:rPr lang="en-GB" dirty="0" smtClean="0"/>
              <a:t>What can I focus each paragraph on to enable me to then write synoptically, cross-referencing and comparing several opponents (opposition groups) / rulers in each paragraph (if not sentence by sentence)?</a:t>
            </a:r>
          </a:p>
          <a:p>
            <a:pPr>
              <a:buFontTx/>
              <a:buAutoNum type="arabicPeriod"/>
            </a:pPr>
            <a:r>
              <a:rPr lang="en-GB" sz="2000" b="1" dirty="0" smtClean="0"/>
              <a:t>P1</a:t>
            </a:r>
          </a:p>
          <a:p>
            <a:pPr>
              <a:buFontTx/>
              <a:buAutoNum type="arabicPeriod"/>
            </a:pPr>
            <a:r>
              <a:rPr lang="en-GB" sz="2000" b="1" dirty="0" smtClean="0"/>
              <a:t>P2</a:t>
            </a:r>
          </a:p>
          <a:p>
            <a:pPr>
              <a:buFontTx/>
              <a:buAutoNum type="arabicPeriod"/>
            </a:pPr>
            <a:r>
              <a:rPr lang="en-GB" sz="2000" b="1" dirty="0" smtClean="0"/>
              <a:t>P3</a:t>
            </a:r>
          </a:p>
          <a:p>
            <a:pPr>
              <a:buFontTx/>
              <a:buAutoNum type="arabicPeriod"/>
            </a:pPr>
            <a:r>
              <a:rPr lang="en-GB" sz="2000" b="1" dirty="0" smtClean="0"/>
              <a:t>P4</a:t>
            </a:r>
          </a:p>
          <a:p>
            <a:pPr>
              <a:buFontTx/>
              <a:buAutoNum type="arabicPeriod"/>
            </a:pPr>
            <a:r>
              <a:rPr lang="en-GB" sz="2000" b="1" dirty="0" smtClean="0"/>
              <a:t>P5</a:t>
            </a:r>
          </a:p>
          <a:p>
            <a:pPr>
              <a:buFontTx/>
              <a:buNone/>
            </a:pPr>
            <a:endParaRPr lang="en-GB" dirty="0" smtClean="0"/>
          </a:p>
        </p:txBody>
      </p:sp>
    </p:spTree>
  </p:cSld>
  <p:clrMapOvr>
    <a:masterClrMapping/>
  </p:clrMapOvr>
  <p:transition spd="med">
    <p:dissolv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68313" y="188913"/>
            <a:ext cx="8229600" cy="849312"/>
          </a:xfrm>
        </p:spPr>
        <p:txBody>
          <a:bodyPr/>
          <a:lstStyle/>
          <a:p>
            <a:r>
              <a:rPr lang="en-GB" b="1" smtClean="0"/>
              <a:t>How to be synoptic</a:t>
            </a:r>
          </a:p>
        </p:txBody>
      </p:sp>
      <p:sp>
        <p:nvSpPr>
          <p:cNvPr id="5123" name="Content Placeholder 2"/>
          <p:cNvSpPr>
            <a:spLocks noGrp="1"/>
          </p:cNvSpPr>
          <p:nvPr>
            <p:ph idx="1"/>
          </p:nvPr>
        </p:nvSpPr>
        <p:spPr>
          <a:xfrm>
            <a:off x="468313" y="1268413"/>
            <a:ext cx="8229600" cy="4525962"/>
          </a:xfrm>
        </p:spPr>
        <p:txBody>
          <a:bodyPr/>
          <a:lstStyle/>
          <a:p>
            <a:r>
              <a:rPr lang="en-GB" sz="2800" smtClean="0"/>
              <a:t>Those who write synoptically include references to various sections (or rulers) of the 100 year period in each paragraph</a:t>
            </a:r>
          </a:p>
          <a:p>
            <a:r>
              <a:rPr lang="en-GB" sz="2800" smtClean="0"/>
              <a:t>Better candidates make cross references, comparisons and links between different periods in each paragraph</a:t>
            </a:r>
          </a:p>
          <a:p>
            <a:r>
              <a:rPr lang="en-GB" sz="2800" smtClean="0"/>
              <a:t>The highest scoring essays will make consistent comparisons between different historical events relevant to the themes, often on a sentence by sentence basis.</a:t>
            </a:r>
          </a:p>
        </p:txBody>
      </p:sp>
    </p:spTree>
  </p:cSld>
  <p:clrMapOvr>
    <a:masterClrMapping/>
  </p:clrMapOvr>
  <p:transition spd="med">
    <p:dissolv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en-GB" b="1" smtClean="0"/>
              <a:t>How to achieve A*</a:t>
            </a:r>
          </a:p>
        </p:txBody>
      </p:sp>
      <p:sp>
        <p:nvSpPr>
          <p:cNvPr id="6147" name="Content Placeholder 2"/>
          <p:cNvSpPr>
            <a:spLocks noGrp="1"/>
          </p:cNvSpPr>
          <p:nvPr>
            <p:ph idx="1"/>
          </p:nvPr>
        </p:nvSpPr>
        <p:spPr>
          <a:xfrm>
            <a:off x="468313" y="1412875"/>
            <a:ext cx="8229600" cy="4525963"/>
          </a:xfrm>
        </p:spPr>
        <p:txBody>
          <a:bodyPr/>
          <a:lstStyle/>
          <a:p>
            <a:r>
              <a:rPr lang="en-GB" sz="2800" i="1" smtClean="0"/>
              <a:t>‘Several candidates scored full marks on both essays. They demonstrated a remarkable ability to write synoptically. They produced a good overview introduction, then cross-referenced, thoughtfully selecting evidence to support their argument and counter-argument before concluding with a clear judgement based on their prior arguments’.</a:t>
            </a:r>
          </a:p>
          <a:p>
            <a:pPr algn="r">
              <a:buFontTx/>
              <a:buNone/>
            </a:pPr>
            <a:r>
              <a:rPr lang="en-GB" sz="2400" smtClean="0"/>
              <a:t>Chief Examiner’s Report – January 2012</a:t>
            </a:r>
          </a:p>
        </p:txBody>
      </p:sp>
    </p:spTree>
  </p:cSld>
  <p:clrMapOvr>
    <a:masterClrMapping/>
  </p:clrMapOvr>
  <p:transition spd="med">
    <p:dissolv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GB" b="1" smtClean="0"/>
              <a:t>How to get stuck at C</a:t>
            </a:r>
          </a:p>
        </p:txBody>
      </p:sp>
      <p:sp>
        <p:nvSpPr>
          <p:cNvPr id="7171" name="Content Placeholder 2"/>
          <p:cNvSpPr>
            <a:spLocks noGrp="1"/>
          </p:cNvSpPr>
          <p:nvPr>
            <p:ph idx="1"/>
          </p:nvPr>
        </p:nvSpPr>
        <p:spPr>
          <a:xfrm>
            <a:off x="468313" y="1412875"/>
            <a:ext cx="8229600" cy="4525963"/>
          </a:xfrm>
        </p:spPr>
        <p:txBody>
          <a:bodyPr/>
          <a:lstStyle/>
          <a:p>
            <a:r>
              <a:rPr lang="en-GB" sz="2800" i="1" smtClean="0"/>
              <a:t>‘There seems to be a reluctance or inability amongst some candidates to structure answers in such a way which provides direct cross comparison of material from different historical periods. This is a pity, because many candidates clearly have plenty of relevant knowledge at their disposal, and could boost their overall mark by a whole grade by simply making more direct cross comparisons within paragraphs’.</a:t>
            </a:r>
          </a:p>
          <a:p>
            <a:pPr algn="r">
              <a:buFontTx/>
              <a:buNone/>
            </a:pPr>
            <a:r>
              <a:rPr lang="en-GB" sz="2400" smtClean="0"/>
              <a:t>Chief Examiner’s Report – June 2011</a:t>
            </a:r>
          </a:p>
        </p:txBody>
      </p:sp>
    </p:spTree>
  </p:cSld>
  <p:clrMapOvr>
    <a:masterClrMapping/>
  </p:clrMapOvr>
  <p:transition spd="med">
    <p:dissolv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GB" b="1" smtClean="0"/>
              <a:t>How to get stuck at C</a:t>
            </a:r>
          </a:p>
        </p:txBody>
      </p:sp>
      <p:sp>
        <p:nvSpPr>
          <p:cNvPr id="8195" name="Content Placeholder 2"/>
          <p:cNvSpPr>
            <a:spLocks noGrp="1"/>
          </p:cNvSpPr>
          <p:nvPr>
            <p:ph idx="1"/>
          </p:nvPr>
        </p:nvSpPr>
        <p:spPr>
          <a:xfrm>
            <a:off x="468313" y="1844675"/>
            <a:ext cx="8229600" cy="3455988"/>
          </a:xfrm>
        </p:spPr>
        <p:txBody>
          <a:bodyPr/>
          <a:lstStyle/>
          <a:p>
            <a:r>
              <a:rPr lang="en-GB" sz="2800" i="1" smtClean="0"/>
              <a:t>‘Weaker candidates, graded at C or below, adopt a chronological approach, with synoptic assessments being made in a more random manner, often being left until the conclusion, or emerging fairly infrequently in the course of the essay’.</a:t>
            </a:r>
          </a:p>
          <a:p>
            <a:pPr algn="r">
              <a:buFontTx/>
              <a:buNone/>
            </a:pPr>
            <a:r>
              <a:rPr lang="en-GB" sz="2400" smtClean="0"/>
              <a:t>Chief Examiner’s Report – June 2011</a:t>
            </a:r>
          </a:p>
        </p:txBody>
      </p:sp>
    </p:spTree>
  </p:cSld>
  <p:clrMapOvr>
    <a:masterClrMapping/>
  </p:clrMapOvr>
  <p:transition spd="med">
    <p:dissolv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GB" b="1" smtClean="0"/>
              <a:t>How to do really badly</a:t>
            </a:r>
          </a:p>
        </p:txBody>
      </p:sp>
      <p:sp>
        <p:nvSpPr>
          <p:cNvPr id="9219" name="Content Placeholder 2"/>
          <p:cNvSpPr>
            <a:spLocks noGrp="1"/>
          </p:cNvSpPr>
          <p:nvPr>
            <p:ph idx="1"/>
          </p:nvPr>
        </p:nvSpPr>
        <p:spPr>
          <a:xfrm>
            <a:off x="468313" y="1844675"/>
            <a:ext cx="8229600" cy="3455988"/>
          </a:xfrm>
        </p:spPr>
        <p:txBody>
          <a:bodyPr/>
          <a:lstStyle/>
          <a:p>
            <a:r>
              <a:rPr lang="en-GB" sz="2800" i="1" smtClean="0"/>
              <a:t>‘Answering a question that has been written or prepared in advance rather than the EXACT QUESTION ON THE PAPER leads to candidates being marked down as their answers are insufficiently focused on the key words in the question’.</a:t>
            </a:r>
          </a:p>
          <a:p>
            <a:pPr algn="r">
              <a:buFontTx/>
              <a:buNone/>
            </a:pPr>
            <a:r>
              <a:rPr lang="en-GB" sz="2400" smtClean="0"/>
              <a:t>Chief Examiner’s Report – Every Year!</a:t>
            </a:r>
          </a:p>
        </p:txBody>
      </p:sp>
    </p:spTree>
  </p:cSld>
  <p:clrMapOvr>
    <a:masterClrMapping/>
  </p:clrMapOvr>
  <p:transition spd="med">
    <p:dissolv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468313" y="188913"/>
            <a:ext cx="8229600" cy="849312"/>
          </a:xfrm>
        </p:spPr>
        <p:txBody>
          <a:bodyPr/>
          <a:lstStyle/>
          <a:p>
            <a:r>
              <a:rPr lang="en-GB" b="1" smtClean="0"/>
              <a:t>How to plan in the exam</a:t>
            </a:r>
          </a:p>
        </p:txBody>
      </p:sp>
      <p:sp>
        <p:nvSpPr>
          <p:cNvPr id="10243" name="Content Placeholder 2"/>
          <p:cNvSpPr>
            <a:spLocks noGrp="1"/>
          </p:cNvSpPr>
          <p:nvPr>
            <p:ph idx="1"/>
          </p:nvPr>
        </p:nvSpPr>
        <p:spPr>
          <a:xfrm>
            <a:off x="250825" y="1268413"/>
            <a:ext cx="8642350" cy="4525962"/>
          </a:xfrm>
        </p:spPr>
        <p:txBody>
          <a:bodyPr/>
          <a:lstStyle/>
          <a:p>
            <a:r>
              <a:rPr lang="en-GB" sz="2400" smtClean="0"/>
              <a:t>The most effective answers were usually preceded by a brief outline or plan of the candidates' intended approach. This practice is strongly recommended.</a:t>
            </a:r>
          </a:p>
          <a:p>
            <a:r>
              <a:rPr lang="en-GB" sz="2400" smtClean="0"/>
              <a:t>Better plans indicate the key words of the question and the direction in which the answer is to go.</a:t>
            </a:r>
          </a:p>
          <a:p>
            <a:r>
              <a:rPr lang="en-GB" sz="2400" smtClean="0"/>
              <a:t>‘</a:t>
            </a:r>
            <a:r>
              <a:rPr lang="en-GB" sz="2400" i="1" smtClean="0"/>
              <a:t>Candidates who want to achieve high grades must focus their answer on the key word or phrase in the question</a:t>
            </a:r>
            <a:r>
              <a:rPr lang="en-GB" sz="2400" smtClean="0"/>
              <a:t>’.</a:t>
            </a:r>
          </a:p>
          <a:p>
            <a:r>
              <a:rPr lang="en-GB" sz="2400" smtClean="0"/>
              <a:t>‘</a:t>
            </a:r>
            <a:r>
              <a:rPr lang="en-GB" sz="2400" i="1" smtClean="0"/>
              <a:t>Candidates need to spend a significant amount of time planning their answer and thinking about the themes they will use before they begin to write</a:t>
            </a:r>
            <a:r>
              <a:rPr lang="en-GB" sz="2400" smtClean="0"/>
              <a:t>’.</a:t>
            </a:r>
          </a:p>
          <a:p>
            <a:pPr algn="r">
              <a:buFontTx/>
              <a:buNone/>
            </a:pPr>
            <a:r>
              <a:rPr lang="en-GB" sz="2000" smtClean="0"/>
              <a:t>Chief Examiner’s Report – June 2011</a:t>
            </a:r>
          </a:p>
          <a:p>
            <a:pPr>
              <a:buFontTx/>
              <a:buNone/>
            </a:pPr>
            <a:endParaRPr lang="en-GB" sz="2400" smtClean="0"/>
          </a:p>
        </p:txBody>
      </p:sp>
    </p:spTree>
  </p:cSld>
  <p:clrMapOvr>
    <a:masterClrMapping/>
  </p:clrMapOvr>
  <p:transition spd="med">
    <p:dissolve/>
  </p:transition>
  <p:timing>
    <p:tnLst>
      <p:par>
        <p:cTn id="1" dur="indefinite" restart="never" nodeType="tmRoot"/>
      </p:par>
    </p:tnLst>
  </p:timing>
</p:sld>
</file>

<file path=ppt/theme/theme1.xml><?xml version="1.0" encoding="utf-8"?>
<a:theme xmlns:a="http://schemas.openxmlformats.org/drawingml/2006/main" name="Default Design">
  <a:themeElements>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1482</TotalTime>
  <Words>2202</Words>
  <Application>Microsoft Office PowerPoint</Application>
  <PresentationFormat>On-screen Show (4:3)</PresentationFormat>
  <Paragraphs>226</Paragraphs>
  <Slides>34</Slides>
  <Notes>4</Notes>
  <HiddenSlides>0</HiddenSlides>
  <MMClips>0</MMClips>
  <ScaleCrop>false</ScaleCrop>
  <HeadingPairs>
    <vt:vector size="4" baseType="variant">
      <vt:variant>
        <vt:lpstr>Theme</vt:lpstr>
      </vt:variant>
      <vt:variant>
        <vt:i4>1</vt:i4>
      </vt:variant>
      <vt:variant>
        <vt:lpstr>Slide Titles</vt:lpstr>
      </vt:variant>
      <vt:variant>
        <vt:i4>34</vt:i4>
      </vt:variant>
    </vt:vector>
  </HeadingPairs>
  <TitlesOfParts>
    <vt:vector size="35" baseType="lpstr">
      <vt:lpstr>Default Design</vt:lpstr>
      <vt:lpstr>GCE A Level History  Revision</vt:lpstr>
      <vt:lpstr>Slide 2</vt:lpstr>
      <vt:lpstr>What markers are told</vt:lpstr>
      <vt:lpstr>How to be synoptic</vt:lpstr>
      <vt:lpstr>How to achieve A*</vt:lpstr>
      <vt:lpstr>How to get stuck at C</vt:lpstr>
      <vt:lpstr>How to get stuck at C</vt:lpstr>
      <vt:lpstr>How to do really badly</vt:lpstr>
      <vt:lpstr>How to plan in the exam</vt:lpstr>
      <vt:lpstr>Introducing yourself</vt:lpstr>
      <vt:lpstr>Turning Point Essays</vt:lpstr>
      <vt:lpstr>Turning Point Essays</vt:lpstr>
      <vt:lpstr>Turning Point Essays</vt:lpstr>
      <vt:lpstr>How to annoy the marker</vt:lpstr>
      <vt:lpstr>Slide 15</vt:lpstr>
      <vt:lpstr>The Examination</vt:lpstr>
      <vt:lpstr>The Specification</vt:lpstr>
      <vt:lpstr>The Specification</vt:lpstr>
      <vt:lpstr>Question styles</vt:lpstr>
      <vt:lpstr>Slide 20</vt:lpstr>
      <vt:lpstr>Slide 21</vt:lpstr>
      <vt:lpstr>OFQUAL RULING</vt:lpstr>
      <vt:lpstr>Slide 23</vt:lpstr>
      <vt:lpstr>Three questions to plan</vt:lpstr>
      <vt:lpstr>Slide 25</vt:lpstr>
      <vt:lpstr>How far do you agree that the 1905 Revolution was the most important turning-point in the development of Russian government in the period from 1855 to 1964? </vt:lpstr>
      <vt:lpstr>First thoughts</vt:lpstr>
      <vt:lpstr>Five Paragraphs</vt:lpstr>
      <vt:lpstr>Assess the view that Stalin dealt with opponents more effectively than any other Russian ruler in the period from 1855 to 1964.</vt:lpstr>
      <vt:lpstr>First thoughts</vt:lpstr>
      <vt:lpstr>Five Paragraphs</vt:lpstr>
      <vt:lpstr>Assess the view that opponents of the rulers of Russia were consistently ineffective in the period from 1855 to 1964. </vt:lpstr>
      <vt:lpstr>First thoughts</vt:lpstr>
      <vt:lpstr>Five Paragraphs</vt:lpstr>
    </vt:vector>
  </TitlesOfParts>
  <Company>lhs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SETPOINT Berkshire</dc:title>
  <dc:creator>ataylor</dc:creator>
  <cp:lastModifiedBy>akydd</cp:lastModifiedBy>
  <cp:revision>108</cp:revision>
  <dcterms:created xsi:type="dcterms:W3CDTF">2008-03-31T18:01:14Z</dcterms:created>
  <dcterms:modified xsi:type="dcterms:W3CDTF">2013-06-02T12:09:27Z</dcterms:modified>
</cp:coreProperties>
</file>