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46"/>
  </p:notesMasterIdLst>
  <p:sldIdLst>
    <p:sldId id="260" r:id="rId2"/>
    <p:sldId id="305" r:id="rId3"/>
    <p:sldId id="324" r:id="rId4"/>
    <p:sldId id="306" r:id="rId5"/>
    <p:sldId id="317" r:id="rId6"/>
    <p:sldId id="307" r:id="rId7"/>
    <p:sldId id="316" r:id="rId8"/>
    <p:sldId id="318" r:id="rId9"/>
    <p:sldId id="261" r:id="rId10"/>
    <p:sldId id="262" r:id="rId11"/>
    <p:sldId id="315" r:id="rId12"/>
    <p:sldId id="325" r:id="rId13"/>
    <p:sldId id="326" r:id="rId14"/>
    <p:sldId id="327" r:id="rId15"/>
    <p:sldId id="300" r:id="rId16"/>
    <p:sldId id="268" r:id="rId17"/>
    <p:sldId id="301" r:id="rId18"/>
    <p:sldId id="302" r:id="rId19"/>
    <p:sldId id="303" r:id="rId20"/>
    <p:sldId id="304" r:id="rId21"/>
    <p:sldId id="269" r:id="rId22"/>
    <p:sldId id="313" r:id="rId23"/>
    <p:sldId id="314" r:id="rId24"/>
    <p:sldId id="294" r:id="rId25"/>
    <p:sldId id="263" r:id="rId26"/>
    <p:sldId id="264" r:id="rId27"/>
    <p:sldId id="312" r:id="rId28"/>
    <p:sldId id="319" r:id="rId29"/>
    <p:sldId id="311" r:id="rId30"/>
    <p:sldId id="320" r:id="rId31"/>
    <p:sldId id="321" r:id="rId32"/>
    <p:sldId id="298" r:id="rId33"/>
    <p:sldId id="299" r:id="rId34"/>
    <p:sldId id="322" r:id="rId35"/>
    <p:sldId id="295" r:id="rId36"/>
    <p:sldId id="265" r:id="rId37"/>
    <p:sldId id="266" r:id="rId38"/>
    <p:sldId id="296" r:id="rId39"/>
    <p:sldId id="267" r:id="rId40"/>
    <p:sldId id="297" r:id="rId41"/>
    <p:sldId id="309" r:id="rId42"/>
    <p:sldId id="310" r:id="rId43"/>
    <p:sldId id="323" r:id="rId44"/>
    <p:sldId id="328" r:id="rId45"/>
  </p:sldIdLst>
  <p:sldSz cx="13004800" cy="9753600"/>
  <p:notesSz cx="6858000" cy="9144000"/>
  <p:defaultTextStyle>
    <a:defPPr>
      <a:defRPr lang="en-US"/>
    </a:defPPr>
    <a:lvl1pPr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1pPr>
    <a:lvl2pPr marL="4572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2pPr>
    <a:lvl3pPr marL="9144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3pPr>
    <a:lvl4pPr marL="13716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4pPr>
    <a:lvl5pPr marL="18288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5pPr>
    <a:lvl6pPr marL="22860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6pPr>
    <a:lvl7pPr marL="27432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7pPr>
    <a:lvl8pPr marL="32004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8pPr>
    <a:lvl9pPr marL="36576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4" d="100"/>
          <a:sy n="54" d="100"/>
        </p:scale>
        <p:origin x="-306" y="-72"/>
      </p:cViewPr>
      <p:guideLst>
        <p:guide orient="horz" pos="3072"/>
        <p:guide pos="4096"/>
      </p:guideLst>
    </p:cSldViewPr>
  </p:slideViewPr>
  <p:notesTextViewPr>
    <p:cViewPr>
      <p:scale>
        <a:sx n="100" d="100"/>
        <a:sy n="100" d="100"/>
      </p:scale>
      <p:origin x="0" y="0"/>
    </p:cViewPr>
  </p:notesTextViewPr>
  <p:sorterViewPr>
    <p:cViewPr>
      <p:scale>
        <a:sx n="100" d="100"/>
        <a:sy n="100" d="100"/>
      </p:scale>
      <p:origin x="0" y="656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76DCBD0-0DCE-4E73-84CD-094BDF138877}" type="datetimeFigureOut">
              <a:rPr lang="en-GB"/>
              <a:pPr>
                <a:defRPr/>
              </a:pPr>
              <a:t>27/05/2014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416FFC1-E573-4E6F-9E04-BE58AEB2118D}" type="slidenum">
              <a:rPr lang="en-GB"/>
              <a:pPr>
                <a:defRPr/>
              </a:pPr>
              <a:t>‹#›</a:t>
            </a:fld>
            <a:endParaRPr lang="en-GB"/>
          </a:p>
        </p:txBody>
      </p:sp>
    </p:spTree>
    <p:extLst>
      <p:ext uri="{BB962C8B-B14F-4D97-AF65-F5344CB8AC3E}">
        <p14:creationId xmlns:p14="http://schemas.microsoft.com/office/powerpoint/2010/main" xmlns="" val="11508875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CB4EF5F1-BD6C-4C36-97CE-303C1AB57CAA}" type="slidenum">
              <a:rPr lang="en-GB" smtClean="0">
                <a:latin typeface="Arial" pitchFamily="34" charset="0"/>
                <a:cs typeface="Arial" pitchFamily="34" charset="0"/>
              </a:rPr>
              <a:pPr/>
              <a:t>1</a:t>
            </a:fld>
            <a:endParaRPr lang="en-GB" dirty="0" smtClean="0">
              <a:latin typeface="Arial" pitchFamily="34" charset="0"/>
              <a:cs typeface="Arial" pitchFamily="34" charset="0"/>
            </a:endParaRPr>
          </a:p>
        </p:txBody>
      </p:sp>
      <p:sp>
        <p:nvSpPr>
          <p:cNvPr id="60419" name="Rectangle 2"/>
          <p:cNvSpPr>
            <a:spLocks noGrp="1" noRot="1" noChangeAspect="1" noChangeArrowheads="1" noTextEdit="1"/>
          </p:cNvSpPr>
          <p:nvPr>
            <p:ph type="sldImg"/>
          </p:nvPr>
        </p:nvSpPr>
        <p:spPr bwMode="auto">
          <a:xfrm>
            <a:off x="1292225" y="796925"/>
            <a:ext cx="4273550" cy="3205163"/>
          </a:xfrm>
          <a:noFill/>
          <a:ln>
            <a:solidFill>
              <a:srgbClr val="000000"/>
            </a:solidFill>
            <a:miter lim="800000"/>
            <a:headEnd/>
            <a:tailEnd/>
          </a:ln>
        </p:spPr>
      </p:sp>
      <p:sp>
        <p:nvSpPr>
          <p:cNvPr id="60420" name="Rectangle 3"/>
          <p:cNvSpPr>
            <a:spLocks noGrp="1" noChangeArrowheads="1"/>
          </p:cNvSpPr>
          <p:nvPr>
            <p:ph type="body" idx="1"/>
          </p:nvPr>
        </p:nvSpPr>
        <p:spPr bwMode="auto">
          <a:xfrm>
            <a:off x="914400" y="4346575"/>
            <a:ext cx="5029200" cy="3849688"/>
          </a:xfrm>
          <a:noFill/>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ACF1B0F9-9B41-4002-8CA2-037C8B529427}" type="slidenum">
              <a:rPr lang="en-GB" smtClean="0">
                <a:latin typeface="Arial" pitchFamily="34" charset="0"/>
                <a:cs typeface="Arial" pitchFamily="34" charset="0"/>
              </a:rPr>
              <a:pPr/>
              <a:t>9</a:t>
            </a:fld>
            <a:endParaRPr lang="en-GB" smtClean="0">
              <a:latin typeface="Arial" pitchFamily="34" charset="0"/>
              <a:cs typeface="Arial" pitchFamily="34" charset="0"/>
            </a:endParaRPr>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C6A182E1-A08E-4AD9-8508-1B138CBEE85F}" type="slidenum">
              <a:rPr lang="en-GB" smtClean="0">
                <a:latin typeface="Arial" pitchFamily="34" charset="0"/>
                <a:cs typeface="Arial" pitchFamily="34" charset="0"/>
              </a:rPr>
              <a:pPr/>
              <a:t>15</a:t>
            </a:fld>
            <a:endParaRPr lang="en-GB" smtClean="0">
              <a:latin typeface="Arial" pitchFamily="34" charset="0"/>
              <a:cs typeface="Arial" pitchFamily="34" charset="0"/>
            </a:endParaRPr>
          </a:p>
        </p:txBody>
      </p:sp>
      <p:sp>
        <p:nvSpPr>
          <p:cNvPr id="634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34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ACF1B0F9-9B41-4002-8CA2-037C8B529427}" type="slidenum">
              <a:rPr lang="en-GB" smtClean="0">
                <a:latin typeface="Arial" pitchFamily="34" charset="0"/>
                <a:cs typeface="Arial" pitchFamily="34" charset="0"/>
              </a:rPr>
              <a:pPr/>
              <a:t>20</a:t>
            </a:fld>
            <a:endParaRPr lang="en-GB" smtClean="0">
              <a:latin typeface="Arial" pitchFamily="34" charset="0"/>
              <a:cs typeface="Arial" pitchFamily="34" charset="0"/>
            </a:endParaRPr>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ACF1B0F9-9B41-4002-8CA2-037C8B529427}" type="slidenum">
              <a:rPr lang="en-GB" smtClean="0">
                <a:latin typeface="Arial" pitchFamily="34" charset="0"/>
                <a:cs typeface="Arial" pitchFamily="34" charset="0"/>
              </a:rPr>
              <a:pPr/>
              <a:t>22</a:t>
            </a:fld>
            <a:endParaRPr lang="en-GB" smtClean="0">
              <a:latin typeface="Arial" pitchFamily="34" charset="0"/>
              <a:cs typeface="Arial" pitchFamily="34" charset="0"/>
            </a:endParaRPr>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ACF1B0F9-9B41-4002-8CA2-037C8B529427}" type="slidenum">
              <a:rPr lang="en-GB" smtClean="0">
                <a:latin typeface="Arial" pitchFamily="34" charset="0"/>
                <a:cs typeface="Arial" pitchFamily="34" charset="0"/>
              </a:rPr>
              <a:pPr/>
              <a:t>24</a:t>
            </a:fld>
            <a:endParaRPr lang="en-GB" smtClean="0">
              <a:latin typeface="Arial" pitchFamily="34" charset="0"/>
              <a:cs typeface="Arial" pitchFamily="34" charset="0"/>
            </a:endParaRPr>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ACF1B0F9-9B41-4002-8CA2-037C8B529427}" type="slidenum">
              <a:rPr lang="en-GB" smtClean="0">
                <a:latin typeface="Arial" pitchFamily="34" charset="0"/>
                <a:cs typeface="Arial" pitchFamily="34" charset="0"/>
              </a:rPr>
              <a:pPr/>
              <a:t>35</a:t>
            </a:fld>
            <a:endParaRPr lang="en-GB" smtClean="0">
              <a:latin typeface="Arial" pitchFamily="34" charset="0"/>
              <a:cs typeface="Arial" pitchFamily="34" charset="0"/>
            </a:endParaRPr>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ACF1B0F9-9B41-4002-8CA2-037C8B529427}" type="slidenum">
              <a:rPr lang="en-GB" smtClean="0">
                <a:latin typeface="Arial" pitchFamily="34" charset="0"/>
                <a:cs typeface="Arial" pitchFamily="34" charset="0"/>
              </a:rPr>
              <a:pPr/>
              <a:t>38</a:t>
            </a:fld>
            <a:endParaRPr lang="en-GB" smtClean="0">
              <a:latin typeface="Arial" pitchFamily="34" charset="0"/>
              <a:cs typeface="Arial" pitchFamily="34" charset="0"/>
            </a:endParaRPr>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ACF1B0F9-9B41-4002-8CA2-037C8B529427}" type="slidenum">
              <a:rPr lang="en-GB" smtClean="0">
                <a:latin typeface="Arial" pitchFamily="34" charset="0"/>
                <a:cs typeface="Arial" pitchFamily="34" charset="0"/>
              </a:rPr>
              <a:pPr/>
              <a:t>41</a:t>
            </a:fld>
            <a:endParaRPr lang="en-GB" smtClean="0">
              <a:latin typeface="Arial" pitchFamily="34" charset="0"/>
              <a:cs typeface="Arial" pitchFamily="34" charset="0"/>
            </a:endParaRPr>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D:\PIXL\Marketing\pixl-logo16-9.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0536238" y="8364538"/>
            <a:ext cx="2468562" cy="1389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74725" y="3030538"/>
            <a:ext cx="11055350" cy="2090737"/>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xmlns="" val="46067671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73445739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09307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50875" y="390525"/>
            <a:ext cx="8624888" cy="8093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41786178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D:\PIXL\Marketing\pixl-logo16-9.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0536238" y="8364538"/>
            <a:ext cx="2468562" cy="1389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650875" y="390525"/>
            <a:ext cx="11703050" cy="1625600"/>
          </a:xfrm>
          <a:prstGeom prst="rect">
            <a:avLst/>
          </a:prstGeom>
        </p:spPr>
        <p:txBody>
          <a:bodyPr/>
          <a:lstStyle>
            <a:lvl1pPr>
              <a:defRPr sz="4800" b="1">
                <a:latin typeface="Arial" pitchFamily="34" charset="0"/>
                <a:cs typeface="Arial"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597744" y="2284512"/>
            <a:ext cx="11881320" cy="6336704"/>
          </a:xfrm>
        </p:spPr>
        <p:txBody>
          <a:bodyPr/>
          <a:lstStyle>
            <a:lvl1pPr>
              <a:buSzPct val="100000"/>
              <a:buFont typeface="Arial" pitchFamily="34" charset="0"/>
              <a:buChar char="•"/>
              <a:defRPr>
                <a:latin typeface="Arial" pitchFamily="34" charset="0"/>
                <a:cs typeface="Arial" pitchFamily="34" charset="0"/>
              </a:defRPr>
            </a:lvl1pPr>
            <a:lvl2pPr>
              <a:buSzPct val="100000"/>
              <a:buFont typeface="Arial" pitchFamily="34" charset="0"/>
              <a:buChar char="•"/>
              <a:defRPr>
                <a:latin typeface="Arial" pitchFamily="34" charset="0"/>
                <a:cs typeface="Arial" pitchFamily="34" charset="0"/>
              </a:defRPr>
            </a:lvl2pPr>
            <a:lvl3pPr>
              <a:buSzPct val="100000"/>
              <a:buFont typeface="Arial" pitchFamily="34" charset="0"/>
              <a:buChar char="•"/>
              <a:defRPr>
                <a:latin typeface="Arial" pitchFamily="34" charset="0"/>
                <a:cs typeface="Arial" pitchFamily="34" charset="0"/>
              </a:defRPr>
            </a:lvl3pPr>
            <a:lvl4pPr>
              <a:buSzPct val="100000"/>
              <a:buFont typeface="Arial" pitchFamily="34" charset="0"/>
              <a:buChar char="•"/>
              <a:defRPr>
                <a:latin typeface="Arial" pitchFamily="34" charset="0"/>
                <a:cs typeface="Arial" pitchFamily="34" charset="0"/>
              </a:defRPr>
            </a:lvl4pPr>
            <a:lvl5pPr>
              <a:buSzPct val="100000"/>
              <a:buFont typeface="Arial" pitchFamily="34" charset="0"/>
              <a:buChar cha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xmlns="" val="158495651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345451709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1270000" y="1270000"/>
            <a:ext cx="5156200" cy="721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578600" y="1270000"/>
            <a:ext cx="5156200" cy="721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300293323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283655590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xmlns="" val="351059261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93635612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417527888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405858103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1270000" y="1270000"/>
            <a:ext cx="10464800" cy="721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p>
            <a:pPr lvl="0"/>
            <a:r>
              <a:rPr lang="en-US" smtClean="0">
                <a:sym typeface="Gill Sans" charset="0"/>
              </a:rPr>
              <a:t>Click to edit Master text styles</a:t>
            </a:r>
          </a:p>
          <a:p>
            <a:pPr lvl="1"/>
            <a:r>
              <a:rPr lang="en-US" smtClean="0">
                <a:sym typeface="Gill Sans" charset="0"/>
              </a:rPr>
              <a:t>Second level</a:t>
            </a:r>
          </a:p>
          <a:p>
            <a:pPr lvl="2"/>
            <a:r>
              <a:rPr lang="en-US" smtClean="0">
                <a:sym typeface="Gill Sans" charset="0"/>
              </a:rPr>
              <a:t>Third level</a:t>
            </a:r>
          </a:p>
          <a:p>
            <a:pPr lvl="3"/>
            <a:r>
              <a:rPr lang="en-US" smtClean="0">
                <a:sym typeface="Gill Sans" charset="0"/>
              </a:rPr>
              <a:t>Fourth level</a:t>
            </a:r>
          </a:p>
          <a:p>
            <a:pPr lvl="4"/>
            <a:r>
              <a:rPr lang="en-US" smtClean="0">
                <a:sym typeface="Gill Sans" charset="0"/>
              </a:rPr>
              <a:t>Fifth level</a:t>
            </a:r>
          </a:p>
        </p:txBody>
      </p:sp>
      <p:pic>
        <p:nvPicPr>
          <p:cNvPr id="1027" name="Picture 3" descr="D:\PIXL\Marketing\pixl-logo16-9.jpg"/>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10536238" y="8364538"/>
            <a:ext cx="2468562" cy="1389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7" r:id="rId1"/>
    <p:sldLayoutId id="2147483688"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ransitio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838200" indent="-571500" algn="l" rtl="0" eaLnBrk="0" fontAlgn="base" hangingPunct="0">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1pPr>
      <a:lvl2pPr marL="1282700" indent="-571500" algn="l" rtl="0" eaLnBrk="0" fontAlgn="base" hangingPunct="0">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27200" indent="-571500" algn="l" rtl="0" eaLnBrk="0" fontAlgn="base" hangingPunct="0">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3pPr>
      <a:lvl4pPr marL="2171700" indent="-571500" algn="l" rtl="0" eaLnBrk="0" fontAlgn="base" hangingPunct="0">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16200" indent="-571500" algn="l" rtl="0" eaLnBrk="0" fontAlgn="base" hangingPunct="0">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5pPr>
      <a:lvl6pPr marL="30734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306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7pPr>
      <a:lvl8pPr marL="39878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450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akydd@littleheath.westberks.sch.uk"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heathenhistory.co.uk/russia/materials-to-support-your-studies/useful-term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7938" name="Rectangle 2"/>
          <p:cNvSpPr>
            <a:spLocks noGrp="1" noChangeArrowheads="1"/>
          </p:cNvSpPr>
          <p:nvPr>
            <p:ph type="ctrTitle"/>
          </p:nvPr>
        </p:nvSpPr>
        <p:spPr>
          <a:xfrm>
            <a:off x="445492" y="988368"/>
            <a:ext cx="12225952" cy="1625600"/>
          </a:xfrm>
          <a:noFill/>
        </p:spPr>
        <p:txBody>
          <a:bodyPr lIns="128692" tIns="63217" rIns="128692" bIns="63217"/>
          <a:lstStyle/>
          <a:p>
            <a:pPr eaLnBrk="1" hangingPunct="1"/>
            <a:r>
              <a:rPr lang="en-US" sz="7200" b="1" dirty="0" smtClean="0"/>
              <a:t>GCE A Level History </a:t>
            </a:r>
            <a:br>
              <a:rPr lang="en-US" sz="7200" b="1" dirty="0" smtClean="0"/>
            </a:br>
            <a:r>
              <a:rPr lang="en-US" sz="7200" b="1" dirty="0" smtClean="0"/>
              <a:t/>
            </a:r>
            <a:br>
              <a:rPr lang="en-US" sz="7200" b="1" dirty="0" smtClean="0"/>
            </a:br>
            <a:r>
              <a:rPr lang="en-US" sz="7200" b="1" dirty="0" smtClean="0"/>
              <a:t/>
            </a:r>
            <a:br>
              <a:rPr lang="en-US" sz="7200" b="1" dirty="0" smtClean="0"/>
            </a:br>
            <a:r>
              <a:rPr lang="en-US" sz="7200" b="1" dirty="0" smtClean="0"/>
              <a:t/>
            </a:r>
            <a:br>
              <a:rPr lang="en-US" sz="7200" b="1" dirty="0" smtClean="0"/>
            </a:br>
            <a:r>
              <a:rPr lang="en-US" sz="4800" b="1" dirty="0" smtClean="0"/>
              <a:t>Little Heath School</a:t>
            </a:r>
            <a:br>
              <a:rPr lang="en-US" sz="4800" b="1" dirty="0" smtClean="0"/>
            </a:br>
            <a:r>
              <a:rPr lang="en-US" sz="4800" b="1" dirty="0" smtClean="0"/>
              <a:t/>
            </a:r>
            <a:br>
              <a:rPr lang="en-US" sz="4800" b="1" dirty="0" smtClean="0"/>
            </a:br>
            <a:r>
              <a:rPr lang="en-US" sz="4800" b="1" dirty="0" smtClean="0"/>
              <a:t>May 2014</a:t>
            </a:r>
          </a:p>
        </p:txBody>
      </p:sp>
      <p:sp>
        <p:nvSpPr>
          <p:cNvPr id="5" name="Rectangle 2"/>
          <p:cNvSpPr txBox="1">
            <a:spLocks noChangeArrowheads="1"/>
          </p:cNvSpPr>
          <p:nvPr/>
        </p:nvSpPr>
        <p:spPr bwMode="auto">
          <a:xfrm>
            <a:off x="525736" y="3148608"/>
            <a:ext cx="12136368" cy="1332089"/>
          </a:xfrm>
          <a:prstGeom prst="rect">
            <a:avLst/>
          </a:prstGeom>
          <a:solidFill>
            <a:srgbClr val="CC99FF"/>
          </a:solidFill>
          <a:ln/>
        </p:spPr>
        <p:style>
          <a:lnRef idx="2">
            <a:schemeClr val="accent1"/>
          </a:lnRef>
          <a:fillRef idx="1">
            <a:schemeClr val="lt1"/>
          </a:fillRef>
          <a:effectRef idx="0">
            <a:schemeClr val="accent1"/>
          </a:effectRef>
          <a:fontRef idx="minor">
            <a:schemeClr val="dk1"/>
          </a:fontRef>
        </p:style>
        <p:txBody>
          <a:bodyPr lIns="130046" tIns="65023" rIns="130046" bIns="65023" anchor="ct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GB" sz="7200" b="1" dirty="0" smtClean="0"/>
              <a:t>Russia and Its Rulers</a:t>
            </a:r>
          </a:p>
        </p:txBody>
      </p:sp>
    </p:spTree>
    <p:extLst>
      <p:ext uri="{BB962C8B-B14F-4D97-AF65-F5344CB8AC3E}">
        <p14:creationId xmlns:p14="http://schemas.microsoft.com/office/powerpoint/2010/main" xmlns="" val="459093011"/>
      </p:ext>
    </p:extLst>
  </p:cSld>
  <p:clrMapOvr>
    <a:masterClrMapping/>
  </p:clrMapOvr>
  <p:transition spd="med">
    <p:random/>
    <p:sndAc>
      <p:stSnd>
        <p:snd r:embed="rId3" name="WHOOSH.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lIns="130046" tIns="65023" rIns="130046" bIns="65023"/>
          <a:lstStyle/>
          <a:p>
            <a:r>
              <a:rPr lang="en-GB" b="1" smtClean="0"/>
              <a:t>What markers are told</a:t>
            </a:r>
          </a:p>
        </p:txBody>
      </p:sp>
      <p:sp>
        <p:nvSpPr>
          <p:cNvPr id="4099" name="Content Placeholder 2"/>
          <p:cNvSpPr>
            <a:spLocks noGrp="1"/>
          </p:cNvSpPr>
          <p:nvPr>
            <p:ph idx="1"/>
          </p:nvPr>
        </p:nvSpPr>
        <p:spPr>
          <a:xfrm>
            <a:off x="356729" y="2275841"/>
            <a:ext cx="12291342" cy="6436925"/>
          </a:xfrm>
        </p:spPr>
        <p:txBody>
          <a:bodyPr/>
          <a:lstStyle/>
          <a:p>
            <a:r>
              <a:rPr lang="en-GB" dirty="0" smtClean="0"/>
              <a:t>“</a:t>
            </a:r>
            <a:r>
              <a:rPr lang="en-GB" sz="4000" dirty="0"/>
              <a:t>Candidates are expected to demonstrate understanding of the issues in each question </a:t>
            </a:r>
            <a:r>
              <a:rPr lang="en-GB" sz="4000" b="1" dirty="0"/>
              <a:t>over a period of at least a hundred </a:t>
            </a:r>
            <a:r>
              <a:rPr lang="en-GB" sz="4000" b="1" dirty="0" smtClean="0"/>
              <a:t>years</a:t>
            </a:r>
            <a:r>
              <a:rPr lang="en-GB" sz="4000" dirty="0" smtClean="0"/>
              <a:t>”. </a:t>
            </a:r>
            <a:endParaRPr lang="en-GB" sz="4000" dirty="0"/>
          </a:p>
          <a:p>
            <a:r>
              <a:rPr lang="en-GB" sz="4000" dirty="0" smtClean="0"/>
              <a:t>“Candidates </a:t>
            </a:r>
            <a:r>
              <a:rPr lang="en-GB" sz="4000" dirty="0"/>
              <a:t>are reminded of the </a:t>
            </a:r>
            <a:r>
              <a:rPr lang="en-GB" sz="4000" b="1" dirty="0"/>
              <a:t>synoptic</a:t>
            </a:r>
            <a:r>
              <a:rPr lang="en-GB" sz="4000" dirty="0"/>
              <a:t> nature of the </a:t>
            </a:r>
            <a:r>
              <a:rPr lang="en-GB" sz="4000" dirty="0" smtClean="0"/>
              <a:t>unit”. </a:t>
            </a:r>
            <a:endParaRPr lang="en-GB" sz="4000" dirty="0"/>
          </a:p>
          <a:p>
            <a:r>
              <a:rPr lang="en-GB" sz="4000" dirty="0" smtClean="0"/>
              <a:t>“Answers </a:t>
            </a:r>
            <a:r>
              <a:rPr lang="en-GB" sz="4000" dirty="0"/>
              <a:t>are required to demonstrate understanding of the processes of </a:t>
            </a:r>
            <a:r>
              <a:rPr lang="en-GB" sz="4000" b="1" dirty="0"/>
              <a:t>historical continuity</a:t>
            </a:r>
            <a:r>
              <a:rPr lang="en-GB" sz="4000" dirty="0"/>
              <a:t>, </a:t>
            </a:r>
            <a:r>
              <a:rPr lang="en-GB" sz="4000" b="1" dirty="0"/>
              <a:t>development</a:t>
            </a:r>
            <a:r>
              <a:rPr lang="en-GB" sz="4000" dirty="0"/>
              <a:t> and </a:t>
            </a:r>
            <a:r>
              <a:rPr lang="en-GB" sz="4000" b="1" dirty="0"/>
              <a:t>change</a:t>
            </a:r>
            <a:r>
              <a:rPr lang="en-GB" sz="4000" dirty="0"/>
              <a:t> </a:t>
            </a:r>
            <a:r>
              <a:rPr lang="en-GB" sz="4000" b="1" dirty="0"/>
              <a:t>across</a:t>
            </a:r>
            <a:r>
              <a:rPr lang="en-GB" sz="4000" dirty="0"/>
              <a:t> the full breadth of the period studied”.</a:t>
            </a:r>
          </a:p>
        </p:txBody>
      </p:sp>
    </p:spTree>
    <p:extLst>
      <p:ext uri="{BB962C8B-B14F-4D97-AF65-F5344CB8AC3E}">
        <p14:creationId xmlns:p14="http://schemas.microsoft.com/office/powerpoint/2010/main" xmlns="" val="27186606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7200" dirty="0" smtClean="0"/>
              <a:t>Synoptic?</a:t>
            </a:r>
            <a:endParaRPr lang="en-GB" sz="7200" dirty="0"/>
          </a:p>
        </p:txBody>
      </p:sp>
      <p:sp>
        <p:nvSpPr>
          <p:cNvPr id="3" name="Content Placeholder 2"/>
          <p:cNvSpPr>
            <a:spLocks noGrp="1"/>
          </p:cNvSpPr>
          <p:nvPr>
            <p:ph idx="1"/>
          </p:nvPr>
        </p:nvSpPr>
        <p:spPr/>
        <p:txBody>
          <a:bodyPr/>
          <a:lstStyle/>
          <a:p>
            <a:r>
              <a:rPr lang="en-GB" sz="4800" dirty="0" smtClean="0"/>
              <a:t>Effectively – in the context of this paper and the requirement to demonstrate knowledge &amp; understanding across 100 years of history – this means taking a </a:t>
            </a:r>
            <a:r>
              <a:rPr lang="en-GB" sz="4800" b="1" dirty="0" smtClean="0"/>
              <a:t>comparative approach throughout your essays</a:t>
            </a:r>
            <a:r>
              <a:rPr lang="en-GB" sz="4800" dirty="0" smtClean="0"/>
              <a:t>.</a:t>
            </a:r>
          </a:p>
          <a:p>
            <a:r>
              <a:rPr lang="en-GB" sz="4800" dirty="0" smtClean="0"/>
              <a:t>It is also crucial to maintain a </a:t>
            </a:r>
            <a:r>
              <a:rPr lang="en-GB" sz="4800" b="1" dirty="0" smtClean="0"/>
              <a:t>sharp focus</a:t>
            </a:r>
            <a:r>
              <a:rPr lang="en-GB" sz="4800" dirty="0" smtClean="0"/>
              <a:t> on the </a:t>
            </a:r>
            <a:r>
              <a:rPr lang="en-GB" sz="4800" b="1" dirty="0" smtClean="0"/>
              <a:t>exact question set</a:t>
            </a:r>
            <a:r>
              <a:rPr lang="en-GB" sz="4800" dirty="0" smtClean="0"/>
              <a:t>.</a:t>
            </a:r>
            <a:endParaRPr lang="en-GB" sz="4800"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029891"/>
          </a:xfrm>
        </p:spPr>
        <p:txBody>
          <a:bodyPr/>
          <a:lstStyle/>
          <a:p>
            <a:r>
              <a:rPr lang="en-GB" dirty="0" smtClean="0"/>
              <a:t>Comments on June 2013 Q10</a:t>
            </a:r>
            <a:br>
              <a:rPr lang="en-GB" dirty="0" smtClean="0"/>
            </a:br>
            <a:r>
              <a:rPr lang="en-GB" sz="2400" dirty="0" smtClean="0">
                <a:latin typeface="Arial"/>
                <a:ea typeface="Times New Roman"/>
                <a:cs typeface="Times New Roman"/>
              </a:rPr>
              <a:t>Assess the view that the October Revolution of 1917 changed Russian government more than other events in the period from 1855 to 1964. </a:t>
            </a:r>
            <a:endParaRPr lang="en-GB" sz="2400" dirty="0"/>
          </a:p>
        </p:txBody>
      </p:sp>
      <p:sp>
        <p:nvSpPr>
          <p:cNvPr id="3" name="Content Placeholder 2"/>
          <p:cNvSpPr>
            <a:spLocks noGrp="1"/>
          </p:cNvSpPr>
          <p:nvPr>
            <p:ph idx="1"/>
          </p:nvPr>
        </p:nvSpPr>
        <p:spPr>
          <a:xfrm>
            <a:off x="237704" y="2500536"/>
            <a:ext cx="12457384" cy="6336704"/>
          </a:xfrm>
        </p:spPr>
        <p:txBody>
          <a:bodyPr/>
          <a:lstStyle/>
          <a:p>
            <a:pPr>
              <a:spcBef>
                <a:spcPts val="600"/>
              </a:spcBef>
            </a:pPr>
            <a:r>
              <a:rPr lang="en-GB" sz="2600" dirty="0" smtClean="0"/>
              <a:t>The very best answers saw October as ending a liberalising trend that had begun in 1905, if not under Alexander II, and reached its height under the Provisional Government. Most candidates, however, simply dismissed the </a:t>
            </a:r>
            <a:r>
              <a:rPr lang="en-GB" sz="2600" dirty="0" err="1" smtClean="0"/>
              <a:t>Duma</a:t>
            </a:r>
            <a:r>
              <a:rPr lang="en-GB" sz="2600" dirty="0" smtClean="0"/>
              <a:t> period as continuing autocracy. </a:t>
            </a:r>
          </a:p>
          <a:p>
            <a:pPr>
              <a:spcBef>
                <a:spcPts val="600"/>
              </a:spcBef>
            </a:pPr>
            <a:r>
              <a:rPr lang="en-GB" sz="2600" dirty="0" smtClean="0"/>
              <a:t>Good answers also picked up on the impact of the Civil War, or the reforms of Alexander II, or the totalitarian approach of Stalin with a nod to Khrushchev. </a:t>
            </a:r>
          </a:p>
          <a:p>
            <a:pPr>
              <a:spcBef>
                <a:spcPts val="600"/>
              </a:spcBef>
            </a:pPr>
            <a:r>
              <a:rPr lang="en-GB" sz="2600" dirty="0" smtClean="0"/>
              <a:t>Weaker responses merely listed turning points exclusively with little synthesis. Candidates set out to list key events but without much cross-referencing and synthesis. </a:t>
            </a:r>
          </a:p>
          <a:p>
            <a:pPr>
              <a:spcBef>
                <a:spcPts val="600"/>
              </a:spcBef>
            </a:pPr>
            <a:r>
              <a:rPr lang="en-GB" sz="2600" dirty="0" smtClean="0"/>
              <a:t>It was also frequent for candidates to not cover the whole period and fail to discuss completely, or at best only make passing comment on events after 1917.</a:t>
            </a:r>
          </a:p>
          <a:p>
            <a:pPr>
              <a:spcBef>
                <a:spcPts val="600"/>
              </a:spcBef>
            </a:pPr>
            <a:r>
              <a:rPr lang="en-GB" sz="2600" dirty="0" smtClean="0"/>
              <a:t>A major problem for some candidates was their tendency to forget that the Provisional Government was the victim of October, not the Tsarist regime.  </a:t>
            </a:r>
            <a:endParaRPr lang="en-GB" sz="2600"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029891"/>
          </a:xfrm>
        </p:spPr>
        <p:txBody>
          <a:bodyPr/>
          <a:lstStyle/>
          <a:p>
            <a:r>
              <a:rPr lang="en-GB" dirty="0" smtClean="0"/>
              <a:t>Comments on June 2013 Q11</a:t>
            </a:r>
            <a:br>
              <a:rPr lang="en-GB" dirty="0" smtClean="0"/>
            </a:br>
            <a:r>
              <a:rPr lang="en-GB" sz="2400" dirty="0" smtClean="0">
                <a:latin typeface="Arial"/>
                <a:ea typeface="Times New Roman"/>
                <a:cs typeface="Times New Roman"/>
              </a:rPr>
              <a:t>Lenin had a greater impact on Russia’s economy and society than any other ruler.’ How far do you agree with this view of the period from 1855 to 1964?  </a:t>
            </a:r>
            <a:endParaRPr lang="en-GB" sz="2400" dirty="0"/>
          </a:p>
        </p:txBody>
      </p:sp>
      <p:sp>
        <p:nvSpPr>
          <p:cNvPr id="3" name="Content Placeholder 2"/>
          <p:cNvSpPr>
            <a:spLocks noGrp="1"/>
          </p:cNvSpPr>
          <p:nvPr>
            <p:ph idx="1"/>
          </p:nvPr>
        </p:nvSpPr>
        <p:spPr>
          <a:xfrm>
            <a:off x="525736" y="2500536"/>
            <a:ext cx="11881320" cy="6336704"/>
          </a:xfrm>
        </p:spPr>
        <p:txBody>
          <a:bodyPr/>
          <a:lstStyle/>
          <a:p>
            <a:pPr>
              <a:spcBef>
                <a:spcPts val="600"/>
              </a:spcBef>
            </a:pPr>
            <a:r>
              <a:rPr lang="en-GB" sz="2600" dirty="0" smtClean="0"/>
              <a:t>One problem with this question was the focus on ‘impact’. Many candidates had a very good grasp of the developments in economics and society across the period but they were less at home with ‘impact’.</a:t>
            </a:r>
          </a:p>
          <a:p>
            <a:pPr>
              <a:spcBef>
                <a:spcPts val="600"/>
              </a:spcBef>
            </a:pPr>
            <a:r>
              <a:rPr lang="en-GB" sz="2600" dirty="0" smtClean="0"/>
              <a:t>This question was also one where a ruler by ruler approach led to a collapse in synthesis. </a:t>
            </a:r>
            <a:r>
              <a:rPr lang="en-GB" sz="2800" dirty="0" smtClean="0"/>
              <a:t>Weaker candidates took a “leader by leader approach” and were limited to C at best. essays tended to start with Lenin followed by a series of paragraphs on some of the other rulers with very little comparison. </a:t>
            </a:r>
          </a:p>
          <a:p>
            <a:pPr>
              <a:spcBef>
                <a:spcPts val="600"/>
              </a:spcBef>
            </a:pPr>
            <a:r>
              <a:rPr lang="en-GB" sz="2800" dirty="0" smtClean="0"/>
              <a:t>Better answers came from those who used close comparison of several leaders inclusive of Lenin against specific strands of the economy and society. </a:t>
            </a:r>
          </a:p>
          <a:p>
            <a:pPr>
              <a:spcBef>
                <a:spcPts val="600"/>
              </a:spcBef>
            </a:pPr>
            <a:r>
              <a:rPr lang="en-GB" sz="2800" dirty="0" smtClean="0"/>
              <a:t>Most candidates did address both economy and society in their answers as per the requirements of the question. However, the economy was by far the strongest section of most. </a:t>
            </a:r>
          </a:p>
          <a:p>
            <a:pPr>
              <a:spcBef>
                <a:spcPts val="600"/>
              </a:spcBef>
            </a:pPr>
            <a:endParaRPr lang="en-GB" sz="2600"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712" y="390525"/>
            <a:ext cx="12457383" cy="1029891"/>
          </a:xfrm>
        </p:spPr>
        <p:txBody>
          <a:bodyPr/>
          <a:lstStyle/>
          <a:p>
            <a:r>
              <a:rPr lang="en-GB" dirty="0" smtClean="0"/>
              <a:t>Comments on June 2013 Q12</a:t>
            </a:r>
            <a:br>
              <a:rPr lang="en-GB" dirty="0" smtClean="0"/>
            </a:br>
            <a:r>
              <a:rPr lang="en-GB" sz="2400" dirty="0" smtClean="0">
                <a:latin typeface="Arial"/>
                <a:ea typeface="Times New Roman"/>
                <a:cs typeface="Times New Roman"/>
              </a:rPr>
              <a:t>'Alexander III was more successful at dealing with opposition than any other ruler of Russia.' How far do you agree with this view of the period from 1855 to 1964? </a:t>
            </a:r>
            <a:endParaRPr lang="en-GB" sz="2400" dirty="0"/>
          </a:p>
        </p:txBody>
      </p:sp>
      <p:sp>
        <p:nvSpPr>
          <p:cNvPr id="3" name="Content Placeholder 2"/>
          <p:cNvSpPr>
            <a:spLocks noGrp="1"/>
          </p:cNvSpPr>
          <p:nvPr>
            <p:ph idx="1"/>
          </p:nvPr>
        </p:nvSpPr>
        <p:spPr/>
        <p:txBody>
          <a:bodyPr/>
          <a:lstStyle/>
          <a:p>
            <a:pPr>
              <a:spcBef>
                <a:spcPts val="600"/>
              </a:spcBef>
            </a:pPr>
            <a:r>
              <a:rPr lang="en-GB" sz="2600" dirty="0" smtClean="0"/>
              <a:t>Stronger responses identified features of opposition early on and compared leaders directly throughout each theme.  </a:t>
            </a:r>
          </a:p>
          <a:p>
            <a:pPr>
              <a:spcBef>
                <a:spcPts val="600"/>
              </a:spcBef>
            </a:pPr>
            <a:r>
              <a:rPr lang="en-GB" sz="2600" dirty="0" smtClean="0"/>
              <a:t>The best answers were thematic and defined success, concentrating on the different tools of repression (e.g. secret police and show trials) and also reform as tools for dealing with opposition.</a:t>
            </a:r>
          </a:p>
          <a:p>
            <a:pPr>
              <a:spcBef>
                <a:spcPts val="600"/>
              </a:spcBef>
            </a:pPr>
            <a:r>
              <a:rPr lang="en-GB" sz="2800" dirty="0" smtClean="0"/>
              <a:t>The best answers considered the scale of opposition as a good criterion for judging effectiveness.</a:t>
            </a:r>
          </a:p>
          <a:p>
            <a:pPr>
              <a:spcBef>
                <a:spcPts val="600"/>
              </a:spcBef>
            </a:pPr>
            <a:r>
              <a:rPr lang="en-GB" sz="2800" dirty="0" smtClean="0"/>
              <a:t>Some weaker responses adopted a “leader by leader” approach rather than a thematic comparison of Alexander III against his counterparts and this prevented or made synthesis very difficult. </a:t>
            </a:r>
            <a:endParaRPr lang="en-GB" sz="2600"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201334" y="2111024"/>
            <a:ext cx="8911448" cy="5838613"/>
          </a:xfrm>
          <a:prstGeom prst="roundRect">
            <a:avLst/>
          </a:prstGeom>
          <a:solidFill>
            <a:srgbClr val="99CC00"/>
          </a:solidFill>
          <a:ln/>
        </p:spPr>
        <p:style>
          <a:lnRef idx="1">
            <a:schemeClr val="accent1"/>
          </a:lnRef>
          <a:fillRef idx="2">
            <a:schemeClr val="accent1"/>
          </a:fillRef>
          <a:effectRef idx="1">
            <a:schemeClr val="accent1"/>
          </a:effectRef>
          <a:fontRef idx="minor">
            <a:schemeClr val="dk1"/>
          </a:fontRef>
        </p:style>
        <p:txBody>
          <a:bodyPr lIns="130046" tIns="65023" rIns="130046" bIns="65023" anchor="ctr"/>
          <a:lstStyle/>
          <a:p>
            <a:pPr algn="ctr">
              <a:defRPr/>
            </a:pPr>
            <a:r>
              <a:rPr lang="en-GB" sz="7700" dirty="0">
                <a:solidFill>
                  <a:schemeClr val="tx2"/>
                </a:solidFill>
                <a:cs typeface="Arial" pitchFamily="34" charset="0"/>
              </a:rPr>
              <a:t>Question </a:t>
            </a:r>
            <a:endParaRPr lang="en-GB" sz="7700" dirty="0" smtClean="0">
              <a:solidFill>
                <a:schemeClr val="tx2"/>
              </a:solidFill>
              <a:cs typeface="Arial" pitchFamily="34" charset="0"/>
            </a:endParaRPr>
          </a:p>
          <a:p>
            <a:pPr algn="ctr">
              <a:defRPr/>
            </a:pPr>
            <a:r>
              <a:rPr lang="en-GB" sz="7700" dirty="0" smtClean="0">
                <a:solidFill>
                  <a:schemeClr val="tx2"/>
                </a:solidFill>
                <a:cs typeface="Arial" pitchFamily="34" charset="0"/>
              </a:rPr>
              <a:t>Planning</a:t>
            </a:r>
            <a:endParaRPr lang="en-GB" sz="7700" dirty="0">
              <a:solidFill>
                <a:schemeClr val="tx2"/>
              </a:solidFill>
              <a:cs typeface="Arial" pitchFamily="34" charset="0"/>
            </a:endParaRPr>
          </a:p>
          <a:p>
            <a:pPr algn="ctr">
              <a:defRPr/>
            </a:pPr>
            <a:endParaRPr lang="en-GB" sz="7700" dirty="0">
              <a:solidFill>
                <a:schemeClr val="tx2"/>
              </a:solidFill>
              <a:cs typeface="Arial" pitchFamily="34" charset="0"/>
            </a:endParaRPr>
          </a:p>
          <a:p>
            <a:pPr algn="ctr">
              <a:defRPr/>
            </a:pPr>
            <a:endParaRPr lang="en-GB" sz="7700" dirty="0">
              <a:solidFill>
                <a:schemeClr val="tx2"/>
              </a:solidFill>
              <a:cs typeface="Arial" pitchFamily="34" charset="0"/>
            </a:endParaRPr>
          </a:p>
        </p:txBody>
      </p:sp>
    </p:spTree>
    <p:extLst>
      <p:ext uri="{BB962C8B-B14F-4D97-AF65-F5344CB8AC3E}">
        <p14:creationId xmlns:p14="http://schemas.microsoft.com/office/powerpoint/2010/main" xmlns="" val="787510672"/>
      </p:ext>
    </p:extLst>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66045" y="268676"/>
            <a:ext cx="11704320" cy="1207910"/>
          </a:xfrm>
        </p:spPr>
        <p:txBody>
          <a:bodyPr lIns="130046" tIns="65023" rIns="130046" bIns="65023"/>
          <a:lstStyle/>
          <a:p>
            <a:r>
              <a:rPr lang="en-GB" b="1" smtClean="0"/>
              <a:t>How to plan in the exam</a:t>
            </a:r>
          </a:p>
        </p:txBody>
      </p:sp>
      <p:sp>
        <p:nvSpPr>
          <p:cNvPr id="10243" name="Content Placeholder 2"/>
          <p:cNvSpPr>
            <a:spLocks noGrp="1"/>
          </p:cNvSpPr>
          <p:nvPr>
            <p:ph idx="1"/>
          </p:nvPr>
        </p:nvSpPr>
        <p:spPr>
          <a:xfrm>
            <a:off x="237704" y="2068488"/>
            <a:ext cx="12291342" cy="6436924"/>
          </a:xfrm>
        </p:spPr>
        <p:txBody>
          <a:bodyPr/>
          <a:lstStyle/>
          <a:p>
            <a:pPr>
              <a:spcBef>
                <a:spcPts val="1200"/>
              </a:spcBef>
            </a:pPr>
            <a:r>
              <a:rPr lang="en-GB" sz="3400" dirty="0"/>
              <a:t>The most effective answers were usually preceded by a brief outline or plan of the candidates' intended approach. This practice is strongly recommended.</a:t>
            </a:r>
          </a:p>
          <a:p>
            <a:pPr>
              <a:spcBef>
                <a:spcPts val="1200"/>
              </a:spcBef>
            </a:pPr>
            <a:r>
              <a:rPr lang="en-GB" sz="3400" dirty="0" smtClean="0"/>
              <a:t>‘</a:t>
            </a:r>
            <a:r>
              <a:rPr lang="en-GB" sz="3400" i="1" dirty="0" smtClean="0"/>
              <a:t>Better </a:t>
            </a:r>
            <a:r>
              <a:rPr lang="en-GB" sz="3400" i="1" dirty="0"/>
              <a:t>plans indicate the key words of the question and the direction in which the answer is to </a:t>
            </a:r>
            <a:r>
              <a:rPr lang="en-GB" sz="3400" i="1" dirty="0" smtClean="0"/>
              <a:t>go</a:t>
            </a:r>
            <a:r>
              <a:rPr lang="en-GB" sz="3400" dirty="0" smtClean="0"/>
              <a:t>’.</a:t>
            </a:r>
            <a:endParaRPr lang="en-GB" sz="3400" dirty="0"/>
          </a:p>
          <a:p>
            <a:pPr>
              <a:spcBef>
                <a:spcPts val="1200"/>
              </a:spcBef>
            </a:pPr>
            <a:r>
              <a:rPr lang="en-GB" sz="3400" dirty="0"/>
              <a:t>‘</a:t>
            </a:r>
            <a:r>
              <a:rPr lang="en-GB" sz="3400" i="1" dirty="0"/>
              <a:t>Candidates who want to achieve high grades must focus their answer on the key word or phrase in the question</a:t>
            </a:r>
            <a:r>
              <a:rPr lang="en-GB" sz="3400" dirty="0"/>
              <a:t>’.</a:t>
            </a:r>
          </a:p>
          <a:p>
            <a:pPr>
              <a:spcBef>
                <a:spcPts val="1200"/>
              </a:spcBef>
            </a:pPr>
            <a:r>
              <a:rPr lang="en-GB" sz="3400" dirty="0"/>
              <a:t>‘</a:t>
            </a:r>
            <a:r>
              <a:rPr lang="en-GB" sz="3400" i="1" dirty="0"/>
              <a:t>Candidates need to spend a significant amount of time planning their answer and thinking about the themes they will use before they begin to write</a:t>
            </a:r>
            <a:r>
              <a:rPr lang="en-GB" sz="3400" dirty="0"/>
              <a:t>’.</a:t>
            </a:r>
          </a:p>
          <a:p>
            <a:pPr algn="r">
              <a:spcBef>
                <a:spcPts val="1200"/>
              </a:spcBef>
              <a:buFontTx/>
              <a:buNone/>
            </a:pPr>
            <a:r>
              <a:rPr lang="en-GB" sz="2800" dirty="0"/>
              <a:t>Chief Examiner’s </a:t>
            </a:r>
            <a:r>
              <a:rPr lang="en-GB" sz="2800" dirty="0" smtClean="0"/>
              <a:t>Report</a:t>
            </a:r>
            <a:endParaRPr lang="en-GB" sz="3400" dirty="0"/>
          </a:p>
        </p:txBody>
      </p:sp>
    </p:spTree>
    <p:extLst>
      <p:ext uri="{BB962C8B-B14F-4D97-AF65-F5344CB8AC3E}">
        <p14:creationId xmlns:p14="http://schemas.microsoft.com/office/powerpoint/2010/main" xmlns="" val="35000338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1908197866"/>
              </p:ext>
            </p:extLst>
          </p:nvPr>
        </p:nvGraphicFramePr>
        <p:xfrm>
          <a:off x="309712" y="484312"/>
          <a:ext cx="12391778" cy="6462396"/>
        </p:xfrm>
        <a:graphic>
          <a:graphicData uri="http://schemas.openxmlformats.org/drawingml/2006/table">
            <a:tbl>
              <a:tblPr/>
              <a:tblGrid>
                <a:gridCol w="1740993"/>
                <a:gridCol w="5939860"/>
                <a:gridCol w="4710925"/>
              </a:tblGrid>
              <a:tr h="392084">
                <a:tc gridSpan="3">
                  <a:txBody>
                    <a:bodyPr/>
                    <a:lstStyle/>
                    <a:p>
                      <a:pPr>
                        <a:spcAft>
                          <a:spcPts val="0"/>
                        </a:spcAft>
                      </a:pPr>
                      <a:r>
                        <a:rPr lang="en-GB" sz="2300" b="1" dirty="0">
                          <a:latin typeface="+mn-lt"/>
                          <a:ea typeface="Times New Roman"/>
                          <a:cs typeface="Times New Roman"/>
                        </a:rPr>
                        <a:t>Question</a:t>
                      </a:r>
                      <a:endParaRPr lang="en-GB" sz="2300" dirty="0">
                        <a:latin typeface="+mn-lt"/>
                        <a:ea typeface="Times New Roman"/>
                        <a:cs typeface="Times New Roman"/>
                      </a:endParaRPr>
                    </a:p>
                  </a:txBody>
                  <a:tcPr marL="63438" marR="63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r h="784168">
                <a:tc gridSpan="3">
                  <a:txBody>
                    <a:bodyPr/>
                    <a:lstStyle/>
                    <a:p>
                      <a:pPr>
                        <a:spcAft>
                          <a:spcPts val="0"/>
                        </a:spcAft>
                      </a:pPr>
                      <a:endParaRPr lang="en-GB" sz="2300" dirty="0">
                        <a:latin typeface="+mn-lt"/>
                        <a:ea typeface="Times New Roman"/>
                        <a:cs typeface="Times New Roman"/>
                      </a:endParaRPr>
                    </a:p>
                    <a:p>
                      <a:pPr>
                        <a:spcAft>
                          <a:spcPts val="0"/>
                        </a:spcAft>
                      </a:pPr>
                      <a:r>
                        <a:rPr lang="en-GB" sz="2300" b="1" dirty="0">
                          <a:latin typeface="+mn-lt"/>
                          <a:ea typeface="Times New Roman"/>
                          <a:cs typeface="Times New Roman"/>
                        </a:rPr>
                        <a:t>Key Words and Phrases in the question </a:t>
                      </a:r>
                      <a:endParaRPr lang="en-GB" sz="2300" dirty="0">
                        <a:latin typeface="+mn-lt"/>
                        <a:ea typeface="Times New Roman"/>
                        <a:cs typeface="Times New Roman"/>
                      </a:endParaRPr>
                    </a:p>
                  </a:txBody>
                  <a:tcPr marL="63438" marR="63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r h="784168">
                <a:tc gridSpan="3">
                  <a:txBody>
                    <a:bodyPr/>
                    <a:lstStyle/>
                    <a:p>
                      <a:pPr>
                        <a:spcAft>
                          <a:spcPts val="0"/>
                        </a:spcAft>
                      </a:pPr>
                      <a:endParaRPr lang="en-GB" sz="2300" dirty="0">
                        <a:latin typeface="+mn-lt"/>
                        <a:ea typeface="Times New Roman"/>
                        <a:cs typeface="Times New Roman"/>
                      </a:endParaRPr>
                    </a:p>
                    <a:p>
                      <a:pPr>
                        <a:spcAft>
                          <a:spcPts val="0"/>
                        </a:spcAft>
                      </a:pPr>
                      <a:r>
                        <a:rPr lang="en-GB" sz="2300" b="1" dirty="0">
                          <a:latin typeface="+mn-lt"/>
                          <a:ea typeface="Times New Roman"/>
                          <a:cs typeface="Times New Roman"/>
                        </a:rPr>
                        <a:t>Key issues to be discussed</a:t>
                      </a:r>
                      <a:endParaRPr lang="en-GB" sz="2300" dirty="0">
                        <a:latin typeface="+mn-lt"/>
                        <a:ea typeface="Times New Roman"/>
                        <a:cs typeface="Times New Roman"/>
                      </a:endParaRPr>
                    </a:p>
                  </a:txBody>
                  <a:tcPr marL="63438" marR="63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r h="400735">
                <a:tc gridSpan="3">
                  <a:txBody>
                    <a:bodyPr/>
                    <a:lstStyle/>
                    <a:p>
                      <a:pPr algn="ctr">
                        <a:spcAft>
                          <a:spcPts val="0"/>
                        </a:spcAft>
                      </a:pPr>
                      <a:r>
                        <a:rPr lang="en-GB" sz="2300" b="1" dirty="0">
                          <a:latin typeface="+mn-lt"/>
                          <a:ea typeface="Calibri"/>
                          <a:cs typeface="Times New Roman"/>
                        </a:rPr>
                        <a:t>Line of Argument</a:t>
                      </a:r>
                    </a:p>
                  </a:txBody>
                  <a:tcPr marL="63438" marR="63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r h="693589">
                <a:tc>
                  <a:txBody>
                    <a:bodyPr/>
                    <a:lstStyle/>
                    <a:p>
                      <a:pPr algn="ctr">
                        <a:spcAft>
                          <a:spcPts val="0"/>
                        </a:spcAft>
                      </a:pPr>
                      <a:r>
                        <a:rPr lang="en-GB" sz="2300" b="1" dirty="0">
                          <a:latin typeface="Calibri"/>
                          <a:ea typeface="Calibri"/>
                          <a:cs typeface="Times New Roman"/>
                        </a:rPr>
                        <a:t>Point</a:t>
                      </a:r>
                    </a:p>
                  </a:txBody>
                  <a:tcPr marL="63438" marR="63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300" b="1" dirty="0">
                          <a:latin typeface="Calibri"/>
                          <a:ea typeface="Calibri"/>
                          <a:cs typeface="Times New Roman"/>
                        </a:rPr>
                        <a:t>Ideas and line of argument. </a:t>
                      </a:r>
                      <a:endParaRPr lang="en-GB" sz="2300" b="1" dirty="0" smtClean="0">
                        <a:latin typeface="Calibri"/>
                        <a:ea typeface="Calibri"/>
                        <a:cs typeface="Times New Roman"/>
                      </a:endParaRPr>
                    </a:p>
                    <a:p>
                      <a:pPr algn="ctr">
                        <a:spcAft>
                          <a:spcPts val="0"/>
                        </a:spcAft>
                      </a:pPr>
                      <a:r>
                        <a:rPr lang="en-GB" sz="2300" b="1" dirty="0" smtClean="0">
                          <a:latin typeface="Calibri"/>
                          <a:ea typeface="Calibri"/>
                          <a:cs typeface="Times New Roman"/>
                        </a:rPr>
                        <a:t>(</a:t>
                      </a:r>
                      <a:r>
                        <a:rPr lang="en-GB" sz="2300" b="1" dirty="0">
                          <a:latin typeface="Calibri"/>
                          <a:ea typeface="Calibri"/>
                          <a:cs typeface="Times New Roman"/>
                        </a:rPr>
                        <a:t>How does this tie to the key </a:t>
                      </a:r>
                      <a:r>
                        <a:rPr lang="en-GB" sz="2300" b="1" dirty="0" smtClean="0">
                          <a:latin typeface="Calibri"/>
                          <a:ea typeface="Calibri"/>
                          <a:cs typeface="Times New Roman"/>
                        </a:rPr>
                        <a:t>words in the title)</a:t>
                      </a:r>
                      <a:endParaRPr lang="en-GB" sz="2300" b="1" dirty="0">
                        <a:latin typeface="Calibri"/>
                        <a:ea typeface="Calibri"/>
                        <a:cs typeface="Times New Roman"/>
                      </a:endParaRPr>
                    </a:p>
                  </a:txBody>
                  <a:tcPr marL="63438" marR="63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300" b="1" dirty="0" smtClean="0">
                          <a:latin typeface="Calibri"/>
                          <a:ea typeface="Calibri"/>
                          <a:cs typeface="Times New Roman"/>
                        </a:rPr>
                        <a:t>Content</a:t>
                      </a:r>
                    </a:p>
                    <a:p>
                      <a:pPr algn="ctr">
                        <a:spcAft>
                          <a:spcPts val="0"/>
                        </a:spcAft>
                      </a:pPr>
                      <a:r>
                        <a:rPr lang="en-GB" sz="2300" b="1" dirty="0" smtClean="0">
                          <a:latin typeface="Calibri"/>
                          <a:ea typeface="Calibri"/>
                          <a:cs typeface="Times New Roman"/>
                        </a:rPr>
                        <a:t>(Which different periods to compare)</a:t>
                      </a:r>
                      <a:endParaRPr lang="en-GB" sz="2300" b="1" dirty="0">
                        <a:latin typeface="Calibri"/>
                        <a:ea typeface="Calibri"/>
                        <a:cs typeface="Times New Roman"/>
                      </a:endParaRPr>
                    </a:p>
                  </a:txBody>
                  <a:tcPr marL="63438" marR="63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743">
                <a:tc>
                  <a:txBody>
                    <a:bodyPr/>
                    <a:lstStyle/>
                    <a:p>
                      <a:pPr algn="ctr">
                        <a:spcAft>
                          <a:spcPts val="0"/>
                        </a:spcAft>
                      </a:pPr>
                      <a:r>
                        <a:rPr lang="en-GB" sz="2300" b="1">
                          <a:latin typeface="Calibri"/>
                          <a:ea typeface="Calibri"/>
                          <a:cs typeface="Times New Roman"/>
                        </a:rPr>
                        <a:t>Introduction</a:t>
                      </a:r>
                    </a:p>
                  </a:txBody>
                  <a:tcPr marL="63438" marR="63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2300" b="1" dirty="0">
                        <a:latin typeface="Calibri"/>
                        <a:ea typeface="Calibri"/>
                        <a:cs typeface="Times New Roman"/>
                      </a:endParaRPr>
                    </a:p>
                  </a:txBody>
                  <a:tcPr marL="63438" marR="63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2300" b="1">
                        <a:latin typeface="Calibri"/>
                        <a:ea typeface="Calibri"/>
                        <a:cs typeface="Times New Roman"/>
                      </a:endParaRPr>
                    </a:p>
                  </a:txBody>
                  <a:tcPr marL="63438" marR="63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743">
                <a:tc>
                  <a:txBody>
                    <a:bodyPr/>
                    <a:lstStyle/>
                    <a:p>
                      <a:pPr algn="ctr">
                        <a:spcAft>
                          <a:spcPts val="0"/>
                        </a:spcAft>
                      </a:pPr>
                      <a:r>
                        <a:rPr lang="en-GB" sz="2300" b="1">
                          <a:latin typeface="Calibri"/>
                          <a:ea typeface="Calibri"/>
                          <a:cs typeface="Times New Roman"/>
                        </a:rPr>
                        <a:t>1.</a:t>
                      </a:r>
                    </a:p>
                  </a:txBody>
                  <a:tcPr marL="63438" marR="63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2300" dirty="0">
                        <a:latin typeface="CG Times"/>
                        <a:ea typeface="Times New Roman"/>
                        <a:cs typeface="Times New Roman"/>
                      </a:endParaRPr>
                    </a:p>
                  </a:txBody>
                  <a:tcPr marL="63438" marR="63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2300" b="1">
                          <a:latin typeface="Calibri"/>
                          <a:ea typeface="Calibri"/>
                          <a:cs typeface="Times New Roman"/>
                        </a:rPr>
                        <a:t>                                    </a:t>
                      </a:r>
                    </a:p>
                  </a:txBody>
                  <a:tcPr marL="63438" marR="63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743">
                <a:tc>
                  <a:txBody>
                    <a:bodyPr/>
                    <a:lstStyle/>
                    <a:p>
                      <a:pPr algn="ctr">
                        <a:spcAft>
                          <a:spcPts val="0"/>
                        </a:spcAft>
                      </a:pPr>
                      <a:r>
                        <a:rPr lang="en-GB" sz="2300" b="1">
                          <a:latin typeface="Calibri"/>
                          <a:ea typeface="Calibri"/>
                          <a:cs typeface="Times New Roman"/>
                        </a:rPr>
                        <a:t>2.</a:t>
                      </a:r>
                    </a:p>
                  </a:txBody>
                  <a:tcPr marL="63438" marR="63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2300" dirty="0">
                        <a:latin typeface="CG Times"/>
                        <a:ea typeface="Times New Roman"/>
                        <a:cs typeface="Times New Roman"/>
                      </a:endParaRPr>
                    </a:p>
                  </a:txBody>
                  <a:tcPr marL="63438" marR="63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2300" b="1">
                        <a:latin typeface="Calibri"/>
                        <a:ea typeface="Calibri"/>
                        <a:cs typeface="Times New Roman"/>
                      </a:endParaRPr>
                    </a:p>
                  </a:txBody>
                  <a:tcPr marL="63438" marR="63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743">
                <a:tc>
                  <a:txBody>
                    <a:bodyPr/>
                    <a:lstStyle/>
                    <a:p>
                      <a:pPr algn="ctr">
                        <a:spcAft>
                          <a:spcPts val="0"/>
                        </a:spcAft>
                      </a:pPr>
                      <a:r>
                        <a:rPr lang="en-GB" sz="2300" b="1">
                          <a:latin typeface="Calibri"/>
                          <a:ea typeface="Calibri"/>
                          <a:cs typeface="Times New Roman"/>
                        </a:rPr>
                        <a:t>3.</a:t>
                      </a:r>
                    </a:p>
                  </a:txBody>
                  <a:tcPr marL="63438" marR="63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2300" dirty="0">
                        <a:latin typeface="CG Times"/>
                        <a:ea typeface="Times New Roman"/>
                        <a:cs typeface="Times New Roman"/>
                      </a:endParaRPr>
                    </a:p>
                  </a:txBody>
                  <a:tcPr marL="63438" marR="63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2300" b="1" dirty="0">
                        <a:latin typeface="Calibri"/>
                        <a:ea typeface="Calibri"/>
                        <a:cs typeface="Times New Roman"/>
                      </a:endParaRPr>
                    </a:p>
                  </a:txBody>
                  <a:tcPr marL="63438" marR="63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743">
                <a:tc>
                  <a:txBody>
                    <a:bodyPr/>
                    <a:lstStyle/>
                    <a:p>
                      <a:pPr algn="ctr">
                        <a:spcAft>
                          <a:spcPts val="0"/>
                        </a:spcAft>
                      </a:pPr>
                      <a:r>
                        <a:rPr lang="en-GB" sz="2300" b="1">
                          <a:latin typeface="Calibri"/>
                          <a:ea typeface="Calibri"/>
                          <a:cs typeface="Times New Roman"/>
                        </a:rPr>
                        <a:t>4.</a:t>
                      </a:r>
                    </a:p>
                  </a:txBody>
                  <a:tcPr marL="63438" marR="63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2300">
                        <a:latin typeface="CG Times"/>
                        <a:ea typeface="Times New Roman"/>
                        <a:cs typeface="Times New Roman"/>
                      </a:endParaRPr>
                    </a:p>
                  </a:txBody>
                  <a:tcPr marL="63438" marR="63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2300" b="1" dirty="0">
                        <a:latin typeface="Calibri"/>
                        <a:ea typeface="Calibri"/>
                        <a:cs typeface="Times New Roman"/>
                      </a:endParaRPr>
                    </a:p>
                  </a:txBody>
                  <a:tcPr marL="63438" marR="63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743">
                <a:tc>
                  <a:txBody>
                    <a:bodyPr/>
                    <a:lstStyle/>
                    <a:p>
                      <a:pPr algn="ctr">
                        <a:spcAft>
                          <a:spcPts val="0"/>
                        </a:spcAft>
                      </a:pPr>
                      <a:r>
                        <a:rPr lang="en-GB" sz="2300" b="1">
                          <a:latin typeface="Calibri"/>
                          <a:ea typeface="Calibri"/>
                          <a:cs typeface="Times New Roman"/>
                        </a:rPr>
                        <a:t>5.</a:t>
                      </a:r>
                    </a:p>
                  </a:txBody>
                  <a:tcPr marL="63438" marR="63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2300">
                        <a:latin typeface="CG Times"/>
                        <a:ea typeface="Times New Roman"/>
                        <a:cs typeface="Times New Roman"/>
                      </a:endParaRPr>
                    </a:p>
                  </a:txBody>
                  <a:tcPr marL="63438" marR="63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2300" b="1" dirty="0">
                        <a:latin typeface="Calibri"/>
                        <a:ea typeface="Calibri"/>
                        <a:cs typeface="Times New Roman"/>
                      </a:endParaRPr>
                    </a:p>
                  </a:txBody>
                  <a:tcPr marL="63438" marR="63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743">
                <a:tc>
                  <a:txBody>
                    <a:bodyPr/>
                    <a:lstStyle/>
                    <a:p>
                      <a:pPr algn="ctr">
                        <a:spcAft>
                          <a:spcPts val="0"/>
                        </a:spcAft>
                      </a:pPr>
                      <a:r>
                        <a:rPr lang="en-GB" sz="2300" b="1">
                          <a:latin typeface="Calibri"/>
                          <a:ea typeface="Calibri"/>
                          <a:cs typeface="Times New Roman"/>
                        </a:rPr>
                        <a:t>Conclusion</a:t>
                      </a:r>
                    </a:p>
                  </a:txBody>
                  <a:tcPr marL="63438" marR="63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2300" b="1" dirty="0">
                        <a:latin typeface="Calibri"/>
                        <a:ea typeface="Calibri"/>
                        <a:cs typeface="Times New Roman"/>
                      </a:endParaRPr>
                    </a:p>
                  </a:txBody>
                  <a:tcPr marL="63438" marR="63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2300" b="1" dirty="0">
                        <a:latin typeface="Calibri"/>
                        <a:ea typeface="Calibri"/>
                        <a:cs typeface="Times New Roman"/>
                      </a:endParaRPr>
                    </a:p>
                  </a:txBody>
                  <a:tcPr marL="63438" marR="63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453728" y="7325072"/>
            <a:ext cx="10009112" cy="2554545"/>
          </a:xfrm>
          <a:prstGeom prst="rect">
            <a:avLst/>
          </a:prstGeom>
          <a:noFill/>
        </p:spPr>
        <p:txBody>
          <a:bodyPr wrap="square" rtlCol="0">
            <a:spAutoFit/>
          </a:bodyPr>
          <a:lstStyle/>
          <a:p>
            <a:pPr algn="l"/>
            <a:r>
              <a:rPr lang="en-GB" sz="3200" b="1" dirty="0" smtClean="0"/>
              <a:t>4 paragraphs may well be enough.</a:t>
            </a:r>
          </a:p>
          <a:p>
            <a:pPr algn="l"/>
            <a:endParaRPr lang="en-GB" sz="3200" b="1" dirty="0" smtClean="0"/>
          </a:p>
          <a:p>
            <a:pPr algn="l"/>
            <a:r>
              <a:rPr lang="en-GB" sz="3200" b="1" dirty="0" smtClean="0"/>
              <a:t>Submit any plans by email to:</a:t>
            </a:r>
          </a:p>
          <a:p>
            <a:pPr algn="l"/>
            <a:r>
              <a:rPr lang="en-GB" sz="3200" b="1" dirty="0" smtClean="0"/>
              <a:t> </a:t>
            </a:r>
            <a:r>
              <a:rPr lang="en-GB" sz="3200" b="1" dirty="0" smtClean="0">
                <a:hlinkClick r:id="rId2"/>
              </a:rPr>
              <a:t>akydd@littleheath.w-berks.sch.uk</a:t>
            </a:r>
            <a:endParaRPr lang="en-GB" sz="3200" b="1" dirty="0" smtClean="0"/>
          </a:p>
          <a:p>
            <a:pPr algn="l"/>
            <a:endParaRPr lang="en-GB" sz="3200" b="1" dirty="0"/>
          </a:p>
        </p:txBody>
      </p:sp>
    </p:spTree>
    <p:extLst>
      <p:ext uri="{BB962C8B-B14F-4D97-AF65-F5344CB8AC3E}">
        <p14:creationId xmlns:p14="http://schemas.microsoft.com/office/powerpoint/2010/main" xmlns="" val="99643780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66045" y="268676"/>
            <a:ext cx="11704320" cy="1126630"/>
          </a:xfrm>
        </p:spPr>
        <p:txBody>
          <a:bodyPr lIns="130046" tIns="65023" rIns="130046" bIns="65023"/>
          <a:lstStyle/>
          <a:p>
            <a:r>
              <a:rPr lang="en-GB" b="1" dirty="0" smtClean="0"/>
              <a:t>Plan – initial thoughts</a:t>
            </a:r>
            <a:endParaRPr lang="en-US" b="1" dirty="0" smtClean="0"/>
          </a:p>
        </p:txBody>
      </p:sp>
      <p:sp>
        <p:nvSpPr>
          <p:cNvPr id="50179" name="Rectangle 3"/>
          <p:cNvSpPr>
            <a:spLocks noGrp="1" noChangeArrowheads="1"/>
          </p:cNvSpPr>
          <p:nvPr>
            <p:ph type="body" idx="1"/>
          </p:nvPr>
        </p:nvSpPr>
        <p:spPr>
          <a:xfrm>
            <a:off x="666045" y="1702365"/>
            <a:ext cx="8716675" cy="6436925"/>
          </a:xfrm>
        </p:spPr>
        <p:txBody>
          <a:bodyPr/>
          <a:lstStyle/>
          <a:p>
            <a:r>
              <a:rPr lang="en-GB" dirty="0" smtClean="0"/>
              <a:t>Key </a:t>
            </a:r>
            <a:r>
              <a:rPr lang="en-GB" b="1" dirty="0" smtClean="0"/>
              <a:t>Words</a:t>
            </a:r>
            <a:endParaRPr lang="en-GB" dirty="0" smtClean="0"/>
          </a:p>
          <a:p>
            <a:r>
              <a:rPr lang="en-GB" dirty="0" smtClean="0"/>
              <a:t>Key </a:t>
            </a:r>
            <a:r>
              <a:rPr lang="en-GB" b="1" dirty="0" smtClean="0"/>
              <a:t>Issue </a:t>
            </a:r>
            <a:r>
              <a:rPr lang="en-GB" dirty="0" smtClean="0"/>
              <a:t>to focus on</a:t>
            </a:r>
          </a:p>
          <a:p>
            <a:r>
              <a:rPr lang="en-GB" dirty="0" smtClean="0"/>
              <a:t>My </a:t>
            </a:r>
            <a:r>
              <a:rPr lang="en-GB" b="1" dirty="0" smtClean="0"/>
              <a:t>argument</a:t>
            </a:r>
            <a:r>
              <a:rPr lang="en-GB" dirty="0" smtClean="0"/>
              <a:t> </a:t>
            </a:r>
          </a:p>
          <a:p>
            <a:r>
              <a:rPr lang="en-GB" dirty="0" smtClean="0"/>
              <a:t>My </a:t>
            </a:r>
            <a:r>
              <a:rPr lang="en-GB" b="1" dirty="0" smtClean="0"/>
              <a:t>counter-argument</a:t>
            </a:r>
            <a:endParaRPr lang="en-GB" dirty="0" smtClean="0"/>
          </a:p>
          <a:p>
            <a:r>
              <a:rPr lang="en-GB" dirty="0" smtClean="0"/>
              <a:t>My probable overall </a:t>
            </a:r>
            <a:r>
              <a:rPr lang="en-GB" b="1" dirty="0" smtClean="0"/>
              <a:t>judgement</a:t>
            </a:r>
            <a:endParaRPr lang="en-US" b="1" dirty="0" smtClean="0"/>
          </a:p>
        </p:txBody>
      </p:sp>
      <p:sp>
        <p:nvSpPr>
          <p:cNvPr id="4" name="TextBox 3"/>
          <p:cNvSpPr txBox="1"/>
          <p:nvPr/>
        </p:nvSpPr>
        <p:spPr>
          <a:xfrm>
            <a:off x="9454728" y="4228728"/>
            <a:ext cx="3168352" cy="3323987"/>
          </a:xfrm>
          <a:prstGeom prst="rect">
            <a:avLst/>
          </a:prstGeom>
          <a:noFill/>
          <a:ln>
            <a:solidFill>
              <a:srgbClr val="FF0000"/>
            </a:solidFill>
          </a:ln>
        </p:spPr>
        <p:txBody>
          <a:bodyPr wrap="square" rtlCol="0">
            <a:spAutoFit/>
          </a:bodyPr>
          <a:lstStyle/>
          <a:p>
            <a:r>
              <a:rPr lang="en-GB" dirty="0" smtClean="0"/>
              <a:t>Consider appropriate course language / terminology</a:t>
            </a:r>
            <a:endParaRPr lang="en-GB" dirty="0"/>
          </a:p>
        </p:txBody>
      </p:sp>
      <p:sp>
        <p:nvSpPr>
          <p:cNvPr id="5" name="TextBox 4"/>
          <p:cNvSpPr txBox="1"/>
          <p:nvPr/>
        </p:nvSpPr>
        <p:spPr>
          <a:xfrm>
            <a:off x="237704" y="7973144"/>
            <a:ext cx="10390832" cy="2031325"/>
          </a:xfrm>
          <a:prstGeom prst="rect">
            <a:avLst/>
          </a:prstGeom>
          <a:noFill/>
        </p:spPr>
        <p:txBody>
          <a:bodyPr wrap="square" rtlCol="0">
            <a:spAutoFit/>
          </a:bodyPr>
          <a:lstStyle/>
          <a:p>
            <a:r>
              <a:rPr lang="en-GB" dirty="0" smtClean="0">
                <a:hlinkClick r:id="rId2"/>
              </a:rPr>
              <a:t>http://heathenhistory.co.uk/russia/materials-to-support-your-studies/useful-terms/</a:t>
            </a:r>
            <a:endParaRPr lang="en-GB" dirty="0" smtClean="0"/>
          </a:p>
          <a:p>
            <a:endParaRPr lang="en-GB" dirty="0"/>
          </a:p>
        </p:txBody>
      </p:sp>
    </p:spTree>
    <p:extLst>
      <p:ext uri="{BB962C8B-B14F-4D97-AF65-F5344CB8AC3E}">
        <p14:creationId xmlns:p14="http://schemas.microsoft.com/office/powerpoint/2010/main" xmlns="" val="414427069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lIns="130046" tIns="65023" rIns="130046" bIns="65023"/>
          <a:lstStyle/>
          <a:p>
            <a:r>
              <a:rPr lang="en-GB" b="1" dirty="0" smtClean="0"/>
              <a:t>Plan – My paragraphs</a:t>
            </a:r>
            <a:endParaRPr lang="en-US" b="1" dirty="0" smtClean="0"/>
          </a:p>
        </p:txBody>
      </p:sp>
      <p:sp>
        <p:nvSpPr>
          <p:cNvPr id="51203" name="Rectangle 3"/>
          <p:cNvSpPr>
            <a:spLocks noGrp="1" noChangeArrowheads="1"/>
          </p:cNvSpPr>
          <p:nvPr>
            <p:ph type="body" idx="1"/>
          </p:nvPr>
        </p:nvSpPr>
        <p:spPr>
          <a:xfrm>
            <a:off x="93688" y="2572544"/>
            <a:ext cx="12697742" cy="6436924"/>
          </a:xfrm>
        </p:spPr>
        <p:txBody>
          <a:bodyPr/>
          <a:lstStyle/>
          <a:p>
            <a:pPr>
              <a:spcBef>
                <a:spcPts val="1200"/>
              </a:spcBef>
            </a:pPr>
            <a:r>
              <a:rPr lang="en-GB" sz="3600" dirty="0" smtClean="0"/>
              <a:t>What can I focus each paragraph on to enable me to then </a:t>
            </a:r>
            <a:r>
              <a:rPr lang="en-GB" sz="3600" b="1" dirty="0" smtClean="0"/>
              <a:t>write synoptically</a:t>
            </a:r>
            <a:r>
              <a:rPr lang="en-GB" sz="3600" dirty="0" smtClean="0"/>
              <a:t>, </a:t>
            </a:r>
            <a:r>
              <a:rPr lang="en-GB" sz="3600" b="1" dirty="0" smtClean="0"/>
              <a:t>cross-referencing and comparing several </a:t>
            </a:r>
            <a:r>
              <a:rPr lang="en-GB" sz="3600" u="sng" dirty="0" smtClean="0"/>
              <a:t>turning points  / criteria / themes / rulers / events in each paragraph </a:t>
            </a:r>
            <a:r>
              <a:rPr lang="en-GB" sz="3600" dirty="0" smtClean="0"/>
              <a:t>(if not sentence by sentence)?</a:t>
            </a:r>
          </a:p>
          <a:p>
            <a:pPr>
              <a:spcBef>
                <a:spcPts val="1200"/>
              </a:spcBef>
              <a:buNone/>
            </a:pPr>
            <a:endParaRPr lang="en-GB" dirty="0" smtClean="0"/>
          </a:p>
          <a:p>
            <a:pPr>
              <a:spcBef>
                <a:spcPts val="1200"/>
              </a:spcBef>
              <a:buFont typeface="+mj-lt"/>
              <a:buAutoNum type="arabicPeriod"/>
            </a:pPr>
            <a:r>
              <a:rPr lang="en-GB" sz="2800" b="1" dirty="0" smtClean="0"/>
              <a:t>P1</a:t>
            </a:r>
          </a:p>
          <a:p>
            <a:pPr>
              <a:spcBef>
                <a:spcPts val="1200"/>
              </a:spcBef>
              <a:buFont typeface="+mj-lt"/>
              <a:buAutoNum type="arabicPeriod"/>
            </a:pPr>
            <a:endParaRPr lang="en-GB" sz="2800" b="1" dirty="0"/>
          </a:p>
          <a:p>
            <a:pPr>
              <a:spcBef>
                <a:spcPts val="1200"/>
              </a:spcBef>
              <a:buFont typeface="+mj-lt"/>
              <a:buAutoNum type="arabicPeriod"/>
            </a:pPr>
            <a:r>
              <a:rPr lang="en-GB" sz="2800" b="1" dirty="0" smtClean="0"/>
              <a:t>P2</a:t>
            </a:r>
          </a:p>
          <a:p>
            <a:pPr>
              <a:spcBef>
                <a:spcPts val="1200"/>
              </a:spcBef>
              <a:buFont typeface="+mj-lt"/>
              <a:buAutoNum type="arabicPeriod"/>
            </a:pPr>
            <a:endParaRPr lang="en-GB" sz="2800" b="1" dirty="0"/>
          </a:p>
          <a:p>
            <a:pPr>
              <a:spcBef>
                <a:spcPts val="1200"/>
              </a:spcBef>
              <a:buFont typeface="+mj-lt"/>
              <a:buAutoNum type="arabicPeriod"/>
            </a:pPr>
            <a:r>
              <a:rPr lang="en-GB" sz="2800" b="1" dirty="0" smtClean="0"/>
              <a:t>P3</a:t>
            </a:r>
          </a:p>
          <a:p>
            <a:pPr>
              <a:spcBef>
                <a:spcPts val="1200"/>
              </a:spcBef>
              <a:buFont typeface="+mj-lt"/>
              <a:buAutoNum type="arabicPeriod"/>
            </a:pPr>
            <a:endParaRPr lang="en-GB" sz="2800" b="1" dirty="0"/>
          </a:p>
          <a:p>
            <a:pPr>
              <a:spcBef>
                <a:spcPts val="1200"/>
              </a:spcBef>
              <a:buFont typeface="+mj-lt"/>
              <a:buAutoNum type="arabicPeriod"/>
            </a:pPr>
            <a:r>
              <a:rPr lang="en-GB" sz="2800" b="1" dirty="0"/>
              <a:t>P4</a:t>
            </a:r>
          </a:p>
          <a:p>
            <a:pPr>
              <a:buFontTx/>
              <a:buNone/>
            </a:pPr>
            <a:endParaRPr lang="en-GB" dirty="0" smtClean="0"/>
          </a:p>
        </p:txBody>
      </p:sp>
      <p:sp>
        <p:nvSpPr>
          <p:cNvPr id="4" name="TextBox 3"/>
          <p:cNvSpPr txBox="1"/>
          <p:nvPr/>
        </p:nvSpPr>
        <p:spPr>
          <a:xfrm>
            <a:off x="9742760" y="5524872"/>
            <a:ext cx="2736304" cy="2246769"/>
          </a:xfrm>
          <a:prstGeom prst="rect">
            <a:avLst/>
          </a:prstGeom>
          <a:noFill/>
          <a:ln>
            <a:solidFill>
              <a:srgbClr val="FF0000"/>
            </a:solidFill>
          </a:ln>
        </p:spPr>
        <p:txBody>
          <a:bodyPr wrap="square" rtlCol="0">
            <a:spAutoFit/>
          </a:bodyPr>
          <a:lstStyle/>
          <a:p>
            <a:r>
              <a:rPr lang="en-GB" sz="2800" dirty="0" smtClean="0"/>
              <a:t>Keep tying your paragraphs back to the key words / issues in the question</a:t>
            </a:r>
            <a:endParaRPr lang="en-GB" sz="2800" dirty="0"/>
          </a:p>
        </p:txBody>
      </p:sp>
    </p:spTree>
    <p:extLst>
      <p:ext uri="{BB962C8B-B14F-4D97-AF65-F5344CB8AC3E}">
        <p14:creationId xmlns:p14="http://schemas.microsoft.com/office/powerpoint/2010/main" xmlns="" val="260887172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609991" y="0"/>
            <a:ext cx="7886418" cy="1625600"/>
          </a:xfrm>
        </p:spPr>
        <p:txBody>
          <a:bodyPr lIns="130046" tIns="65023" rIns="130046" bIns="65023"/>
          <a:lstStyle/>
          <a:p>
            <a:pPr eaLnBrk="1" hangingPunct="1"/>
            <a:r>
              <a:rPr lang="en-GB" sz="5700" b="1" dirty="0"/>
              <a:t>The Examination</a:t>
            </a:r>
          </a:p>
        </p:txBody>
      </p:sp>
      <p:sp>
        <p:nvSpPr>
          <p:cNvPr id="16387" name="Rectangle 3"/>
          <p:cNvSpPr>
            <a:spLocks noGrp="1" noChangeArrowheads="1"/>
          </p:cNvSpPr>
          <p:nvPr>
            <p:ph type="body" sz="half" idx="2"/>
          </p:nvPr>
        </p:nvSpPr>
        <p:spPr>
          <a:xfrm>
            <a:off x="2201335" y="1907824"/>
            <a:ext cx="8909191" cy="6080195"/>
          </a:xfrm>
          <a:ln w="25400">
            <a:solidFill>
              <a:srgbClr val="CC99FF"/>
            </a:solidFill>
          </a:ln>
        </p:spPr>
        <p:txBody>
          <a:bodyPr/>
          <a:lstStyle/>
          <a:p>
            <a:pPr algn="ctr" eaLnBrk="1" hangingPunct="1">
              <a:spcBef>
                <a:spcPts val="1200"/>
              </a:spcBef>
              <a:buFontTx/>
              <a:buNone/>
            </a:pPr>
            <a:endParaRPr lang="en-GB" b="1" dirty="0"/>
          </a:p>
          <a:p>
            <a:pPr algn="ctr" eaLnBrk="1" hangingPunct="1">
              <a:spcBef>
                <a:spcPts val="1200"/>
              </a:spcBef>
              <a:buFontTx/>
              <a:buNone/>
            </a:pPr>
            <a:r>
              <a:rPr lang="en-GB" sz="5700" b="1" dirty="0"/>
              <a:t>Two essays</a:t>
            </a:r>
          </a:p>
          <a:p>
            <a:pPr algn="ctr" eaLnBrk="1" hangingPunct="1">
              <a:spcBef>
                <a:spcPts val="1200"/>
              </a:spcBef>
              <a:buFontTx/>
              <a:buNone/>
            </a:pPr>
            <a:endParaRPr lang="en-GB" sz="5700" b="1" dirty="0"/>
          </a:p>
          <a:p>
            <a:pPr algn="ctr" eaLnBrk="1" hangingPunct="1">
              <a:spcBef>
                <a:spcPts val="1200"/>
              </a:spcBef>
              <a:buFontTx/>
              <a:buNone/>
            </a:pPr>
            <a:r>
              <a:rPr lang="en-GB" sz="5700" b="1" dirty="0"/>
              <a:t>60 minutes each</a:t>
            </a:r>
          </a:p>
          <a:p>
            <a:pPr algn="ctr" eaLnBrk="1" hangingPunct="1">
              <a:spcBef>
                <a:spcPts val="1200"/>
              </a:spcBef>
              <a:buFontTx/>
              <a:buNone/>
            </a:pPr>
            <a:endParaRPr lang="en-GB" sz="5700" b="1" dirty="0"/>
          </a:p>
          <a:p>
            <a:pPr algn="ctr" eaLnBrk="1" hangingPunct="1">
              <a:spcBef>
                <a:spcPts val="1200"/>
              </a:spcBef>
              <a:buFontTx/>
              <a:buNone/>
            </a:pPr>
            <a:r>
              <a:rPr lang="en-GB" sz="5700" b="1" dirty="0"/>
              <a:t>Choice of 3 titles</a:t>
            </a:r>
          </a:p>
          <a:p>
            <a:pPr algn="ctr" eaLnBrk="1" hangingPunct="1">
              <a:buFontTx/>
              <a:buNone/>
            </a:pPr>
            <a:endParaRPr lang="en-GB" b="1" dirty="0" smtClean="0"/>
          </a:p>
        </p:txBody>
      </p:sp>
    </p:spTree>
    <p:extLst>
      <p:ext uri="{BB962C8B-B14F-4D97-AF65-F5344CB8AC3E}">
        <p14:creationId xmlns:p14="http://schemas.microsoft.com/office/powerpoint/2010/main" xmlns="" val="336376983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201334" y="1600765"/>
            <a:ext cx="9013049" cy="6348871"/>
          </a:xfrm>
          <a:prstGeom prst="roundRect">
            <a:avLst/>
          </a:prstGeom>
          <a:solidFill>
            <a:srgbClr val="99CC00"/>
          </a:solidFill>
          <a:ln/>
        </p:spPr>
        <p:style>
          <a:lnRef idx="1">
            <a:schemeClr val="accent1"/>
          </a:lnRef>
          <a:fillRef idx="2">
            <a:schemeClr val="accent1"/>
          </a:fillRef>
          <a:effectRef idx="1">
            <a:schemeClr val="accent1"/>
          </a:effectRef>
          <a:fontRef idx="minor">
            <a:schemeClr val="dk1"/>
          </a:fontRef>
        </p:style>
        <p:txBody>
          <a:bodyPr lIns="130046" tIns="65023" rIns="130046" bIns="65023" anchor="ctr"/>
          <a:lstStyle/>
          <a:p>
            <a:pPr algn="ctr">
              <a:defRPr/>
            </a:pPr>
            <a:endParaRPr lang="en-GB" sz="7700" dirty="0">
              <a:solidFill>
                <a:schemeClr val="tx2"/>
              </a:solidFill>
              <a:cs typeface="Arial" pitchFamily="34" charset="0"/>
            </a:endParaRPr>
          </a:p>
          <a:p>
            <a:pPr algn="ctr">
              <a:defRPr/>
            </a:pPr>
            <a:r>
              <a:rPr lang="en-GB" sz="7700" dirty="0">
                <a:solidFill>
                  <a:schemeClr val="tx2"/>
                </a:solidFill>
                <a:cs typeface="Arial" pitchFamily="34" charset="0"/>
              </a:rPr>
              <a:t>I</a:t>
            </a:r>
            <a:r>
              <a:rPr lang="en-GB" sz="7700" dirty="0" smtClean="0">
                <a:solidFill>
                  <a:schemeClr val="tx2"/>
                </a:solidFill>
                <a:cs typeface="Arial" pitchFamily="34" charset="0"/>
              </a:rPr>
              <a:t>ntroducing yourself</a:t>
            </a:r>
            <a:endParaRPr lang="en-GB" sz="7700" dirty="0">
              <a:solidFill>
                <a:schemeClr val="tx2"/>
              </a:solidFill>
              <a:cs typeface="Arial" pitchFamily="34" charset="0"/>
            </a:endParaRPr>
          </a:p>
          <a:p>
            <a:pPr algn="ctr">
              <a:defRPr/>
            </a:pPr>
            <a:endParaRPr lang="en-GB" sz="7700" dirty="0">
              <a:solidFill>
                <a:schemeClr val="tx2"/>
              </a:solidFill>
              <a:cs typeface="Arial" pitchFamily="34" charset="0"/>
            </a:endParaRPr>
          </a:p>
          <a:p>
            <a:pPr algn="ctr">
              <a:defRPr/>
            </a:pPr>
            <a:endParaRPr lang="en-GB" sz="7700" dirty="0">
              <a:solidFill>
                <a:schemeClr val="tx2"/>
              </a:solidFill>
              <a:cs typeface="Arial" pitchFamily="34" charset="0"/>
            </a:endParaRPr>
          </a:p>
        </p:txBody>
      </p:sp>
    </p:spTree>
    <p:extLst>
      <p:ext uri="{BB962C8B-B14F-4D97-AF65-F5344CB8AC3E}">
        <p14:creationId xmlns:p14="http://schemas.microsoft.com/office/powerpoint/2010/main" xmlns="" val="1529701487"/>
      </p:ext>
    </p:extLst>
  </p:cSld>
  <p:clrMapOvr>
    <a:masterClrMapping/>
  </p:clrMapOvr>
  <p:transition spd="slow">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50240" y="390597"/>
            <a:ext cx="11704320" cy="1106311"/>
          </a:xfrm>
        </p:spPr>
        <p:txBody>
          <a:bodyPr lIns="130046" tIns="65023" rIns="130046" bIns="65023"/>
          <a:lstStyle/>
          <a:p>
            <a:r>
              <a:rPr lang="en-GB" b="1" smtClean="0"/>
              <a:t>Introducing yourself</a:t>
            </a:r>
          </a:p>
        </p:txBody>
      </p:sp>
      <p:sp>
        <p:nvSpPr>
          <p:cNvPr id="11267" name="Content Placeholder 2"/>
          <p:cNvSpPr>
            <a:spLocks noGrp="1"/>
          </p:cNvSpPr>
          <p:nvPr>
            <p:ph idx="1"/>
          </p:nvPr>
        </p:nvSpPr>
        <p:spPr>
          <a:xfrm>
            <a:off x="669752" y="1780456"/>
            <a:ext cx="11704320" cy="6436924"/>
          </a:xfrm>
        </p:spPr>
        <p:txBody>
          <a:bodyPr/>
          <a:lstStyle/>
          <a:p>
            <a:pPr>
              <a:spcBef>
                <a:spcPts val="1200"/>
              </a:spcBef>
            </a:pPr>
            <a:r>
              <a:rPr lang="en-GB" sz="4000" dirty="0"/>
              <a:t>First impressions are important!</a:t>
            </a:r>
          </a:p>
          <a:p>
            <a:pPr>
              <a:spcBef>
                <a:spcPts val="1200"/>
              </a:spcBef>
            </a:pPr>
            <a:r>
              <a:rPr lang="en-GB" sz="4000" dirty="0"/>
              <a:t>‘</a:t>
            </a:r>
            <a:r>
              <a:rPr lang="en-GB" sz="4000" i="1" dirty="0"/>
              <a:t>The candidates who perform best are those who indicate some cross comparison in their opening paragraph as a way of establishing a particular argument in relation to the question. </a:t>
            </a:r>
          </a:p>
          <a:p>
            <a:pPr>
              <a:spcBef>
                <a:spcPts val="1200"/>
              </a:spcBef>
            </a:pPr>
            <a:r>
              <a:rPr lang="en-GB" sz="4000" i="1" dirty="0"/>
              <a:t>In this opening paragraph, they establish which themes are relevant to the question, then structure the rest of the essay around discussion of these themes’.</a:t>
            </a:r>
          </a:p>
          <a:p>
            <a:pPr algn="r">
              <a:spcBef>
                <a:spcPts val="1200"/>
              </a:spcBef>
              <a:buFontTx/>
              <a:buNone/>
            </a:pPr>
            <a:r>
              <a:rPr lang="en-GB" sz="2800" dirty="0"/>
              <a:t>Chief Examiner’s </a:t>
            </a:r>
            <a:r>
              <a:rPr lang="en-GB" sz="2800" dirty="0" smtClean="0"/>
              <a:t>Report</a:t>
            </a:r>
            <a:endParaRPr lang="en-GB" sz="4000" i="1" dirty="0"/>
          </a:p>
        </p:txBody>
      </p:sp>
    </p:spTree>
    <p:extLst>
      <p:ext uri="{BB962C8B-B14F-4D97-AF65-F5344CB8AC3E}">
        <p14:creationId xmlns:p14="http://schemas.microsoft.com/office/powerpoint/2010/main" xmlns="" val="401268060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201334" y="1600765"/>
            <a:ext cx="9013049" cy="6348871"/>
          </a:xfrm>
          <a:prstGeom prst="roundRect">
            <a:avLst/>
          </a:prstGeom>
          <a:solidFill>
            <a:srgbClr val="99CC00"/>
          </a:solidFill>
          <a:ln/>
        </p:spPr>
        <p:style>
          <a:lnRef idx="1">
            <a:schemeClr val="accent1"/>
          </a:lnRef>
          <a:fillRef idx="2">
            <a:schemeClr val="accent1"/>
          </a:fillRef>
          <a:effectRef idx="1">
            <a:schemeClr val="accent1"/>
          </a:effectRef>
          <a:fontRef idx="minor">
            <a:schemeClr val="dk1"/>
          </a:fontRef>
        </p:style>
        <p:txBody>
          <a:bodyPr lIns="130046" tIns="65023" rIns="130046" bIns="65023" anchor="ctr"/>
          <a:lstStyle/>
          <a:p>
            <a:pPr algn="ctr">
              <a:defRPr/>
            </a:pPr>
            <a:endParaRPr lang="en-GB" sz="7700" dirty="0">
              <a:solidFill>
                <a:schemeClr val="tx2"/>
              </a:solidFill>
              <a:cs typeface="Arial" pitchFamily="34" charset="0"/>
            </a:endParaRPr>
          </a:p>
          <a:p>
            <a:pPr algn="ctr">
              <a:defRPr/>
            </a:pPr>
            <a:r>
              <a:rPr lang="en-GB" sz="7700" dirty="0" smtClean="0">
                <a:solidFill>
                  <a:schemeClr val="tx2"/>
                </a:solidFill>
                <a:cs typeface="Arial" pitchFamily="34" charset="0"/>
              </a:rPr>
              <a:t>Writing powerful paragraphs</a:t>
            </a:r>
            <a:endParaRPr lang="en-GB" sz="7700" dirty="0">
              <a:solidFill>
                <a:schemeClr val="tx2"/>
              </a:solidFill>
              <a:cs typeface="Arial" pitchFamily="34" charset="0"/>
            </a:endParaRPr>
          </a:p>
          <a:p>
            <a:pPr algn="ctr">
              <a:defRPr/>
            </a:pPr>
            <a:endParaRPr lang="en-GB" sz="7700" dirty="0">
              <a:solidFill>
                <a:schemeClr val="tx2"/>
              </a:solidFill>
              <a:cs typeface="Arial" pitchFamily="34" charset="0"/>
            </a:endParaRPr>
          </a:p>
          <a:p>
            <a:pPr algn="ctr">
              <a:defRPr/>
            </a:pPr>
            <a:endParaRPr lang="en-GB" sz="7700" dirty="0">
              <a:solidFill>
                <a:schemeClr val="tx2"/>
              </a:solidFill>
              <a:cs typeface="Arial" pitchFamily="34" charset="0"/>
            </a:endParaRPr>
          </a:p>
        </p:txBody>
      </p:sp>
    </p:spTree>
    <p:extLst>
      <p:ext uri="{BB962C8B-B14F-4D97-AF65-F5344CB8AC3E}">
        <p14:creationId xmlns:p14="http://schemas.microsoft.com/office/powerpoint/2010/main" xmlns="" val="2786629059"/>
      </p:ext>
    </p:extLst>
  </p:cSld>
  <p:clrMapOvr>
    <a:masterClrMapping/>
  </p:clrMapOvr>
  <p:transition spd="slow">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Powerful paragraphs</a:t>
            </a:r>
            <a:endParaRPr lang="en-GB" dirty="0"/>
          </a:p>
        </p:txBody>
      </p:sp>
      <p:sp>
        <p:nvSpPr>
          <p:cNvPr id="3" name="Content Placeholder 2"/>
          <p:cNvSpPr>
            <a:spLocks noGrp="1"/>
          </p:cNvSpPr>
          <p:nvPr>
            <p:ph idx="1"/>
          </p:nvPr>
        </p:nvSpPr>
        <p:spPr/>
        <p:txBody>
          <a:bodyPr/>
          <a:lstStyle/>
          <a:p>
            <a:pPr>
              <a:spcBef>
                <a:spcPts val="2400"/>
              </a:spcBef>
            </a:pPr>
            <a:r>
              <a:rPr lang="en-GB" dirty="0" smtClean="0"/>
              <a:t>Start each </a:t>
            </a:r>
            <a:r>
              <a:rPr lang="en-GB" dirty="0"/>
              <a:t>paragraph </a:t>
            </a:r>
            <a:r>
              <a:rPr lang="en-GB" dirty="0" smtClean="0"/>
              <a:t>with a sentence that makes </a:t>
            </a:r>
            <a:r>
              <a:rPr lang="en-GB" dirty="0"/>
              <a:t>a new point and drives </a:t>
            </a:r>
            <a:r>
              <a:rPr lang="en-GB" dirty="0" smtClean="0"/>
              <a:t>your argument forward;</a:t>
            </a:r>
          </a:p>
          <a:p>
            <a:pPr>
              <a:spcBef>
                <a:spcPts val="2400"/>
              </a:spcBef>
            </a:pPr>
            <a:r>
              <a:rPr lang="en-GB" dirty="0" smtClean="0"/>
              <a:t>You must </a:t>
            </a:r>
            <a:r>
              <a:rPr lang="en-GB" u="sng" dirty="0" smtClean="0"/>
              <a:t>argue</a:t>
            </a:r>
            <a:r>
              <a:rPr lang="en-GB" dirty="0" smtClean="0"/>
              <a:t> NOT </a:t>
            </a:r>
            <a:r>
              <a:rPr lang="en-GB" u="sng" dirty="0" smtClean="0"/>
              <a:t>describe</a:t>
            </a:r>
          </a:p>
          <a:p>
            <a:pPr>
              <a:spcBef>
                <a:spcPts val="2400"/>
              </a:spcBef>
            </a:pPr>
            <a:r>
              <a:rPr lang="en-GB" dirty="0" smtClean="0"/>
              <a:t>Support your argument </a:t>
            </a:r>
            <a:r>
              <a:rPr lang="en-GB" dirty="0"/>
              <a:t>with well-chosen examples and </a:t>
            </a:r>
            <a:r>
              <a:rPr lang="en-GB" dirty="0" smtClean="0"/>
              <a:t>evidence;</a:t>
            </a:r>
          </a:p>
          <a:p>
            <a:pPr>
              <a:spcBef>
                <a:spcPts val="2400"/>
              </a:spcBef>
            </a:pPr>
            <a:r>
              <a:rPr lang="en-GB" dirty="0" smtClean="0"/>
              <a:t>Evaluate </a:t>
            </a:r>
            <a:r>
              <a:rPr lang="en-GB" dirty="0"/>
              <a:t>the value / worth of this </a:t>
            </a:r>
            <a:r>
              <a:rPr lang="en-GB" dirty="0" smtClean="0"/>
              <a:t>evidence;</a:t>
            </a:r>
          </a:p>
          <a:p>
            <a:pPr>
              <a:spcBef>
                <a:spcPts val="2400"/>
              </a:spcBef>
            </a:pPr>
            <a:r>
              <a:rPr lang="en-GB" dirty="0" smtClean="0"/>
              <a:t>Conclude each </a:t>
            </a:r>
            <a:r>
              <a:rPr lang="en-GB" dirty="0"/>
              <a:t>paragraph </a:t>
            </a:r>
            <a:r>
              <a:rPr lang="en-GB" dirty="0" smtClean="0"/>
              <a:t>with a sentence which </a:t>
            </a:r>
            <a:r>
              <a:rPr lang="en-GB" dirty="0"/>
              <a:t>also </a:t>
            </a:r>
            <a:r>
              <a:rPr lang="en-GB" dirty="0" smtClean="0"/>
              <a:t>links your argument </a:t>
            </a:r>
            <a:r>
              <a:rPr lang="en-GB" dirty="0"/>
              <a:t>forward towards the next </a:t>
            </a:r>
            <a:r>
              <a:rPr lang="en-GB" dirty="0" smtClean="0"/>
              <a:t>paragraph.</a:t>
            </a:r>
            <a:endParaRPr lang="en-GB" dirty="0"/>
          </a:p>
        </p:txBody>
      </p:sp>
    </p:spTree>
    <p:extLst>
      <p:ext uri="{BB962C8B-B14F-4D97-AF65-F5344CB8AC3E}">
        <p14:creationId xmlns:p14="http://schemas.microsoft.com/office/powerpoint/2010/main" xmlns="" val="3560061812"/>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201334" y="1600765"/>
            <a:ext cx="9013049" cy="6348871"/>
          </a:xfrm>
          <a:prstGeom prst="roundRect">
            <a:avLst/>
          </a:prstGeom>
          <a:solidFill>
            <a:srgbClr val="99CC00"/>
          </a:solidFill>
          <a:ln/>
        </p:spPr>
        <p:style>
          <a:lnRef idx="1">
            <a:schemeClr val="accent1"/>
          </a:lnRef>
          <a:fillRef idx="2">
            <a:schemeClr val="accent1"/>
          </a:fillRef>
          <a:effectRef idx="1">
            <a:schemeClr val="accent1"/>
          </a:effectRef>
          <a:fontRef idx="minor">
            <a:schemeClr val="dk1"/>
          </a:fontRef>
        </p:style>
        <p:txBody>
          <a:bodyPr lIns="130046" tIns="65023" rIns="130046" bIns="65023" anchor="ctr"/>
          <a:lstStyle/>
          <a:p>
            <a:pPr algn="ctr">
              <a:defRPr/>
            </a:pPr>
            <a:endParaRPr lang="en-GB" sz="7700" dirty="0">
              <a:solidFill>
                <a:schemeClr val="tx2"/>
              </a:solidFill>
              <a:cs typeface="Arial" pitchFamily="34" charset="0"/>
            </a:endParaRPr>
          </a:p>
          <a:p>
            <a:pPr algn="ctr">
              <a:defRPr/>
            </a:pPr>
            <a:r>
              <a:rPr lang="en-GB" sz="7700" dirty="0" smtClean="0">
                <a:solidFill>
                  <a:schemeClr val="tx2"/>
                </a:solidFill>
                <a:cs typeface="Arial" pitchFamily="34" charset="0"/>
              </a:rPr>
              <a:t>Achieving A* SYNOPTICITY</a:t>
            </a:r>
            <a:endParaRPr lang="en-GB" sz="7700" dirty="0">
              <a:solidFill>
                <a:schemeClr val="tx2"/>
              </a:solidFill>
              <a:cs typeface="Arial" pitchFamily="34" charset="0"/>
            </a:endParaRPr>
          </a:p>
          <a:p>
            <a:pPr algn="ctr">
              <a:defRPr/>
            </a:pPr>
            <a:endParaRPr lang="en-GB" sz="7700" dirty="0">
              <a:solidFill>
                <a:schemeClr val="tx2"/>
              </a:solidFill>
              <a:cs typeface="Arial" pitchFamily="34" charset="0"/>
            </a:endParaRPr>
          </a:p>
          <a:p>
            <a:pPr algn="ctr">
              <a:defRPr/>
            </a:pPr>
            <a:endParaRPr lang="en-GB" sz="7700" dirty="0">
              <a:solidFill>
                <a:schemeClr val="tx2"/>
              </a:solidFill>
              <a:cs typeface="Arial" pitchFamily="34" charset="0"/>
            </a:endParaRPr>
          </a:p>
        </p:txBody>
      </p:sp>
    </p:spTree>
    <p:extLst>
      <p:ext uri="{BB962C8B-B14F-4D97-AF65-F5344CB8AC3E}">
        <p14:creationId xmlns:p14="http://schemas.microsoft.com/office/powerpoint/2010/main" xmlns="" val="3960400985"/>
      </p:ext>
    </p:extLst>
  </p:cSld>
  <p:clrMapOvr>
    <a:masterClrMapping/>
  </p:clrMapOvr>
  <p:transition spd="slow">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66045" y="268676"/>
            <a:ext cx="11704320" cy="1207910"/>
          </a:xfrm>
        </p:spPr>
        <p:txBody>
          <a:bodyPr lIns="130046" tIns="65023" rIns="130046" bIns="65023"/>
          <a:lstStyle/>
          <a:p>
            <a:r>
              <a:rPr lang="en-GB" b="1" dirty="0" smtClean="0"/>
              <a:t>How to be synoptic</a:t>
            </a:r>
          </a:p>
        </p:txBody>
      </p:sp>
      <p:sp>
        <p:nvSpPr>
          <p:cNvPr id="5123" name="Content Placeholder 2"/>
          <p:cNvSpPr>
            <a:spLocks noGrp="1"/>
          </p:cNvSpPr>
          <p:nvPr>
            <p:ph idx="1"/>
          </p:nvPr>
        </p:nvSpPr>
        <p:spPr>
          <a:xfrm>
            <a:off x="0" y="1996480"/>
            <a:ext cx="12695088" cy="6436924"/>
          </a:xfrm>
        </p:spPr>
        <p:txBody>
          <a:bodyPr/>
          <a:lstStyle/>
          <a:p>
            <a:r>
              <a:rPr lang="en-GB" sz="4000" dirty="0" smtClean="0"/>
              <a:t>Writing </a:t>
            </a:r>
            <a:r>
              <a:rPr lang="en-GB" sz="4000" dirty="0"/>
              <a:t>synoptically </a:t>
            </a:r>
            <a:r>
              <a:rPr lang="en-GB" sz="4000" dirty="0" smtClean="0"/>
              <a:t>involves comparing various themes / factors / events / rulers across the100 </a:t>
            </a:r>
            <a:r>
              <a:rPr lang="en-GB" sz="4000" dirty="0"/>
              <a:t>year period in each </a:t>
            </a:r>
            <a:r>
              <a:rPr lang="en-GB" sz="4000" dirty="0" smtClean="0"/>
              <a:t>paragraph.</a:t>
            </a:r>
            <a:endParaRPr lang="en-GB" sz="4000" dirty="0"/>
          </a:p>
          <a:p>
            <a:r>
              <a:rPr lang="en-GB" sz="4000" dirty="0" smtClean="0"/>
              <a:t>Grade </a:t>
            </a:r>
            <a:r>
              <a:rPr lang="en-GB" sz="4000" b="1" dirty="0" smtClean="0"/>
              <a:t>B</a:t>
            </a:r>
            <a:r>
              <a:rPr lang="en-GB" sz="4000" dirty="0" smtClean="0"/>
              <a:t> </a:t>
            </a:r>
            <a:r>
              <a:rPr lang="en-GB" sz="4000" dirty="0"/>
              <a:t>candidates make cross references, </a:t>
            </a:r>
            <a:r>
              <a:rPr lang="en-GB" sz="4000" b="1" dirty="0"/>
              <a:t>comparisons and links between different </a:t>
            </a:r>
            <a:r>
              <a:rPr lang="en-GB" sz="4000" u="sng" dirty="0"/>
              <a:t>themes / factors / events / rulers</a:t>
            </a:r>
            <a:r>
              <a:rPr lang="en-GB" sz="4000" dirty="0"/>
              <a:t> </a:t>
            </a:r>
            <a:r>
              <a:rPr lang="en-GB" sz="4000" dirty="0" smtClean="0"/>
              <a:t>in </a:t>
            </a:r>
            <a:r>
              <a:rPr lang="en-GB" sz="4000" b="1" dirty="0"/>
              <a:t>each </a:t>
            </a:r>
            <a:r>
              <a:rPr lang="en-GB" sz="4000" b="1" dirty="0" smtClean="0"/>
              <a:t>paragraph.</a:t>
            </a:r>
            <a:endParaRPr lang="en-GB" sz="4000" b="1" dirty="0"/>
          </a:p>
          <a:p>
            <a:r>
              <a:rPr lang="en-GB" sz="4000" dirty="0"/>
              <a:t>The highest scoring essays will make consistent comparisons between different historical events relevant to the themes, often on a </a:t>
            </a:r>
            <a:r>
              <a:rPr lang="en-GB" sz="4000" b="1" dirty="0"/>
              <a:t>sentence by sentence </a:t>
            </a:r>
            <a:r>
              <a:rPr lang="en-GB" sz="4000" dirty="0"/>
              <a:t>basis.</a:t>
            </a:r>
          </a:p>
        </p:txBody>
      </p:sp>
    </p:spTree>
    <p:extLst>
      <p:ext uri="{BB962C8B-B14F-4D97-AF65-F5344CB8AC3E}">
        <p14:creationId xmlns:p14="http://schemas.microsoft.com/office/powerpoint/2010/main" xmlns="" val="4094402171"/>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lIns="130046" tIns="65023" rIns="130046" bIns="65023"/>
          <a:lstStyle/>
          <a:p>
            <a:r>
              <a:rPr lang="en-GB" b="1" smtClean="0"/>
              <a:t>How to achieve A*</a:t>
            </a:r>
          </a:p>
        </p:txBody>
      </p:sp>
      <p:sp>
        <p:nvSpPr>
          <p:cNvPr id="6147" name="Content Placeholder 2"/>
          <p:cNvSpPr>
            <a:spLocks noGrp="1"/>
          </p:cNvSpPr>
          <p:nvPr>
            <p:ph idx="1"/>
          </p:nvPr>
        </p:nvSpPr>
        <p:spPr>
          <a:xfrm>
            <a:off x="666045" y="2009423"/>
            <a:ext cx="11704320" cy="6436925"/>
          </a:xfrm>
        </p:spPr>
        <p:txBody>
          <a:bodyPr/>
          <a:lstStyle/>
          <a:p>
            <a:r>
              <a:rPr lang="en-GB" sz="4000" i="1" dirty="0"/>
              <a:t>‘Several candidates scored full marks on both essays. </a:t>
            </a:r>
            <a:r>
              <a:rPr lang="en-GB" sz="4000" i="1" dirty="0" smtClean="0"/>
              <a:t>They </a:t>
            </a:r>
            <a:r>
              <a:rPr lang="en-GB" sz="4000" i="1" dirty="0"/>
              <a:t>demonstrated a remarkable ability to write synoptically. They produced a good overview introduction, then cross-referenced, thoughtfully selecting evidence to support their argument and counter-argument before concluding with a clear judgement based on their prior arguments’.</a:t>
            </a:r>
          </a:p>
          <a:p>
            <a:pPr algn="r">
              <a:buFontTx/>
              <a:buNone/>
            </a:pPr>
            <a:r>
              <a:rPr lang="en-GB" sz="3400" dirty="0"/>
              <a:t>Chief Examiner’s </a:t>
            </a:r>
            <a:r>
              <a:rPr lang="en-GB" sz="3400" dirty="0" smtClean="0"/>
              <a:t>Report</a:t>
            </a:r>
            <a:endParaRPr lang="en-GB" sz="3400" dirty="0"/>
          </a:p>
        </p:txBody>
      </p:sp>
    </p:spTree>
    <p:extLst>
      <p:ext uri="{BB962C8B-B14F-4D97-AF65-F5344CB8AC3E}">
        <p14:creationId xmlns:p14="http://schemas.microsoft.com/office/powerpoint/2010/main" xmlns="" val="3702278412"/>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Assessing views</a:t>
            </a:r>
            <a:endParaRPr lang="en-GB" dirty="0"/>
          </a:p>
        </p:txBody>
      </p:sp>
      <p:sp>
        <p:nvSpPr>
          <p:cNvPr id="3" name="Content Placeholder 2"/>
          <p:cNvSpPr>
            <a:spLocks noGrp="1"/>
          </p:cNvSpPr>
          <p:nvPr>
            <p:ph idx="1"/>
          </p:nvPr>
        </p:nvSpPr>
        <p:spPr>
          <a:xfrm>
            <a:off x="309712" y="1852464"/>
            <a:ext cx="12241360" cy="6336704"/>
          </a:xfrm>
        </p:spPr>
        <p:txBody>
          <a:bodyPr/>
          <a:lstStyle/>
          <a:p>
            <a:r>
              <a:rPr lang="en-GB" dirty="0" smtClean="0"/>
              <a:t>Assess </a:t>
            </a:r>
            <a:r>
              <a:rPr lang="en-GB" dirty="0"/>
              <a:t>the strengths and weaknesses of the historical view named in the question - </a:t>
            </a:r>
            <a:r>
              <a:rPr lang="en-GB" dirty="0" smtClean="0"/>
              <a:t>use </a:t>
            </a:r>
            <a:r>
              <a:rPr lang="en-GB" dirty="0"/>
              <a:t>well-chosen evidence to both agree and disagree with </a:t>
            </a:r>
            <a:r>
              <a:rPr lang="en-GB" dirty="0" smtClean="0"/>
              <a:t>this view;</a:t>
            </a:r>
          </a:p>
          <a:p>
            <a:r>
              <a:rPr lang="en-GB" dirty="0"/>
              <a:t>Similarly, assess the strengths and weaknesses of </a:t>
            </a:r>
            <a:r>
              <a:rPr lang="en-GB" dirty="0" smtClean="0"/>
              <a:t>other </a:t>
            </a:r>
            <a:r>
              <a:rPr lang="en-GB" dirty="0"/>
              <a:t>view(s</a:t>
            </a:r>
            <a:r>
              <a:rPr lang="en-GB" dirty="0" smtClean="0"/>
              <a:t>);</a:t>
            </a:r>
          </a:p>
          <a:p>
            <a:r>
              <a:rPr lang="en-GB" dirty="0"/>
              <a:t>C</a:t>
            </a:r>
            <a:r>
              <a:rPr lang="en-GB" dirty="0" smtClean="0"/>
              <a:t>ompare </a:t>
            </a:r>
            <a:r>
              <a:rPr lang="en-GB" dirty="0"/>
              <a:t>the strengths or weaknesses of the named view and another view in each paragraph </a:t>
            </a:r>
            <a:r>
              <a:rPr lang="en-GB" dirty="0" smtClean="0"/>
              <a:t>(if not sentence by sentence).</a:t>
            </a:r>
            <a:endParaRPr lang="en-GB" dirty="0"/>
          </a:p>
        </p:txBody>
      </p:sp>
    </p:spTree>
    <p:extLst>
      <p:ext uri="{BB962C8B-B14F-4D97-AF65-F5344CB8AC3E}">
        <p14:creationId xmlns:p14="http://schemas.microsoft.com/office/powerpoint/2010/main" xmlns="" val="2128808763"/>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245915"/>
          </a:xfrm>
        </p:spPr>
        <p:txBody>
          <a:bodyPr/>
          <a:lstStyle/>
          <a:p>
            <a:r>
              <a:rPr lang="en-GB" dirty="0" smtClean="0"/>
              <a:t>Assessing views</a:t>
            </a:r>
            <a:endParaRPr lang="en-GB" dirty="0"/>
          </a:p>
        </p:txBody>
      </p:sp>
      <p:graphicFrame>
        <p:nvGraphicFramePr>
          <p:cNvPr id="4" name="Table 3"/>
          <p:cNvGraphicFramePr>
            <a:graphicFrameLocks noGrp="1"/>
          </p:cNvGraphicFramePr>
          <p:nvPr/>
        </p:nvGraphicFramePr>
        <p:xfrm>
          <a:off x="885776" y="1996480"/>
          <a:ext cx="11305256" cy="6379464"/>
        </p:xfrm>
        <a:graphic>
          <a:graphicData uri="http://schemas.openxmlformats.org/drawingml/2006/table">
            <a:tbl>
              <a:tblPr/>
              <a:tblGrid>
                <a:gridCol w="10232467"/>
                <a:gridCol w="1072789"/>
              </a:tblGrid>
              <a:tr h="420970">
                <a:tc>
                  <a:txBody>
                    <a:bodyPr/>
                    <a:lstStyle/>
                    <a:p>
                      <a:pPr algn="ctr">
                        <a:lnSpc>
                          <a:spcPct val="115000"/>
                        </a:lnSpc>
                        <a:spcAft>
                          <a:spcPts val="0"/>
                        </a:spcAft>
                      </a:pPr>
                      <a:r>
                        <a:rPr lang="en-GB" sz="2800" b="1" dirty="0">
                          <a:latin typeface="Arial"/>
                          <a:ea typeface="Calibri"/>
                          <a:cs typeface="Times New Roman"/>
                        </a:rPr>
                        <a:t>Assessing a view</a:t>
                      </a:r>
                      <a:endParaRPr lang="en-GB"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970">
                <a:tc>
                  <a:txBody>
                    <a:bodyPr/>
                    <a:lstStyle/>
                    <a:p>
                      <a:pPr>
                        <a:lnSpc>
                          <a:spcPct val="115000"/>
                        </a:lnSpc>
                        <a:spcAft>
                          <a:spcPts val="0"/>
                        </a:spcAft>
                      </a:pPr>
                      <a:r>
                        <a:rPr lang="en-GB" sz="2800" dirty="0">
                          <a:latin typeface="Arial"/>
                          <a:ea typeface="Calibri"/>
                          <a:cs typeface="Times New Roman"/>
                        </a:rPr>
                        <a:t>Can describe the historical view named in the question </a:t>
                      </a:r>
                      <a:endParaRPr lang="en-GB"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2910">
                <a:tc>
                  <a:txBody>
                    <a:bodyPr/>
                    <a:lstStyle/>
                    <a:p>
                      <a:pPr>
                        <a:lnSpc>
                          <a:spcPct val="115000"/>
                        </a:lnSpc>
                        <a:spcAft>
                          <a:spcPts val="0"/>
                        </a:spcAft>
                      </a:pPr>
                      <a:r>
                        <a:rPr lang="en-GB" sz="2800" dirty="0">
                          <a:latin typeface="Arial"/>
                          <a:ea typeface="Calibri"/>
                          <a:cs typeface="Times New Roman"/>
                        </a:rPr>
                        <a:t>Can assess the strengths and weaknesses of the historical view named in the question - can use well-chosen evidence to both agree and disagree with the view</a:t>
                      </a:r>
                      <a:endParaRPr lang="en-GB"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970">
                <a:tc>
                  <a:txBody>
                    <a:bodyPr/>
                    <a:lstStyle/>
                    <a:p>
                      <a:pPr>
                        <a:lnSpc>
                          <a:spcPct val="115000"/>
                        </a:lnSpc>
                        <a:spcAft>
                          <a:spcPts val="0"/>
                        </a:spcAft>
                      </a:pPr>
                      <a:r>
                        <a:rPr lang="en-GB" sz="2800" dirty="0">
                          <a:latin typeface="Arial"/>
                          <a:ea typeface="Calibri"/>
                          <a:cs typeface="Times New Roman"/>
                        </a:rPr>
                        <a:t>Can identify an alternative view (or views)</a:t>
                      </a:r>
                      <a:endParaRPr lang="en-GB"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2910">
                <a:tc>
                  <a:txBody>
                    <a:bodyPr/>
                    <a:lstStyle/>
                    <a:p>
                      <a:pPr>
                        <a:lnSpc>
                          <a:spcPct val="115000"/>
                        </a:lnSpc>
                        <a:spcAft>
                          <a:spcPts val="0"/>
                        </a:spcAft>
                      </a:pPr>
                      <a:r>
                        <a:rPr lang="en-GB" sz="2800" dirty="0">
                          <a:latin typeface="Arial"/>
                          <a:ea typeface="Calibri"/>
                          <a:cs typeface="Times New Roman"/>
                        </a:rPr>
                        <a:t>Can assess the strengths and weaknesses of the other view(s) - can use well-chosen evidence to both agree and disagree with the view(s)</a:t>
                      </a:r>
                      <a:endParaRPr lang="en-GB"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1940">
                <a:tc>
                  <a:txBody>
                    <a:bodyPr/>
                    <a:lstStyle/>
                    <a:p>
                      <a:pPr>
                        <a:lnSpc>
                          <a:spcPct val="115000"/>
                        </a:lnSpc>
                        <a:spcAft>
                          <a:spcPts val="0"/>
                        </a:spcAft>
                      </a:pPr>
                      <a:r>
                        <a:rPr lang="en-GB" sz="2800" dirty="0">
                          <a:latin typeface="Arial"/>
                          <a:ea typeface="Calibri"/>
                          <a:cs typeface="Times New Roman"/>
                        </a:rPr>
                        <a:t>Can compare the strengths or weaknesses of the named view and another view in each paragraph</a:t>
                      </a:r>
                      <a:endParaRPr lang="en-GB"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1940">
                <a:tc>
                  <a:txBody>
                    <a:bodyPr/>
                    <a:lstStyle/>
                    <a:p>
                      <a:pPr>
                        <a:lnSpc>
                          <a:spcPct val="115000"/>
                        </a:lnSpc>
                        <a:spcAft>
                          <a:spcPts val="0"/>
                        </a:spcAft>
                      </a:pPr>
                      <a:r>
                        <a:rPr lang="en-GB" sz="2800" dirty="0">
                          <a:latin typeface="Arial"/>
                          <a:ea typeface="Calibri"/>
                          <a:cs typeface="Times New Roman"/>
                        </a:rPr>
                        <a:t>Can compare the strengths or weaknesses of the named view and another view in most sentences</a:t>
                      </a:r>
                      <a:endParaRPr lang="en-GB"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endParaRPr lang="en-GB"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 &amp; continuity</a:t>
            </a:r>
            <a:br>
              <a:rPr lang="en-GB" dirty="0" smtClean="0"/>
            </a:br>
            <a:r>
              <a:rPr lang="en-GB" dirty="0" smtClean="0"/>
              <a:t>Similarity &amp; difference</a:t>
            </a:r>
            <a:endParaRPr lang="en-GB" dirty="0"/>
          </a:p>
        </p:txBody>
      </p:sp>
      <p:sp>
        <p:nvSpPr>
          <p:cNvPr id="3" name="Content Placeholder 2"/>
          <p:cNvSpPr>
            <a:spLocks noGrp="1"/>
          </p:cNvSpPr>
          <p:nvPr>
            <p:ph idx="1"/>
          </p:nvPr>
        </p:nvSpPr>
        <p:spPr/>
        <p:txBody>
          <a:bodyPr/>
          <a:lstStyle/>
          <a:p>
            <a:pPr lvl="1"/>
            <a:r>
              <a:rPr lang="en-GB" dirty="0" smtClean="0"/>
              <a:t>When comparing </a:t>
            </a:r>
            <a:r>
              <a:rPr lang="en-GB" dirty="0"/>
              <a:t>change and continuity </a:t>
            </a:r>
            <a:r>
              <a:rPr lang="en-GB" dirty="0" smtClean="0"/>
              <a:t>think has </a:t>
            </a:r>
            <a:r>
              <a:rPr lang="en-GB" dirty="0"/>
              <a:t>more changed or more remained the same</a:t>
            </a:r>
            <a:r>
              <a:rPr lang="en-GB" dirty="0" smtClean="0"/>
              <a:t>?</a:t>
            </a:r>
          </a:p>
          <a:p>
            <a:pPr lvl="1"/>
            <a:r>
              <a:rPr lang="en-GB" dirty="0"/>
              <a:t>Consider the impact of earlier events on later </a:t>
            </a:r>
            <a:r>
              <a:rPr lang="en-GB" dirty="0" smtClean="0"/>
              <a:t>developments.</a:t>
            </a:r>
          </a:p>
          <a:p>
            <a:pPr lvl="1"/>
            <a:r>
              <a:rPr lang="en-GB" dirty="0" smtClean="0"/>
              <a:t>Make sure you use examples from right across the 100 year period.</a:t>
            </a:r>
            <a:endParaRPr lang="en-GB" dirty="0"/>
          </a:p>
        </p:txBody>
      </p:sp>
    </p:spTree>
    <p:extLst>
      <p:ext uri="{BB962C8B-B14F-4D97-AF65-F5344CB8AC3E}">
        <p14:creationId xmlns:p14="http://schemas.microsoft.com/office/powerpoint/2010/main" xmlns="" val="110424791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Timing!!!!</a:t>
            </a:r>
            <a:endParaRPr lang="en-GB" dirty="0"/>
          </a:p>
        </p:txBody>
      </p:sp>
      <p:sp>
        <p:nvSpPr>
          <p:cNvPr id="3" name="Content Placeholder 2"/>
          <p:cNvSpPr>
            <a:spLocks noGrp="1"/>
          </p:cNvSpPr>
          <p:nvPr>
            <p:ph idx="1"/>
          </p:nvPr>
        </p:nvSpPr>
        <p:spPr>
          <a:xfrm>
            <a:off x="381720" y="2284512"/>
            <a:ext cx="12313368" cy="6336704"/>
          </a:xfrm>
        </p:spPr>
        <p:txBody>
          <a:bodyPr/>
          <a:lstStyle/>
          <a:p>
            <a:r>
              <a:rPr lang="en-GB" dirty="0" smtClean="0"/>
              <a:t>To get the TOP GRADES on this unit you need to write TWO equally impressive essays in TWO HOURS so be ruthless with yourself.</a:t>
            </a:r>
          </a:p>
          <a:p>
            <a:r>
              <a:rPr lang="en-GB" dirty="0" smtClean="0"/>
              <a:t>Good idea to plan both t the start (10-15 </a:t>
            </a:r>
            <a:r>
              <a:rPr lang="en-GB" dirty="0" err="1" smtClean="0"/>
              <a:t>mins</a:t>
            </a:r>
            <a:r>
              <a:rPr lang="en-GB" dirty="0" smtClean="0"/>
              <a:t>.)</a:t>
            </a:r>
          </a:p>
          <a:p>
            <a:r>
              <a:rPr lang="en-GB" dirty="0" smtClean="0"/>
              <a:t>Then after another c.55 MINUTES you must be concluding your first essay.</a:t>
            </a:r>
          </a:p>
        </p:txBody>
      </p:sp>
    </p:spTree>
    <p:extLst>
      <p:ext uri="{BB962C8B-B14F-4D97-AF65-F5344CB8AC3E}">
        <p14:creationId xmlns:p14="http://schemas.microsoft.com/office/powerpoint/2010/main" xmlns="" val="789343500"/>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Assessing Change &amp; continuity</a:t>
            </a:r>
            <a:endParaRPr lang="en-GB" dirty="0"/>
          </a:p>
        </p:txBody>
      </p:sp>
      <p:graphicFrame>
        <p:nvGraphicFramePr>
          <p:cNvPr id="4" name="Table 3"/>
          <p:cNvGraphicFramePr>
            <a:graphicFrameLocks noGrp="1"/>
          </p:cNvGraphicFramePr>
          <p:nvPr/>
        </p:nvGraphicFramePr>
        <p:xfrm>
          <a:off x="525736" y="1708447"/>
          <a:ext cx="11521279" cy="6067368"/>
        </p:xfrm>
        <a:graphic>
          <a:graphicData uri="http://schemas.openxmlformats.org/drawingml/2006/table">
            <a:tbl>
              <a:tblPr/>
              <a:tblGrid>
                <a:gridCol w="9848604"/>
                <a:gridCol w="1672675"/>
              </a:tblGrid>
              <a:tr h="684076">
                <a:tc>
                  <a:txBody>
                    <a:bodyPr/>
                    <a:lstStyle/>
                    <a:p>
                      <a:pPr algn="ctr">
                        <a:lnSpc>
                          <a:spcPct val="115000"/>
                        </a:lnSpc>
                        <a:spcAft>
                          <a:spcPts val="0"/>
                        </a:spcAft>
                      </a:pPr>
                      <a:r>
                        <a:rPr lang="en-GB" sz="2800" b="1" dirty="0">
                          <a:solidFill>
                            <a:srgbClr val="000000"/>
                          </a:solidFill>
                          <a:latin typeface="Arial"/>
                          <a:ea typeface="Calibri"/>
                          <a:cs typeface="Times New Roman"/>
                        </a:rPr>
                        <a:t>Assessing change and continuity</a:t>
                      </a:r>
                      <a:endParaRPr lang="en-GB" sz="2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4076">
                <a:tc>
                  <a:txBody>
                    <a:bodyPr/>
                    <a:lstStyle/>
                    <a:p>
                      <a:pPr>
                        <a:lnSpc>
                          <a:spcPct val="115000"/>
                        </a:lnSpc>
                        <a:spcAft>
                          <a:spcPts val="0"/>
                        </a:spcAft>
                      </a:pPr>
                      <a:r>
                        <a:rPr lang="en-GB" sz="2800" dirty="0">
                          <a:solidFill>
                            <a:srgbClr val="000000"/>
                          </a:solidFill>
                          <a:latin typeface="Arial"/>
                          <a:ea typeface="Calibri"/>
                          <a:cs typeface="Times New Roman"/>
                        </a:rPr>
                        <a:t>Can identify what has changed in the hundred year period</a:t>
                      </a:r>
                      <a:endParaRPr lang="en-GB" sz="2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4076">
                <a:tc>
                  <a:txBody>
                    <a:bodyPr/>
                    <a:lstStyle/>
                    <a:p>
                      <a:pPr>
                        <a:lnSpc>
                          <a:spcPct val="115000"/>
                        </a:lnSpc>
                        <a:spcAft>
                          <a:spcPts val="0"/>
                        </a:spcAft>
                      </a:pPr>
                      <a:r>
                        <a:rPr lang="en-GB" sz="2800" dirty="0">
                          <a:solidFill>
                            <a:srgbClr val="000000"/>
                          </a:solidFill>
                          <a:latin typeface="Arial"/>
                          <a:ea typeface="Calibri"/>
                          <a:cs typeface="Times New Roman"/>
                        </a:rPr>
                        <a:t>Can identify continuity - what has stayed the same in the hundred year period?</a:t>
                      </a:r>
                      <a:endParaRPr lang="en-GB" sz="2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8152">
                <a:tc>
                  <a:txBody>
                    <a:bodyPr/>
                    <a:lstStyle/>
                    <a:p>
                      <a:pPr>
                        <a:lnSpc>
                          <a:spcPct val="115000"/>
                        </a:lnSpc>
                        <a:spcAft>
                          <a:spcPts val="0"/>
                        </a:spcAft>
                      </a:pPr>
                      <a:r>
                        <a:rPr lang="en-GB" sz="2800" dirty="0">
                          <a:solidFill>
                            <a:srgbClr val="000000"/>
                          </a:solidFill>
                          <a:latin typeface="Arial"/>
                          <a:ea typeface="Calibri"/>
                          <a:cs typeface="Times New Roman"/>
                        </a:rPr>
                        <a:t>Can compare change and continuity - has more changed or more remained the same?</a:t>
                      </a:r>
                      <a:endParaRPr lang="en-GB" sz="2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4076">
                <a:tc>
                  <a:txBody>
                    <a:bodyPr/>
                    <a:lstStyle/>
                    <a:p>
                      <a:pPr>
                        <a:lnSpc>
                          <a:spcPct val="115000"/>
                        </a:lnSpc>
                        <a:spcAft>
                          <a:spcPts val="0"/>
                        </a:spcAft>
                      </a:pPr>
                      <a:r>
                        <a:rPr lang="en-GB" sz="2800" dirty="0">
                          <a:solidFill>
                            <a:srgbClr val="000000"/>
                          </a:solidFill>
                          <a:latin typeface="Arial"/>
                          <a:ea typeface="Calibri"/>
                          <a:cs typeface="Times New Roman"/>
                        </a:rPr>
                        <a:t>Can explain the impact of earlier events on later developments</a:t>
                      </a:r>
                      <a:endParaRPr lang="en-GB" sz="2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8152">
                <a:tc>
                  <a:txBody>
                    <a:bodyPr/>
                    <a:lstStyle/>
                    <a:p>
                      <a:pPr>
                        <a:lnSpc>
                          <a:spcPct val="115000"/>
                        </a:lnSpc>
                        <a:spcAft>
                          <a:spcPts val="0"/>
                        </a:spcAft>
                      </a:pPr>
                      <a:r>
                        <a:rPr lang="en-GB" sz="2800" dirty="0">
                          <a:solidFill>
                            <a:srgbClr val="000000"/>
                          </a:solidFill>
                          <a:latin typeface="Arial"/>
                          <a:ea typeface="Calibri"/>
                          <a:cs typeface="Times New Roman"/>
                        </a:rPr>
                        <a:t>When comparing change and continuity draws on examples from across the entire 100 year period</a:t>
                      </a:r>
                      <a:endParaRPr lang="en-GB" sz="2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endParaRPr lang="en-GB"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GB" dirty="0" smtClean="0"/>
              <a:t>Assessing Similarity &amp; Difference</a:t>
            </a:r>
            <a:endParaRPr lang="en-GB" dirty="0"/>
          </a:p>
        </p:txBody>
      </p:sp>
      <p:graphicFrame>
        <p:nvGraphicFramePr>
          <p:cNvPr id="5" name="Table 4"/>
          <p:cNvGraphicFramePr>
            <a:graphicFrameLocks noGrp="1"/>
          </p:cNvGraphicFramePr>
          <p:nvPr/>
        </p:nvGraphicFramePr>
        <p:xfrm>
          <a:off x="885776" y="2356519"/>
          <a:ext cx="10945215" cy="5100404"/>
        </p:xfrm>
        <a:graphic>
          <a:graphicData uri="http://schemas.openxmlformats.org/drawingml/2006/table">
            <a:tbl>
              <a:tblPr/>
              <a:tblGrid>
                <a:gridCol w="9356173"/>
                <a:gridCol w="1589042"/>
              </a:tblGrid>
              <a:tr h="627498">
                <a:tc>
                  <a:txBody>
                    <a:bodyPr/>
                    <a:lstStyle/>
                    <a:p>
                      <a:pPr algn="ctr">
                        <a:lnSpc>
                          <a:spcPct val="115000"/>
                        </a:lnSpc>
                        <a:spcAft>
                          <a:spcPts val="0"/>
                        </a:spcAft>
                      </a:pPr>
                      <a:r>
                        <a:rPr lang="en-GB" sz="2800" b="1" dirty="0">
                          <a:solidFill>
                            <a:srgbClr val="000000"/>
                          </a:solidFill>
                          <a:latin typeface="Arial"/>
                          <a:ea typeface="Calibri"/>
                          <a:cs typeface="Times New Roman"/>
                        </a:rPr>
                        <a:t>Assessing similarity and difference</a:t>
                      </a:r>
                      <a:endParaRPr lang="en-GB" sz="2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7498">
                <a:tc>
                  <a:txBody>
                    <a:bodyPr/>
                    <a:lstStyle/>
                    <a:p>
                      <a:pPr>
                        <a:lnSpc>
                          <a:spcPct val="115000"/>
                        </a:lnSpc>
                        <a:spcAft>
                          <a:spcPts val="0"/>
                        </a:spcAft>
                      </a:pPr>
                      <a:r>
                        <a:rPr lang="en-GB" sz="2800" dirty="0">
                          <a:solidFill>
                            <a:srgbClr val="000000"/>
                          </a:solidFill>
                          <a:latin typeface="Arial"/>
                          <a:ea typeface="Calibri"/>
                          <a:cs typeface="Times New Roman"/>
                        </a:rPr>
                        <a:t>Can identify what has been similar over the hundred year period</a:t>
                      </a:r>
                      <a:endParaRPr lang="en-GB" sz="2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7498">
                <a:tc>
                  <a:txBody>
                    <a:bodyPr/>
                    <a:lstStyle/>
                    <a:p>
                      <a:pPr>
                        <a:lnSpc>
                          <a:spcPct val="115000"/>
                        </a:lnSpc>
                        <a:spcAft>
                          <a:spcPts val="0"/>
                        </a:spcAft>
                      </a:pPr>
                      <a:r>
                        <a:rPr lang="en-GB" sz="2800" dirty="0">
                          <a:solidFill>
                            <a:srgbClr val="000000"/>
                          </a:solidFill>
                          <a:latin typeface="Arial"/>
                          <a:ea typeface="Calibri"/>
                          <a:cs typeface="Times New Roman"/>
                        </a:rPr>
                        <a:t>Can identify what has been different over the hundred year period</a:t>
                      </a:r>
                      <a:endParaRPr lang="en-GB" sz="2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4997">
                <a:tc>
                  <a:txBody>
                    <a:bodyPr/>
                    <a:lstStyle/>
                    <a:p>
                      <a:pPr>
                        <a:lnSpc>
                          <a:spcPct val="115000"/>
                        </a:lnSpc>
                        <a:spcAft>
                          <a:spcPts val="0"/>
                        </a:spcAft>
                      </a:pPr>
                      <a:r>
                        <a:rPr lang="en-GB" sz="2800" dirty="0">
                          <a:solidFill>
                            <a:srgbClr val="000000"/>
                          </a:solidFill>
                          <a:latin typeface="Arial"/>
                          <a:ea typeface="Calibri"/>
                          <a:cs typeface="Times New Roman"/>
                        </a:rPr>
                        <a:t>Can compare similarity and difference - has more become different or more remained similar?</a:t>
                      </a:r>
                      <a:endParaRPr lang="en-GB" sz="2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4997">
                <a:tc>
                  <a:txBody>
                    <a:bodyPr/>
                    <a:lstStyle/>
                    <a:p>
                      <a:pPr>
                        <a:lnSpc>
                          <a:spcPct val="115000"/>
                        </a:lnSpc>
                        <a:spcAft>
                          <a:spcPts val="0"/>
                        </a:spcAft>
                      </a:pPr>
                      <a:r>
                        <a:rPr lang="en-GB" sz="2800" dirty="0">
                          <a:solidFill>
                            <a:srgbClr val="000000"/>
                          </a:solidFill>
                          <a:latin typeface="Arial"/>
                          <a:ea typeface="Calibri"/>
                          <a:cs typeface="Times New Roman"/>
                        </a:rPr>
                        <a:t>When comparing similarities and differences draws on examples from across the entire 100 year period</a:t>
                      </a:r>
                      <a:endParaRPr lang="en-GB" sz="2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endParaRPr lang="en-GB"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50240" y="390597"/>
            <a:ext cx="11704320" cy="1106311"/>
          </a:xfrm>
        </p:spPr>
        <p:txBody>
          <a:bodyPr lIns="130046" tIns="65023" rIns="130046" bIns="65023"/>
          <a:lstStyle/>
          <a:p>
            <a:r>
              <a:rPr lang="en-GB" b="1" dirty="0" smtClean="0"/>
              <a:t>Turning Point Essays</a:t>
            </a:r>
          </a:p>
        </p:txBody>
      </p:sp>
      <p:sp>
        <p:nvSpPr>
          <p:cNvPr id="12291" name="Content Placeholder 2"/>
          <p:cNvSpPr>
            <a:spLocks noGrp="1"/>
          </p:cNvSpPr>
          <p:nvPr>
            <p:ph idx="1"/>
          </p:nvPr>
        </p:nvSpPr>
        <p:spPr>
          <a:xfrm>
            <a:off x="356730" y="1702365"/>
            <a:ext cx="12187484" cy="6436925"/>
          </a:xfrm>
        </p:spPr>
        <p:txBody>
          <a:bodyPr/>
          <a:lstStyle/>
          <a:p>
            <a:r>
              <a:rPr lang="en-GB" sz="4000" dirty="0"/>
              <a:t>In the June 2011, January 2012 &amp; June 2012 Chief Examiner’s reports these essays have been identified as causing candidates problems.</a:t>
            </a:r>
          </a:p>
          <a:p>
            <a:r>
              <a:rPr lang="en-GB" sz="4000" dirty="0"/>
              <a:t>This is because ‘</a:t>
            </a:r>
            <a:r>
              <a:rPr lang="en-GB" sz="4000" i="1" dirty="0"/>
              <a:t>they simply produce a list of possible turning points and then analyse each one in turn, but this does not allow synthesis or comparison between different turning points</a:t>
            </a:r>
            <a:r>
              <a:rPr lang="en-GB" sz="4000" dirty="0"/>
              <a:t>’.</a:t>
            </a:r>
          </a:p>
          <a:p>
            <a:r>
              <a:rPr lang="en-GB" sz="4000" dirty="0"/>
              <a:t>In other words although 4 or 5 possible turning points are discussed, each has its own separate paragraph with comparison missing until the end.</a:t>
            </a:r>
          </a:p>
        </p:txBody>
      </p:sp>
    </p:spTree>
    <p:extLst>
      <p:ext uri="{BB962C8B-B14F-4D97-AF65-F5344CB8AC3E}">
        <p14:creationId xmlns:p14="http://schemas.microsoft.com/office/powerpoint/2010/main" xmlns="" val="641455659"/>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64951" y="165878"/>
            <a:ext cx="11704320" cy="1024114"/>
          </a:xfrm>
        </p:spPr>
        <p:txBody>
          <a:bodyPr lIns="130046" tIns="65023" rIns="130046" bIns="65023"/>
          <a:lstStyle/>
          <a:p>
            <a:r>
              <a:rPr lang="en-GB" b="1" dirty="0" smtClean="0"/>
              <a:t>Turning Point Essays</a:t>
            </a:r>
          </a:p>
        </p:txBody>
      </p:sp>
      <p:sp>
        <p:nvSpPr>
          <p:cNvPr id="13315" name="Content Placeholder 2"/>
          <p:cNvSpPr>
            <a:spLocks noGrp="1"/>
          </p:cNvSpPr>
          <p:nvPr>
            <p:ph idx="1"/>
          </p:nvPr>
        </p:nvSpPr>
        <p:spPr>
          <a:xfrm>
            <a:off x="18617" y="1636440"/>
            <a:ext cx="12596143" cy="6436925"/>
          </a:xfrm>
        </p:spPr>
        <p:txBody>
          <a:bodyPr/>
          <a:lstStyle/>
          <a:p>
            <a:pPr>
              <a:spcBef>
                <a:spcPts val="1200"/>
              </a:spcBef>
            </a:pPr>
            <a:r>
              <a:rPr lang="en-GB" sz="2800" dirty="0"/>
              <a:t>The Chief Examiner recommends 2 good approaches:</a:t>
            </a:r>
          </a:p>
          <a:p>
            <a:pPr>
              <a:spcBef>
                <a:spcPts val="1200"/>
              </a:spcBef>
              <a:buFontTx/>
              <a:buNone/>
            </a:pPr>
            <a:endParaRPr lang="en-GB" sz="1400" dirty="0"/>
          </a:p>
          <a:p>
            <a:pPr>
              <a:spcBef>
                <a:spcPts val="1200"/>
              </a:spcBef>
              <a:buFontTx/>
              <a:buAutoNum type="arabicPeriod"/>
            </a:pPr>
            <a:r>
              <a:rPr lang="en-GB" sz="2800" dirty="0"/>
              <a:t>Select </a:t>
            </a:r>
            <a:r>
              <a:rPr lang="en-GB" sz="2800" b="1" dirty="0"/>
              <a:t>4 or 5 major events </a:t>
            </a:r>
            <a:r>
              <a:rPr lang="en-GB" sz="2800" dirty="0"/>
              <a:t>and then </a:t>
            </a:r>
            <a:r>
              <a:rPr lang="en-GB" sz="2800" b="1" dirty="0"/>
              <a:t>approach the essay thematically </a:t>
            </a:r>
            <a:r>
              <a:rPr lang="en-GB" sz="2800" dirty="0"/>
              <a:t>by analysing their impact in terms of issues such as political, social, economic etc. In this way </a:t>
            </a:r>
            <a:r>
              <a:rPr lang="en-GB" sz="2800" b="1" dirty="0"/>
              <a:t>candidates will ensure that they compare the events in each paragraph </a:t>
            </a:r>
            <a:r>
              <a:rPr lang="en-GB" sz="2800" dirty="0"/>
              <a:t>and can conclude that event X might be most important in terms of political change, but event Y is more important in terms of economic development.</a:t>
            </a:r>
          </a:p>
          <a:p>
            <a:pPr>
              <a:spcBef>
                <a:spcPts val="1200"/>
              </a:spcBef>
            </a:pPr>
            <a:r>
              <a:rPr lang="en-GB" sz="2800" dirty="0"/>
              <a:t>However this approach is </a:t>
            </a:r>
            <a:r>
              <a:rPr lang="en-GB" sz="2800" b="1" u="sng" dirty="0"/>
              <a:t>wrong</a:t>
            </a:r>
            <a:r>
              <a:rPr lang="en-GB" sz="2800" dirty="0"/>
              <a:t> if the question specifies ‘</a:t>
            </a:r>
            <a:r>
              <a:rPr lang="en-GB" sz="2800" i="1" dirty="0"/>
              <a:t>most important turning point in the </a:t>
            </a:r>
            <a:r>
              <a:rPr lang="en-GB" sz="2800" b="1" i="1" dirty="0" smtClean="0"/>
              <a:t>development of government</a:t>
            </a:r>
            <a:r>
              <a:rPr lang="en-GB" sz="2800" dirty="0"/>
              <a:t>’. </a:t>
            </a:r>
          </a:p>
          <a:p>
            <a:pPr>
              <a:spcBef>
                <a:spcPts val="1200"/>
              </a:spcBef>
            </a:pPr>
            <a:r>
              <a:rPr lang="en-GB" sz="2800" dirty="0"/>
              <a:t>‘</a:t>
            </a:r>
            <a:r>
              <a:rPr lang="en-GB" sz="2800" b="1" dirty="0"/>
              <a:t>Development </a:t>
            </a:r>
            <a:r>
              <a:rPr lang="en-GB" sz="2800" b="1" dirty="0" smtClean="0"/>
              <a:t>of </a:t>
            </a:r>
            <a:r>
              <a:rPr lang="en-GB" sz="2800" b="1" dirty="0"/>
              <a:t>government</a:t>
            </a:r>
            <a:r>
              <a:rPr lang="en-GB" sz="2800" dirty="0"/>
              <a:t>’ still confuses candidates, who include large sections on the economy and economic policies. </a:t>
            </a:r>
            <a:endParaRPr lang="en-GB" sz="2800" dirty="0" smtClean="0"/>
          </a:p>
          <a:p>
            <a:pPr>
              <a:spcBef>
                <a:spcPts val="1200"/>
              </a:spcBef>
            </a:pPr>
            <a:r>
              <a:rPr lang="en-GB" sz="2800" dirty="0" smtClean="0"/>
              <a:t>The </a:t>
            </a:r>
            <a:r>
              <a:rPr lang="en-GB" sz="2800" dirty="0"/>
              <a:t>focus must be on governmental areas, politics, parties, one party state, structural changes, constitutions and the like; </a:t>
            </a:r>
            <a:r>
              <a:rPr lang="en-GB" sz="2800" dirty="0" smtClean="0"/>
              <a:t>repressive </a:t>
            </a:r>
            <a:r>
              <a:rPr lang="en-GB" sz="2800" dirty="0"/>
              <a:t>methods, methods of control, support, the fate of opposition etc.</a:t>
            </a:r>
          </a:p>
        </p:txBody>
      </p:sp>
    </p:spTree>
    <p:extLst>
      <p:ext uri="{BB962C8B-B14F-4D97-AF65-F5344CB8AC3E}">
        <p14:creationId xmlns:p14="http://schemas.microsoft.com/office/powerpoint/2010/main" xmlns="" val="1825190208"/>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Assessing Turning Points</a:t>
            </a:r>
            <a:endParaRPr lang="en-GB" dirty="0"/>
          </a:p>
        </p:txBody>
      </p:sp>
      <p:graphicFrame>
        <p:nvGraphicFramePr>
          <p:cNvPr id="4" name="Table 3"/>
          <p:cNvGraphicFramePr>
            <a:graphicFrameLocks noGrp="1"/>
          </p:cNvGraphicFramePr>
          <p:nvPr/>
        </p:nvGraphicFramePr>
        <p:xfrm>
          <a:off x="453728" y="1996480"/>
          <a:ext cx="12169351" cy="5888736"/>
        </p:xfrm>
        <a:graphic>
          <a:graphicData uri="http://schemas.openxmlformats.org/drawingml/2006/table">
            <a:tbl>
              <a:tblPr/>
              <a:tblGrid>
                <a:gridCol w="10402588"/>
                <a:gridCol w="1766763"/>
              </a:tblGrid>
              <a:tr h="432049">
                <a:tc>
                  <a:txBody>
                    <a:bodyPr/>
                    <a:lstStyle/>
                    <a:p>
                      <a:pPr algn="ctr">
                        <a:lnSpc>
                          <a:spcPct val="115000"/>
                        </a:lnSpc>
                        <a:spcAft>
                          <a:spcPts val="0"/>
                        </a:spcAft>
                      </a:pPr>
                      <a:r>
                        <a:rPr lang="en-GB" sz="2800" b="1" dirty="0">
                          <a:solidFill>
                            <a:srgbClr val="000000"/>
                          </a:solidFill>
                          <a:latin typeface="Arial"/>
                          <a:ea typeface="Calibri"/>
                          <a:cs typeface="Times New Roman"/>
                        </a:rPr>
                        <a:t>Assessing the importance of turning points</a:t>
                      </a:r>
                      <a:endParaRPr lang="en-GB" sz="2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096">
                <a:tc>
                  <a:txBody>
                    <a:bodyPr/>
                    <a:lstStyle/>
                    <a:p>
                      <a:pPr>
                        <a:lnSpc>
                          <a:spcPct val="115000"/>
                        </a:lnSpc>
                        <a:spcAft>
                          <a:spcPts val="0"/>
                        </a:spcAft>
                      </a:pPr>
                      <a:r>
                        <a:rPr lang="en-GB" sz="2800" dirty="0">
                          <a:solidFill>
                            <a:srgbClr val="000000"/>
                          </a:solidFill>
                          <a:latin typeface="Arial"/>
                          <a:ea typeface="Calibri"/>
                          <a:cs typeface="Times New Roman"/>
                        </a:rPr>
                        <a:t>Can and use themes or criteria to assess the importance of the named turning point in the question</a:t>
                      </a:r>
                      <a:endParaRPr lang="en-GB" sz="2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6144">
                <a:tc>
                  <a:txBody>
                    <a:bodyPr/>
                    <a:lstStyle/>
                    <a:p>
                      <a:pPr>
                        <a:lnSpc>
                          <a:spcPct val="115000"/>
                        </a:lnSpc>
                        <a:spcAft>
                          <a:spcPts val="0"/>
                        </a:spcAft>
                      </a:pPr>
                      <a:r>
                        <a:rPr lang="en-GB" sz="2800" dirty="0">
                          <a:solidFill>
                            <a:srgbClr val="000000"/>
                          </a:solidFill>
                          <a:latin typeface="Arial"/>
                          <a:ea typeface="Calibri"/>
                          <a:cs typeface="Times New Roman"/>
                        </a:rPr>
                        <a:t>Can identify other turning points during the hundred year period that are relevant to the key issue in the question and use themes or criteria to assess their importance</a:t>
                      </a:r>
                      <a:endParaRPr lang="en-GB" sz="2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096">
                <a:tc>
                  <a:txBody>
                    <a:bodyPr/>
                    <a:lstStyle/>
                    <a:p>
                      <a:pPr>
                        <a:lnSpc>
                          <a:spcPct val="115000"/>
                        </a:lnSpc>
                        <a:spcAft>
                          <a:spcPts val="0"/>
                        </a:spcAft>
                      </a:pPr>
                      <a:r>
                        <a:rPr lang="en-GB" sz="2800" dirty="0">
                          <a:solidFill>
                            <a:srgbClr val="000000"/>
                          </a:solidFill>
                          <a:latin typeface="Arial"/>
                          <a:ea typeface="Calibri"/>
                          <a:cs typeface="Times New Roman"/>
                        </a:rPr>
                        <a:t>Can compare, using themes or criteria, the relative importance of the named turning point and other selected turning points </a:t>
                      </a:r>
                      <a:endParaRPr lang="en-GB" sz="2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096">
                <a:tc>
                  <a:txBody>
                    <a:bodyPr/>
                    <a:lstStyle/>
                    <a:p>
                      <a:pPr>
                        <a:lnSpc>
                          <a:spcPct val="115000"/>
                        </a:lnSpc>
                        <a:spcAft>
                          <a:spcPts val="0"/>
                        </a:spcAft>
                      </a:pPr>
                      <a:r>
                        <a:rPr lang="en-GB" sz="2800" dirty="0">
                          <a:solidFill>
                            <a:srgbClr val="000000"/>
                          </a:solidFill>
                          <a:latin typeface="Arial"/>
                          <a:ea typeface="Calibri"/>
                          <a:cs typeface="Times New Roman"/>
                        </a:rPr>
                        <a:t>Compares the relative importance of at least two turning points in each paragraph using themes or criteria</a:t>
                      </a:r>
                      <a:endParaRPr lang="en-GB" sz="2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096">
                <a:tc>
                  <a:txBody>
                    <a:bodyPr/>
                    <a:lstStyle/>
                    <a:p>
                      <a:pPr>
                        <a:lnSpc>
                          <a:spcPct val="115000"/>
                        </a:lnSpc>
                        <a:spcAft>
                          <a:spcPts val="0"/>
                        </a:spcAft>
                      </a:pPr>
                      <a:r>
                        <a:rPr lang="en-GB" sz="2800" dirty="0">
                          <a:solidFill>
                            <a:srgbClr val="000000"/>
                          </a:solidFill>
                          <a:latin typeface="Arial"/>
                          <a:ea typeface="Calibri"/>
                          <a:cs typeface="Times New Roman"/>
                        </a:rPr>
                        <a:t>Compares the relative importance of at least two turning points in most sentences using themes or criteria</a:t>
                      </a:r>
                      <a:endParaRPr lang="en-GB" sz="2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endParaRPr lang="en-GB"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201334" y="1600765"/>
            <a:ext cx="9013049" cy="6348871"/>
          </a:xfrm>
          <a:prstGeom prst="roundRect">
            <a:avLst/>
          </a:prstGeom>
          <a:solidFill>
            <a:srgbClr val="99CC00"/>
          </a:solidFill>
          <a:ln/>
        </p:spPr>
        <p:style>
          <a:lnRef idx="1">
            <a:schemeClr val="accent1"/>
          </a:lnRef>
          <a:fillRef idx="2">
            <a:schemeClr val="accent1"/>
          </a:fillRef>
          <a:effectRef idx="1">
            <a:schemeClr val="accent1"/>
          </a:effectRef>
          <a:fontRef idx="minor">
            <a:schemeClr val="dk1"/>
          </a:fontRef>
        </p:style>
        <p:txBody>
          <a:bodyPr lIns="130046" tIns="65023" rIns="130046" bIns="65023" anchor="ctr"/>
          <a:lstStyle/>
          <a:p>
            <a:pPr algn="ctr">
              <a:defRPr/>
            </a:pPr>
            <a:endParaRPr lang="en-GB" sz="7700" dirty="0">
              <a:solidFill>
                <a:schemeClr val="tx2"/>
              </a:solidFill>
              <a:cs typeface="Arial" pitchFamily="34" charset="0"/>
            </a:endParaRPr>
          </a:p>
          <a:p>
            <a:pPr algn="ctr">
              <a:defRPr/>
            </a:pPr>
            <a:r>
              <a:rPr lang="en-GB" sz="7700" dirty="0" smtClean="0">
                <a:solidFill>
                  <a:schemeClr val="tx2"/>
                </a:solidFill>
                <a:cs typeface="Arial" pitchFamily="34" charset="0"/>
              </a:rPr>
              <a:t>Getting stuck at Grade C </a:t>
            </a:r>
          </a:p>
          <a:p>
            <a:pPr algn="ctr">
              <a:defRPr/>
            </a:pPr>
            <a:r>
              <a:rPr lang="en-GB" sz="7700" dirty="0" smtClean="0">
                <a:solidFill>
                  <a:schemeClr val="tx2"/>
                </a:solidFill>
                <a:cs typeface="Arial" pitchFamily="34" charset="0"/>
              </a:rPr>
              <a:t>(or worse)?</a:t>
            </a:r>
            <a:endParaRPr lang="en-GB" sz="7700" dirty="0">
              <a:solidFill>
                <a:schemeClr val="tx2"/>
              </a:solidFill>
              <a:cs typeface="Arial" pitchFamily="34" charset="0"/>
            </a:endParaRPr>
          </a:p>
          <a:p>
            <a:pPr algn="ctr">
              <a:defRPr/>
            </a:pPr>
            <a:endParaRPr lang="en-GB" sz="7700" dirty="0">
              <a:solidFill>
                <a:schemeClr val="tx2"/>
              </a:solidFill>
              <a:cs typeface="Arial" pitchFamily="34" charset="0"/>
            </a:endParaRPr>
          </a:p>
          <a:p>
            <a:pPr algn="ctr">
              <a:defRPr/>
            </a:pPr>
            <a:endParaRPr lang="en-GB" sz="7700" dirty="0">
              <a:solidFill>
                <a:schemeClr val="tx2"/>
              </a:solidFill>
              <a:cs typeface="Arial" pitchFamily="34" charset="0"/>
            </a:endParaRPr>
          </a:p>
        </p:txBody>
      </p:sp>
    </p:spTree>
    <p:extLst>
      <p:ext uri="{BB962C8B-B14F-4D97-AF65-F5344CB8AC3E}">
        <p14:creationId xmlns:p14="http://schemas.microsoft.com/office/powerpoint/2010/main" xmlns="" val="560608645"/>
      </p:ext>
    </p:extLst>
  </p:cSld>
  <p:clrMapOvr>
    <a:masterClrMapping/>
  </p:clrMapOvr>
  <p:transition spd="slow">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lIns="130046" tIns="65023" rIns="130046" bIns="65023"/>
          <a:lstStyle/>
          <a:p>
            <a:r>
              <a:rPr lang="en-GB" b="1" dirty="0" smtClean="0"/>
              <a:t>How to get stuck at C at best</a:t>
            </a:r>
          </a:p>
        </p:txBody>
      </p:sp>
      <p:sp>
        <p:nvSpPr>
          <p:cNvPr id="7171" name="Content Placeholder 2"/>
          <p:cNvSpPr>
            <a:spLocks noGrp="1"/>
          </p:cNvSpPr>
          <p:nvPr>
            <p:ph idx="1"/>
          </p:nvPr>
        </p:nvSpPr>
        <p:spPr>
          <a:xfrm>
            <a:off x="666045" y="2009423"/>
            <a:ext cx="11704320" cy="5891713"/>
          </a:xfrm>
        </p:spPr>
        <p:txBody>
          <a:bodyPr/>
          <a:lstStyle/>
          <a:p>
            <a:r>
              <a:rPr lang="en-GB" sz="4000" i="1" dirty="0"/>
              <a:t>‘There seems to be a reluctance or inability amongst some candidates to structure answers in such a way which provides direct cross comparison of material from different historical periods. This is a pity, because many candidates clearly have plenty of relevant knowledge at their disposal, and could boost their overall mark by a whole grade by simply making more direct cross comparisons within paragraphs</a:t>
            </a:r>
            <a:r>
              <a:rPr lang="en-GB" sz="4000" i="1" dirty="0" smtClean="0"/>
              <a:t>’.</a:t>
            </a:r>
          </a:p>
          <a:p>
            <a:pPr marL="266700" indent="0" algn="r">
              <a:spcBef>
                <a:spcPts val="1200"/>
              </a:spcBef>
              <a:buNone/>
            </a:pPr>
            <a:r>
              <a:rPr lang="en-GB" sz="3400" dirty="0" smtClean="0"/>
              <a:t>Chief </a:t>
            </a:r>
            <a:r>
              <a:rPr lang="en-GB" sz="3400" dirty="0"/>
              <a:t>Examiner’s </a:t>
            </a:r>
            <a:r>
              <a:rPr lang="en-GB" sz="3400" dirty="0" smtClean="0"/>
              <a:t>Report</a:t>
            </a:r>
            <a:endParaRPr lang="en-GB" sz="3400" dirty="0"/>
          </a:p>
        </p:txBody>
      </p:sp>
    </p:spTree>
    <p:extLst>
      <p:ext uri="{BB962C8B-B14F-4D97-AF65-F5344CB8AC3E}">
        <p14:creationId xmlns:p14="http://schemas.microsoft.com/office/powerpoint/2010/main" xmlns="" val="3741773237"/>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lIns="130046" tIns="65023" rIns="130046" bIns="65023"/>
          <a:lstStyle/>
          <a:p>
            <a:r>
              <a:rPr lang="en-GB" b="1" dirty="0" smtClean="0"/>
              <a:t>How to get stuck at D</a:t>
            </a:r>
          </a:p>
        </p:txBody>
      </p:sp>
      <p:sp>
        <p:nvSpPr>
          <p:cNvPr id="8195" name="Content Placeholder 2"/>
          <p:cNvSpPr>
            <a:spLocks noGrp="1"/>
          </p:cNvSpPr>
          <p:nvPr>
            <p:ph idx="1"/>
          </p:nvPr>
        </p:nvSpPr>
        <p:spPr>
          <a:xfrm>
            <a:off x="666045" y="2623538"/>
            <a:ext cx="11704320" cy="4915183"/>
          </a:xfrm>
        </p:spPr>
        <p:txBody>
          <a:bodyPr/>
          <a:lstStyle/>
          <a:p>
            <a:r>
              <a:rPr lang="en-GB" sz="4000" i="1" dirty="0"/>
              <a:t>‘Weaker </a:t>
            </a:r>
            <a:r>
              <a:rPr lang="en-GB" sz="4000" i="1" dirty="0" smtClean="0"/>
              <a:t>candidates adopt </a:t>
            </a:r>
            <a:r>
              <a:rPr lang="en-GB" sz="4000" i="1" dirty="0"/>
              <a:t>a </a:t>
            </a:r>
            <a:r>
              <a:rPr lang="en-GB" sz="4000" i="1" u="sng" dirty="0"/>
              <a:t>chronological approach</a:t>
            </a:r>
            <a:r>
              <a:rPr lang="en-GB" sz="4000" i="1" dirty="0"/>
              <a:t>, with </a:t>
            </a:r>
            <a:r>
              <a:rPr lang="en-GB" sz="4000" i="1" u="sng" dirty="0"/>
              <a:t>synoptic assessments </a:t>
            </a:r>
            <a:r>
              <a:rPr lang="en-GB" sz="4000" i="1" dirty="0"/>
              <a:t>being made in a more random manner, often being </a:t>
            </a:r>
            <a:r>
              <a:rPr lang="en-GB" sz="4000" i="1" u="sng" dirty="0"/>
              <a:t>left until the conclusion</a:t>
            </a:r>
            <a:r>
              <a:rPr lang="en-GB" sz="4000" i="1" dirty="0"/>
              <a:t>, </a:t>
            </a:r>
            <a:r>
              <a:rPr lang="en-GB" sz="4000" i="1" u="sng" dirty="0"/>
              <a:t>or</a:t>
            </a:r>
            <a:r>
              <a:rPr lang="en-GB" sz="4000" i="1" dirty="0"/>
              <a:t> emerging </a:t>
            </a:r>
            <a:r>
              <a:rPr lang="en-GB" sz="4000" i="1" u="sng" dirty="0"/>
              <a:t>fairly infrequently</a:t>
            </a:r>
            <a:r>
              <a:rPr lang="en-GB" sz="4000" i="1" dirty="0"/>
              <a:t> in the course of the essay’.</a:t>
            </a:r>
          </a:p>
          <a:p>
            <a:pPr algn="r">
              <a:buFontTx/>
              <a:buNone/>
            </a:pPr>
            <a:r>
              <a:rPr lang="en-GB" sz="3400" dirty="0"/>
              <a:t>Chief Examiner’s </a:t>
            </a:r>
            <a:r>
              <a:rPr lang="en-GB" sz="3400" dirty="0" smtClean="0"/>
              <a:t>Report</a:t>
            </a:r>
            <a:endParaRPr lang="en-GB" sz="3400" dirty="0"/>
          </a:p>
        </p:txBody>
      </p:sp>
    </p:spTree>
    <p:extLst>
      <p:ext uri="{BB962C8B-B14F-4D97-AF65-F5344CB8AC3E}">
        <p14:creationId xmlns:p14="http://schemas.microsoft.com/office/powerpoint/2010/main" xmlns="" val="729919430"/>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201334" y="1600765"/>
            <a:ext cx="9013049" cy="6348871"/>
          </a:xfrm>
          <a:prstGeom prst="roundRect">
            <a:avLst/>
          </a:prstGeom>
          <a:solidFill>
            <a:srgbClr val="99CC00"/>
          </a:solidFill>
          <a:ln/>
        </p:spPr>
        <p:style>
          <a:lnRef idx="1">
            <a:schemeClr val="accent1"/>
          </a:lnRef>
          <a:fillRef idx="2">
            <a:schemeClr val="accent1"/>
          </a:fillRef>
          <a:effectRef idx="1">
            <a:schemeClr val="accent1"/>
          </a:effectRef>
          <a:fontRef idx="minor">
            <a:schemeClr val="dk1"/>
          </a:fontRef>
        </p:style>
        <p:txBody>
          <a:bodyPr lIns="130046" tIns="65023" rIns="130046" bIns="65023" anchor="ctr"/>
          <a:lstStyle/>
          <a:p>
            <a:pPr algn="ctr">
              <a:defRPr/>
            </a:pPr>
            <a:endParaRPr lang="en-GB" sz="7700" dirty="0">
              <a:solidFill>
                <a:schemeClr val="tx2"/>
              </a:solidFill>
              <a:cs typeface="Arial" pitchFamily="34" charset="0"/>
            </a:endParaRPr>
          </a:p>
          <a:p>
            <a:pPr algn="ctr">
              <a:defRPr/>
            </a:pPr>
            <a:r>
              <a:rPr lang="en-GB" sz="7700" dirty="0" smtClean="0">
                <a:solidFill>
                  <a:schemeClr val="tx2"/>
                </a:solidFill>
                <a:cs typeface="Arial" pitchFamily="34" charset="0"/>
              </a:rPr>
              <a:t>Bombing out </a:t>
            </a:r>
          </a:p>
          <a:p>
            <a:pPr algn="ctr">
              <a:defRPr/>
            </a:pPr>
            <a:r>
              <a:rPr lang="en-GB" sz="7700" dirty="0" smtClean="0">
                <a:solidFill>
                  <a:schemeClr val="tx2"/>
                </a:solidFill>
                <a:cs typeface="Arial" pitchFamily="34" charset="0"/>
              </a:rPr>
              <a:t>in style</a:t>
            </a:r>
            <a:endParaRPr lang="en-GB" sz="7700" dirty="0">
              <a:solidFill>
                <a:schemeClr val="tx2"/>
              </a:solidFill>
              <a:cs typeface="Arial" pitchFamily="34" charset="0"/>
            </a:endParaRPr>
          </a:p>
          <a:p>
            <a:pPr algn="ctr">
              <a:defRPr/>
            </a:pPr>
            <a:endParaRPr lang="en-GB" sz="7700" dirty="0">
              <a:solidFill>
                <a:schemeClr val="tx2"/>
              </a:solidFill>
              <a:cs typeface="Arial" pitchFamily="34" charset="0"/>
            </a:endParaRPr>
          </a:p>
          <a:p>
            <a:pPr algn="ctr">
              <a:defRPr/>
            </a:pPr>
            <a:endParaRPr lang="en-GB" sz="7700" dirty="0">
              <a:solidFill>
                <a:schemeClr val="tx2"/>
              </a:solidFill>
              <a:cs typeface="Arial" pitchFamily="34" charset="0"/>
            </a:endParaRPr>
          </a:p>
        </p:txBody>
      </p:sp>
    </p:spTree>
    <p:extLst>
      <p:ext uri="{BB962C8B-B14F-4D97-AF65-F5344CB8AC3E}">
        <p14:creationId xmlns:p14="http://schemas.microsoft.com/office/powerpoint/2010/main" xmlns="" val="2414740777"/>
      </p:ext>
    </p:extLst>
  </p:cSld>
  <p:clrMapOvr>
    <a:masterClrMapping/>
  </p:clrMapOvr>
  <p:transition spd="slow">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lIns="130046" tIns="65023" rIns="130046" bIns="65023"/>
          <a:lstStyle/>
          <a:p>
            <a:r>
              <a:rPr lang="en-GB" b="1" smtClean="0"/>
              <a:t>How to do really badly</a:t>
            </a:r>
          </a:p>
        </p:txBody>
      </p:sp>
      <p:sp>
        <p:nvSpPr>
          <p:cNvPr id="9219" name="Content Placeholder 2"/>
          <p:cNvSpPr>
            <a:spLocks noGrp="1"/>
          </p:cNvSpPr>
          <p:nvPr>
            <p:ph idx="1"/>
          </p:nvPr>
        </p:nvSpPr>
        <p:spPr>
          <a:xfrm>
            <a:off x="666045" y="2623538"/>
            <a:ext cx="11704320" cy="4915183"/>
          </a:xfrm>
        </p:spPr>
        <p:txBody>
          <a:bodyPr/>
          <a:lstStyle/>
          <a:p>
            <a:r>
              <a:rPr lang="en-GB" sz="4000" i="1" dirty="0"/>
              <a:t>‘Answering a question that has been written or prepared in advance rather than the EXACT QUESTION ON THE PAPER leads to candidates being marked down as their answers are insufficiently focused on the key words in the question’.</a:t>
            </a:r>
          </a:p>
          <a:p>
            <a:pPr algn="r">
              <a:buFontTx/>
              <a:buNone/>
            </a:pPr>
            <a:r>
              <a:rPr lang="en-GB" sz="3400" dirty="0"/>
              <a:t>Chief Examiner’s </a:t>
            </a:r>
            <a:r>
              <a:rPr lang="en-GB" sz="3400" dirty="0" smtClean="0"/>
              <a:t>Report</a:t>
            </a:r>
            <a:endParaRPr lang="en-GB" sz="3400" dirty="0"/>
          </a:p>
        </p:txBody>
      </p:sp>
    </p:spTree>
    <p:extLst>
      <p:ext uri="{BB962C8B-B14F-4D97-AF65-F5344CB8AC3E}">
        <p14:creationId xmlns:p14="http://schemas.microsoft.com/office/powerpoint/2010/main" xmlns="" val="106820238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50240" y="390597"/>
            <a:ext cx="11704320" cy="1004710"/>
          </a:xfrm>
        </p:spPr>
        <p:txBody>
          <a:bodyPr lIns="130046" tIns="65023" rIns="130046" bIns="65023"/>
          <a:lstStyle/>
          <a:p>
            <a:r>
              <a:rPr lang="en-GB" b="1" smtClean="0"/>
              <a:t>The Specification</a:t>
            </a:r>
          </a:p>
        </p:txBody>
      </p:sp>
      <p:sp>
        <p:nvSpPr>
          <p:cNvPr id="17411" name="Content Placeholder 2"/>
          <p:cNvSpPr>
            <a:spLocks noGrp="1"/>
          </p:cNvSpPr>
          <p:nvPr>
            <p:ph idx="1"/>
          </p:nvPr>
        </p:nvSpPr>
        <p:spPr>
          <a:xfrm>
            <a:off x="510259" y="1907823"/>
            <a:ext cx="12494542" cy="6436924"/>
          </a:xfrm>
        </p:spPr>
        <p:txBody>
          <a:bodyPr/>
          <a:lstStyle/>
          <a:p>
            <a:pPr>
              <a:spcBef>
                <a:spcPts val="0"/>
              </a:spcBef>
            </a:pPr>
            <a:r>
              <a:rPr lang="en-GB" sz="4800" dirty="0"/>
              <a:t>4 topic </a:t>
            </a:r>
            <a:r>
              <a:rPr lang="en-GB" sz="4800" dirty="0" smtClean="0"/>
              <a:t>areas (see next slide)</a:t>
            </a:r>
            <a:endParaRPr lang="en-GB" sz="4800" dirty="0"/>
          </a:p>
          <a:p>
            <a:pPr>
              <a:spcBef>
                <a:spcPts val="0"/>
              </a:spcBef>
              <a:buFontTx/>
              <a:buNone/>
            </a:pPr>
            <a:endParaRPr lang="en-GB" sz="4800" dirty="0"/>
          </a:p>
          <a:p>
            <a:pPr>
              <a:spcBef>
                <a:spcPts val="0"/>
              </a:spcBef>
            </a:pPr>
            <a:r>
              <a:rPr lang="en-GB" sz="4800" dirty="0"/>
              <a:t>Examiner will set one essay from </a:t>
            </a:r>
            <a:r>
              <a:rPr lang="en-GB" sz="4800" b="1" dirty="0"/>
              <a:t>3</a:t>
            </a:r>
            <a:r>
              <a:rPr lang="en-GB" sz="4800" dirty="0"/>
              <a:t> of the </a:t>
            </a:r>
            <a:r>
              <a:rPr lang="en-GB" sz="4800" b="1" dirty="0"/>
              <a:t>4</a:t>
            </a:r>
            <a:r>
              <a:rPr lang="en-GB" sz="4800" dirty="0"/>
              <a:t> topic areas in each </a:t>
            </a:r>
            <a:r>
              <a:rPr lang="en-GB" sz="4800" dirty="0" smtClean="0"/>
              <a:t>year</a:t>
            </a:r>
          </a:p>
          <a:p>
            <a:pPr>
              <a:spcBef>
                <a:spcPts val="0"/>
              </a:spcBef>
              <a:buNone/>
            </a:pPr>
            <a:endParaRPr lang="en-GB" sz="4800" dirty="0" smtClean="0"/>
          </a:p>
          <a:p>
            <a:pPr>
              <a:spcBef>
                <a:spcPts val="0"/>
              </a:spcBef>
            </a:pPr>
            <a:r>
              <a:rPr lang="en-GB" sz="4800" dirty="0" smtClean="0"/>
              <a:t>You are taught the course in smaller more bite size topics</a:t>
            </a:r>
            <a:endParaRPr lang="en-GB" sz="4800" dirty="0"/>
          </a:p>
        </p:txBody>
      </p:sp>
    </p:spTree>
    <p:extLst>
      <p:ext uri="{BB962C8B-B14F-4D97-AF65-F5344CB8AC3E}">
        <p14:creationId xmlns:p14="http://schemas.microsoft.com/office/powerpoint/2010/main" xmlns="" val="3185231327"/>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lIns="130046" tIns="65023" rIns="130046" bIns="65023"/>
          <a:lstStyle/>
          <a:p>
            <a:r>
              <a:rPr lang="en-GB" b="1" smtClean="0"/>
              <a:t>How to annoy the marker</a:t>
            </a:r>
          </a:p>
        </p:txBody>
      </p:sp>
      <p:sp>
        <p:nvSpPr>
          <p:cNvPr id="15363" name="Content Placeholder 2"/>
          <p:cNvSpPr>
            <a:spLocks noGrp="1"/>
          </p:cNvSpPr>
          <p:nvPr>
            <p:ph idx="1"/>
          </p:nvPr>
        </p:nvSpPr>
        <p:spPr>
          <a:xfrm>
            <a:off x="597744" y="3364632"/>
            <a:ext cx="11704320" cy="5364480"/>
          </a:xfrm>
        </p:spPr>
        <p:txBody>
          <a:bodyPr/>
          <a:lstStyle/>
          <a:p>
            <a:r>
              <a:rPr lang="en-GB" dirty="0" smtClean="0"/>
              <a:t>‘</a:t>
            </a:r>
            <a:r>
              <a:rPr lang="en-GB" i="1" dirty="0" smtClean="0"/>
              <a:t>Unfortunately some candidates still use abbreviations such as Alex II, AIII, N2 or PG. Some even state at the start that this is what they will do. This short-hand neither looks good nor reads well</a:t>
            </a:r>
            <a:r>
              <a:rPr lang="en-GB" dirty="0" smtClean="0"/>
              <a:t>’. </a:t>
            </a:r>
            <a:r>
              <a:rPr lang="en-GB" sz="3400" dirty="0" smtClean="0"/>
              <a:t>Chief </a:t>
            </a:r>
            <a:r>
              <a:rPr lang="en-GB" sz="3400" dirty="0"/>
              <a:t>Examiner’s </a:t>
            </a:r>
            <a:r>
              <a:rPr lang="en-GB" sz="3400" dirty="0" smtClean="0"/>
              <a:t>Report</a:t>
            </a:r>
          </a:p>
          <a:p>
            <a:r>
              <a:rPr lang="en-GB" sz="3400" dirty="0" smtClean="0"/>
              <a:t>Spell key words and names from the course inaccurately.</a:t>
            </a:r>
          </a:p>
          <a:p>
            <a:r>
              <a:rPr lang="en-GB" sz="3400" dirty="0" smtClean="0"/>
              <a:t>Don’t write historically; abandon the past tense and start writing in the present tense.</a:t>
            </a:r>
          </a:p>
          <a:p>
            <a:pPr>
              <a:buFontTx/>
              <a:buNone/>
            </a:pPr>
            <a:endParaRPr lang="en-GB" dirty="0" smtClean="0"/>
          </a:p>
        </p:txBody>
      </p:sp>
    </p:spTree>
    <p:extLst>
      <p:ext uri="{BB962C8B-B14F-4D97-AF65-F5344CB8AC3E}">
        <p14:creationId xmlns:p14="http://schemas.microsoft.com/office/powerpoint/2010/main" xmlns="" val="873571826"/>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201334" y="1600765"/>
            <a:ext cx="9013049" cy="6348871"/>
          </a:xfrm>
          <a:prstGeom prst="roundRect">
            <a:avLst/>
          </a:prstGeom>
          <a:solidFill>
            <a:srgbClr val="99CC00"/>
          </a:solidFill>
          <a:ln/>
        </p:spPr>
        <p:style>
          <a:lnRef idx="1">
            <a:schemeClr val="accent1"/>
          </a:lnRef>
          <a:fillRef idx="2">
            <a:schemeClr val="accent1"/>
          </a:fillRef>
          <a:effectRef idx="1">
            <a:schemeClr val="accent1"/>
          </a:effectRef>
          <a:fontRef idx="minor">
            <a:schemeClr val="dk1"/>
          </a:fontRef>
        </p:style>
        <p:txBody>
          <a:bodyPr lIns="130046" tIns="65023" rIns="130046" bIns="65023" anchor="ctr"/>
          <a:lstStyle/>
          <a:p>
            <a:pPr algn="ctr">
              <a:defRPr/>
            </a:pPr>
            <a:endParaRPr lang="en-GB" sz="7700" dirty="0">
              <a:solidFill>
                <a:schemeClr val="tx2"/>
              </a:solidFill>
              <a:cs typeface="Arial" pitchFamily="34" charset="0"/>
            </a:endParaRPr>
          </a:p>
          <a:p>
            <a:pPr algn="ctr">
              <a:defRPr/>
            </a:pPr>
            <a:r>
              <a:rPr lang="en-GB" sz="7700" dirty="0" smtClean="0">
                <a:solidFill>
                  <a:schemeClr val="tx2"/>
                </a:solidFill>
                <a:cs typeface="Arial" pitchFamily="34" charset="0"/>
              </a:rPr>
              <a:t>Concluding</a:t>
            </a:r>
          </a:p>
          <a:p>
            <a:pPr algn="ctr">
              <a:defRPr/>
            </a:pPr>
            <a:r>
              <a:rPr lang="en-GB" sz="7700" dirty="0" smtClean="0">
                <a:solidFill>
                  <a:schemeClr val="tx2"/>
                </a:solidFill>
                <a:cs typeface="Arial" pitchFamily="34" charset="0"/>
              </a:rPr>
              <a:t>in style</a:t>
            </a:r>
            <a:endParaRPr lang="en-GB" sz="7700" dirty="0">
              <a:solidFill>
                <a:schemeClr val="tx2"/>
              </a:solidFill>
              <a:cs typeface="Arial" pitchFamily="34" charset="0"/>
            </a:endParaRPr>
          </a:p>
          <a:p>
            <a:pPr algn="ctr">
              <a:defRPr/>
            </a:pPr>
            <a:endParaRPr lang="en-GB" sz="7700" dirty="0">
              <a:solidFill>
                <a:schemeClr val="tx2"/>
              </a:solidFill>
              <a:cs typeface="Arial" pitchFamily="34" charset="0"/>
            </a:endParaRPr>
          </a:p>
          <a:p>
            <a:pPr algn="ctr">
              <a:defRPr/>
            </a:pPr>
            <a:endParaRPr lang="en-GB" sz="7700" dirty="0">
              <a:solidFill>
                <a:schemeClr val="tx2"/>
              </a:solidFill>
              <a:cs typeface="Arial" pitchFamily="34" charset="0"/>
            </a:endParaRPr>
          </a:p>
        </p:txBody>
      </p:sp>
    </p:spTree>
    <p:extLst>
      <p:ext uri="{BB962C8B-B14F-4D97-AF65-F5344CB8AC3E}">
        <p14:creationId xmlns:p14="http://schemas.microsoft.com/office/powerpoint/2010/main" xmlns="" val="237060671"/>
      </p:ext>
    </p:extLst>
  </p:cSld>
  <p:clrMapOvr>
    <a:masterClrMapping/>
  </p:clrMapOvr>
  <p:transition spd="slow">
    <p:dissolv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 to show judgement</a:t>
            </a:r>
            <a:endParaRPr lang="en-GB" dirty="0"/>
          </a:p>
        </p:txBody>
      </p:sp>
      <p:sp>
        <p:nvSpPr>
          <p:cNvPr id="3" name="Content Placeholder 2"/>
          <p:cNvSpPr>
            <a:spLocks noGrp="1"/>
          </p:cNvSpPr>
          <p:nvPr>
            <p:ph idx="1"/>
          </p:nvPr>
        </p:nvSpPr>
        <p:spPr>
          <a:xfrm>
            <a:off x="525736" y="2860576"/>
            <a:ext cx="11881320" cy="6336704"/>
          </a:xfrm>
        </p:spPr>
        <p:txBody>
          <a:bodyPr/>
          <a:lstStyle/>
          <a:p>
            <a:pPr>
              <a:spcBef>
                <a:spcPts val="2400"/>
              </a:spcBef>
            </a:pPr>
            <a:r>
              <a:rPr lang="en-GB" dirty="0" smtClean="0"/>
              <a:t>Use some key words or a phrase from the question in the opening sentence of your conclusion.</a:t>
            </a:r>
          </a:p>
          <a:p>
            <a:pPr>
              <a:spcBef>
                <a:spcPts val="2400"/>
              </a:spcBef>
            </a:pPr>
            <a:r>
              <a:rPr lang="en-GB" dirty="0" smtClean="0"/>
              <a:t>You must display </a:t>
            </a:r>
            <a:r>
              <a:rPr lang="en-GB" dirty="0"/>
              <a:t>judgement by directly answering the exact question set in a conclusion that is supported by the arguments in the main body of </a:t>
            </a:r>
            <a:r>
              <a:rPr lang="en-GB" dirty="0" smtClean="0"/>
              <a:t>your essay.</a:t>
            </a:r>
          </a:p>
          <a:p>
            <a:pPr>
              <a:spcBef>
                <a:spcPts val="2400"/>
              </a:spcBef>
            </a:pPr>
            <a:r>
              <a:rPr lang="en-GB" dirty="0" smtClean="0"/>
              <a:t>If you do this you </a:t>
            </a:r>
            <a:r>
              <a:rPr lang="en-GB" dirty="0"/>
              <a:t>will have sustained a fixed focus on the key issue arising from the question throughout the </a:t>
            </a:r>
            <a:r>
              <a:rPr lang="en-GB" dirty="0" smtClean="0"/>
              <a:t>essay.</a:t>
            </a:r>
            <a:endParaRPr lang="en-GB" dirty="0"/>
          </a:p>
          <a:p>
            <a:endParaRPr lang="en-GB" dirty="0"/>
          </a:p>
        </p:txBody>
      </p:sp>
    </p:spTree>
    <p:extLst>
      <p:ext uri="{BB962C8B-B14F-4D97-AF65-F5344CB8AC3E}">
        <p14:creationId xmlns:p14="http://schemas.microsoft.com/office/powerpoint/2010/main" xmlns="" val="3983255789"/>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Concluding in style</a:t>
            </a:r>
            <a:endParaRPr lang="en-GB" dirty="0"/>
          </a:p>
        </p:txBody>
      </p:sp>
      <p:graphicFrame>
        <p:nvGraphicFramePr>
          <p:cNvPr id="4" name="Table 3"/>
          <p:cNvGraphicFramePr>
            <a:graphicFrameLocks noGrp="1"/>
          </p:cNvGraphicFramePr>
          <p:nvPr/>
        </p:nvGraphicFramePr>
        <p:xfrm>
          <a:off x="1317824" y="2284511"/>
          <a:ext cx="10441160" cy="4613880"/>
        </p:xfrm>
        <a:graphic>
          <a:graphicData uri="http://schemas.openxmlformats.org/drawingml/2006/table">
            <a:tbl>
              <a:tblPr/>
              <a:tblGrid>
                <a:gridCol w="8814524"/>
                <a:gridCol w="1626636"/>
              </a:tblGrid>
              <a:tr h="720080">
                <a:tc>
                  <a:txBody>
                    <a:bodyPr/>
                    <a:lstStyle/>
                    <a:p>
                      <a:pPr algn="ctr">
                        <a:lnSpc>
                          <a:spcPct val="115000"/>
                        </a:lnSpc>
                        <a:spcAft>
                          <a:spcPts val="0"/>
                        </a:spcAft>
                      </a:pPr>
                      <a:r>
                        <a:rPr lang="en-GB" sz="2800" b="1" dirty="0">
                          <a:solidFill>
                            <a:srgbClr val="000000"/>
                          </a:solidFill>
                          <a:latin typeface="Arial"/>
                          <a:ea typeface="Calibri"/>
                          <a:cs typeface="Times New Roman"/>
                        </a:rPr>
                        <a:t>Concluding</a:t>
                      </a:r>
                      <a:endParaRPr lang="en-GB" sz="2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80">
                <a:tc>
                  <a:txBody>
                    <a:bodyPr/>
                    <a:lstStyle/>
                    <a:p>
                      <a:pPr>
                        <a:lnSpc>
                          <a:spcPct val="115000"/>
                        </a:lnSpc>
                        <a:spcAft>
                          <a:spcPts val="0"/>
                        </a:spcAft>
                      </a:pPr>
                      <a:r>
                        <a:rPr lang="en-GB" sz="2800" dirty="0">
                          <a:solidFill>
                            <a:srgbClr val="000000"/>
                          </a:solidFill>
                          <a:latin typeface="Arial"/>
                          <a:ea typeface="Calibri"/>
                          <a:cs typeface="Times New Roman"/>
                        </a:rPr>
                        <a:t>Can conclude by directly answering the exact question set</a:t>
                      </a:r>
                      <a:endParaRPr lang="en-GB" sz="2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0160">
                <a:tc>
                  <a:txBody>
                    <a:bodyPr/>
                    <a:lstStyle/>
                    <a:p>
                      <a:pPr>
                        <a:lnSpc>
                          <a:spcPct val="115000"/>
                        </a:lnSpc>
                        <a:spcAft>
                          <a:spcPts val="0"/>
                        </a:spcAft>
                      </a:pPr>
                      <a:r>
                        <a:rPr lang="en-GB" sz="2800" dirty="0">
                          <a:solidFill>
                            <a:srgbClr val="000000"/>
                          </a:solidFill>
                          <a:latin typeface="Arial"/>
                          <a:ea typeface="Calibri"/>
                          <a:cs typeface="Times New Roman"/>
                        </a:rPr>
                        <a:t>Can display judgement by directly answering the exact question set in a conclusion that is supported by the arguments in the main body of the essay</a:t>
                      </a:r>
                      <a:endParaRPr lang="en-GB" sz="2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0"/>
                        </a:spcAft>
                      </a:pPr>
                      <a:endParaRPr lang="en-GB"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0160">
                <a:tc>
                  <a:txBody>
                    <a:bodyPr/>
                    <a:lstStyle/>
                    <a:p>
                      <a:pPr>
                        <a:lnSpc>
                          <a:spcPct val="115000"/>
                        </a:lnSpc>
                        <a:spcAft>
                          <a:spcPts val="0"/>
                        </a:spcAft>
                      </a:pPr>
                      <a:r>
                        <a:rPr lang="en-GB" sz="2800" dirty="0">
                          <a:solidFill>
                            <a:srgbClr val="000000"/>
                          </a:solidFill>
                          <a:latin typeface="Arial"/>
                          <a:ea typeface="Calibri"/>
                          <a:cs typeface="Times New Roman"/>
                        </a:rPr>
                        <a:t>In doing so has sustained a fixed focus on the key issue arising from the question throughout the essay</a:t>
                      </a:r>
                      <a:endParaRPr lang="en-GB" sz="2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endParaRPr lang="en-GB"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Now It’s Your Turn</a:t>
            </a:r>
            <a:endParaRPr lang="en-GB" dirty="0"/>
          </a:p>
        </p:txBody>
      </p:sp>
      <p:sp>
        <p:nvSpPr>
          <p:cNvPr id="3" name="Content Placeholder 2"/>
          <p:cNvSpPr>
            <a:spLocks noGrp="1"/>
          </p:cNvSpPr>
          <p:nvPr>
            <p:ph idx="1"/>
          </p:nvPr>
        </p:nvSpPr>
        <p:spPr/>
        <p:txBody>
          <a:bodyPr/>
          <a:lstStyle/>
          <a:p>
            <a:r>
              <a:rPr lang="en-GB" dirty="0" smtClean="0"/>
              <a:t>You will now be given a possible three questions.</a:t>
            </a:r>
          </a:p>
          <a:p>
            <a:r>
              <a:rPr lang="en-GB" dirty="0" smtClean="0"/>
              <a:t>Plan your answers to the 2 you would choose to answer.</a:t>
            </a:r>
          </a:p>
          <a:p>
            <a:r>
              <a:rPr lang="en-GB" dirty="0" smtClean="0"/>
              <a:t>In your plan pay attention to being SYNOPTIC (how would you maintain COMPARISONS in each paragraph).</a:t>
            </a:r>
            <a:endParaRPr lang="en-GB"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562540" y="268288"/>
            <a:ext cx="11704320" cy="799394"/>
          </a:xfrm>
        </p:spPr>
        <p:txBody>
          <a:bodyPr lIns="130046" tIns="65023" rIns="130046" bIns="65023"/>
          <a:lstStyle/>
          <a:p>
            <a:r>
              <a:rPr lang="en-GB" b="1" dirty="0" smtClean="0"/>
              <a:t>The Specification</a:t>
            </a:r>
          </a:p>
        </p:txBody>
      </p:sp>
      <p:sp>
        <p:nvSpPr>
          <p:cNvPr id="18435" name="Content Placeholder 2"/>
          <p:cNvSpPr>
            <a:spLocks noGrp="1"/>
          </p:cNvSpPr>
          <p:nvPr>
            <p:ph idx="1"/>
          </p:nvPr>
        </p:nvSpPr>
        <p:spPr>
          <a:xfrm>
            <a:off x="255307" y="1497224"/>
            <a:ext cx="12749494" cy="6436924"/>
          </a:xfrm>
        </p:spPr>
        <p:txBody>
          <a:bodyPr/>
          <a:lstStyle/>
          <a:p>
            <a:pPr>
              <a:spcBef>
                <a:spcPts val="1800"/>
              </a:spcBef>
              <a:buFont typeface="+mj-lt"/>
              <a:buAutoNum type="arabicPeriod"/>
            </a:pPr>
            <a:r>
              <a:rPr lang="en-GB" sz="2600" b="1" dirty="0" smtClean="0"/>
              <a:t>Russian rulers</a:t>
            </a:r>
            <a:r>
              <a:rPr lang="en-GB" sz="2600" dirty="0" smtClean="0"/>
              <a:t>: </a:t>
            </a:r>
            <a:r>
              <a:rPr lang="en-GB" sz="2600" b="1" dirty="0" smtClean="0"/>
              <a:t>similarities and differences in the main domestic policies </a:t>
            </a:r>
            <a:r>
              <a:rPr lang="en-GB" sz="2600" dirty="0" smtClean="0"/>
              <a:t>of Alexander II, Alexander III, Nicholas II, the Provisional Government, Lenin, Stalin, Khrushchev.</a:t>
            </a:r>
          </a:p>
          <a:p>
            <a:pPr>
              <a:spcBef>
                <a:spcPts val="1800"/>
              </a:spcBef>
              <a:buFont typeface="+mj-lt"/>
              <a:buAutoNum type="arabicPeriod"/>
            </a:pPr>
            <a:r>
              <a:rPr lang="en-GB" sz="2600" b="1" dirty="0" smtClean="0"/>
              <a:t>The nature of government: autocracy, dictatorship and totalitarianism</a:t>
            </a:r>
            <a:r>
              <a:rPr lang="en-GB" sz="2600" dirty="0" smtClean="0"/>
              <a:t>; change and continuity in central administration; methods of repression and enforcement; the extent and impact of reform; the extent and effectiveness of opposition both before and after 1917.</a:t>
            </a:r>
          </a:p>
          <a:p>
            <a:pPr>
              <a:spcBef>
                <a:spcPts val="1800"/>
              </a:spcBef>
              <a:buFont typeface="+mj-lt"/>
              <a:buAutoNum type="arabicPeriod"/>
            </a:pPr>
            <a:r>
              <a:rPr lang="en-GB" sz="2600" b="1" dirty="0" smtClean="0"/>
              <a:t>The impact of the dictatorial regimes on the economy and society </a:t>
            </a:r>
            <a:r>
              <a:rPr lang="en-GB" sz="2600" dirty="0" smtClean="0"/>
              <a:t>of the Russian Empire and the USSR: changes to living and working conditions of urban and rural people; limitations on personal, political and religious freedom; extent of economic and social changes</a:t>
            </a:r>
          </a:p>
          <a:p>
            <a:pPr>
              <a:spcBef>
                <a:spcPts val="1800"/>
              </a:spcBef>
              <a:buFont typeface="+mj-lt"/>
              <a:buAutoNum type="arabicPeriod"/>
            </a:pPr>
            <a:r>
              <a:rPr lang="en-GB" sz="2600" b="1" dirty="0" smtClean="0"/>
              <a:t>The impact of war and revolution on the development of Russian government</a:t>
            </a:r>
            <a:r>
              <a:rPr lang="en-GB" sz="2600" dirty="0" smtClean="0"/>
              <a:t>: the effects of the Crimean War, the Japanese War, 1905 Revolution, 1917 Revolutions, World War One, World War Two, the Cold War.</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130046" tIns="65023" rIns="130046" bIns="65023"/>
          <a:lstStyle/>
          <a:p>
            <a:r>
              <a:rPr lang="en-GB" dirty="0" smtClean="0"/>
              <a:t>OFQUAL RULING</a:t>
            </a:r>
            <a:endParaRPr lang="en-GB" dirty="0"/>
          </a:p>
        </p:txBody>
      </p:sp>
      <p:sp>
        <p:nvSpPr>
          <p:cNvPr id="3" name="Content Placeholder 2"/>
          <p:cNvSpPr>
            <a:spLocks noGrp="1"/>
          </p:cNvSpPr>
          <p:nvPr>
            <p:ph idx="1"/>
          </p:nvPr>
        </p:nvSpPr>
        <p:spPr/>
        <p:txBody>
          <a:bodyPr/>
          <a:lstStyle/>
          <a:p>
            <a:r>
              <a:rPr lang="en-GB" dirty="0" err="1" smtClean="0"/>
              <a:t>Ofqual</a:t>
            </a:r>
            <a:r>
              <a:rPr lang="en-GB" dirty="0" smtClean="0"/>
              <a:t> have recently told the Exam Boards that </a:t>
            </a:r>
            <a:r>
              <a:rPr lang="en-GB" b="1" dirty="0" smtClean="0"/>
              <a:t>no question can be repeated in the life of a specification</a:t>
            </a:r>
            <a:r>
              <a:rPr lang="en-GB" dirty="0" smtClean="0"/>
              <a:t>;</a:t>
            </a:r>
          </a:p>
          <a:p>
            <a:r>
              <a:rPr lang="en-GB" dirty="0" smtClean="0"/>
              <a:t>Therefore </a:t>
            </a:r>
            <a:r>
              <a:rPr lang="en-GB" u="sng" dirty="0" smtClean="0"/>
              <a:t>however similar the questions you see on the paper next June may appear to be to those from a previous paper, there will be important differences</a:t>
            </a:r>
            <a:r>
              <a:rPr lang="en-GB" dirty="0" smtClean="0"/>
              <a:t>.</a:t>
            </a:r>
            <a:endParaRPr lang="en-GB" dirty="0"/>
          </a:p>
        </p:txBody>
      </p:sp>
    </p:spTree>
    <p:extLst>
      <p:ext uri="{BB962C8B-B14F-4D97-AF65-F5344CB8AC3E}">
        <p14:creationId xmlns:p14="http://schemas.microsoft.com/office/powerpoint/2010/main" xmlns="" val="347556873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9712" y="484312"/>
          <a:ext cx="12407056" cy="7974886"/>
        </p:xfrm>
        <a:graphic>
          <a:graphicData uri="http://schemas.openxmlformats.org/drawingml/2006/table">
            <a:tbl>
              <a:tblPr/>
              <a:tblGrid>
                <a:gridCol w="936104"/>
                <a:gridCol w="11470952"/>
              </a:tblGrid>
              <a:tr h="198022">
                <a:tc>
                  <a:txBody>
                    <a:bodyPr/>
                    <a:lstStyle/>
                    <a:p>
                      <a:pPr>
                        <a:spcAft>
                          <a:spcPts val="0"/>
                        </a:spcAft>
                      </a:pPr>
                      <a:r>
                        <a:rPr lang="en-GB" sz="2400" b="1" kern="0" dirty="0">
                          <a:latin typeface="Arial"/>
                        </a:rPr>
                        <a:t>UNIT F966</a:t>
                      </a:r>
                      <a:endParaRPr lang="en-GB" sz="2400" b="1" kern="0" dirty="0">
                        <a:latin typeface="Times New Roman"/>
                      </a:endParaRPr>
                    </a:p>
                  </a:txBody>
                  <a:tcPr marL="62224" marR="622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b="1" dirty="0">
                          <a:latin typeface="Arial"/>
                          <a:ea typeface="Times New Roman"/>
                        </a:rPr>
                        <a:t>                </a:t>
                      </a:r>
                      <a:r>
                        <a:rPr lang="en-GB" sz="4400" b="1" dirty="0">
                          <a:latin typeface="Arial"/>
                          <a:ea typeface="Times New Roman"/>
                        </a:rPr>
                        <a:t>Question/ Topic Area</a:t>
                      </a:r>
                      <a:endParaRPr lang="en-GB" sz="4400" dirty="0">
                        <a:latin typeface="Times New Roman"/>
                        <a:ea typeface="Times New Roman"/>
                      </a:endParaRPr>
                    </a:p>
                  </a:txBody>
                  <a:tcPr marL="62224" marR="622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00728">
                <a:tc>
                  <a:txBody>
                    <a:bodyPr/>
                    <a:lstStyle/>
                    <a:p>
                      <a:pPr>
                        <a:spcAft>
                          <a:spcPts val="0"/>
                        </a:spcAft>
                      </a:pPr>
                      <a:r>
                        <a:rPr lang="en-GB" sz="2400" b="1" dirty="0">
                          <a:latin typeface="Arial"/>
                          <a:ea typeface="Times New Roman"/>
                        </a:rPr>
                        <a:t>JAN 2010</a:t>
                      </a:r>
                      <a:endParaRPr lang="en-GB" sz="2400" dirty="0">
                        <a:latin typeface="Times New Roman"/>
                        <a:ea typeface="Times New Roman"/>
                      </a:endParaRPr>
                    </a:p>
                  </a:txBody>
                  <a:tcPr marL="62224" marR="622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spcAft>
                          <a:spcPts val="0"/>
                        </a:spcAft>
                        <a:buSzPts val="1100"/>
                        <a:buFont typeface="Arial"/>
                        <a:buAutoNum type="arabicPeriod" startAt="10"/>
                        <a:tabLst>
                          <a:tab pos="228600" algn="l"/>
                        </a:tabLst>
                      </a:pPr>
                      <a:r>
                        <a:rPr lang="en-GB" sz="1800" dirty="0">
                          <a:latin typeface="Arial"/>
                          <a:ea typeface="Times New Roman"/>
                          <a:cs typeface="Times New Roman"/>
                        </a:rPr>
                        <a:t>“The nature of Russian government was changed more by Stalin than by any other ruler.” How far do you agree with this view of the period from 1855 to 1964? </a:t>
                      </a:r>
                      <a:r>
                        <a:rPr lang="en-GB" sz="1800" dirty="0" smtClean="0">
                          <a:latin typeface="Arial"/>
                          <a:ea typeface="Times New Roman"/>
                          <a:cs typeface="Times New Roman"/>
                        </a:rPr>
                        <a:t>                                                                                  </a:t>
                      </a:r>
                      <a:r>
                        <a:rPr lang="en-GB" sz="1800" b="1" dirty="0" smtClean="0">
                          <a:latin typeface="Arial"/>
                          <a:ea typeface="Times New Roman"/>
                          <a:cs typeface="Times New Roman"/>
                        </a:rPr>
                        <a:t>[2]</a:t>
                      </a:r>
                      <a:r>
                        <a:rPr lang="en-GB" sz="1800" dirty="0" smtClean="0">
                          <a:latin typeface="Arial"/>
                          <a:ea typeface="Times New Roman"/>
                          <a:cs typeface="Times New Roman"/>
                        </a:rPr>
                        <a:t>                                                                           </a:t>
                      </a:r>
                      <a:endParaRPr lang="en-GB" sz="1800" dirty="0">
                        <a:latin typeface="Times New Roman"/>
                        <a:ea typeface="Times New Roman"/>
                        <a:cs typeface="Times New Roman"/>
                      </a:endParaRPr>
                    </a:p>
                    <a:p>
                      <a:pPr marL="342900" lvl="0" indent="-342900" algn="l">
                        <a:spcAft>
                          <a:spcPts val="0"/>
                        </a:spcAft>
                        <a:buSzPts val="1100"/>
                        <a:buFont typeface="Arial"/>
                        <a:buAutoNum type="arabicPeriod" startAt="10"/>
                        <a:tabLst>
                          <a:tab pos="228600" algn="l"/>
                        </a:tabLst>
                      </a:pPr>
                      <a:r>
                        <a:rPr lang="en-GB" sz="1800" dirty="0">
                          <a:latin typeface="Arial"/>
                          <a:ea typeface="Times New Roman"/>
                          <a:cs typeface="Times New Roman"/>
                        </a:rPr>
                        <a:t>Assess the view that all the rulers of Russia had similar aims in domestic policy in the period from 1855 to 1964.                                                   </a:t>
                      </a:r>
                      <a:r>
                        <a:rPr lang="en-GB" sz="1800" dirty="0" smtClean="0">
                          <a:latin typeface="Arial"/>
                          <a:ea typeface="Times New Roman"/>
                          <a:cs typeface="Times New Roman"/>
                        </a:rPr>
                        <a:t>                                                                                                            </a:t>
                      </a:r>
                      <a:r>
                        <a:rPr lang="en-GB" sz="1800" b="1" dirty="0" smtClean="0">
                          <a:latin typeface="Arial"/>
                          <a:ea typeface="Times New Roman"/>
                          <a:cs typeface="Times New Roman"/>
                        </a:rPr>
                        <a:t>[</a:t>
                      </a:r>
                      <a:r>
                        <a:rPr lang="en-GB" sz="1800" b="1" dirty="0">
                          <a:latin typeface="Arial"/>
                          <a:ea typeface="Times New Roman"/>
                          <a:cs typeface="Times New Roman"/>
                        </a:rPr>
                        <a:t>1]</a:t>
                      </a:r>
                      <a:r>
                        <a:rPr lang="en-GB" sz="1800" dirty="0">
                          <a:latin typeface="Arial"/>
                          <a:ea typeface="Times New Roman"/>
                          <a:cs typeface="Times New Roman"/>
                        </a:rPr>
                        <a:t>                                                                             </a:t>
                      </a:r>
                      <a:endParaRPr lang="en-GB" sz="1800" dirty="0">
                        <a:latin typeface="Times New Roman"/>
                        <a:ea typeface="Times New Roman"/>
                        <a:cs typeface="Times New Roman"/>
                      </a:endParaRPr>
                    </a:p>
                    <a:p>
                      <a:pPr marL="342900" lvl="0" indent="-342900" algn="l">
                        <a:spcAft>
                          <a:spcPts val="0"/>
                        </a:spcAft>
                        <a:buSzPts val="1100"/>
                        <a:buFont typeface="Arial"/>
                        <a:buAutoNum type="arabicPeriod" startAt="10"/>
                        <a:tabLst>
                          <a:tab pos="228600" algn="l"/>
                        </a:tabLst>
                      </a:pPr>
                      <a:r>
                        <a:rPr lang="en-GB" sz="1800" dirty="0">
                          <a:latin typeface="Arial"/>
                          <a:ea typeface="Times New Roman"/>
                          <a:cs typeface="Times New Roman"/>
                        </a:rPr>
                        <a:t>Assess the view that the lives of the peasants in Russia did not improve in the period from 1855 to 1964.	</a:t>
                      </a:r>
                      <a:r>
                        <a:rPr lang="en-GB" sz="1800" b="1" dirty="0" smtClean="0">
                          <a:latin typeface="Arial"/>
                          <a:ea typeface="Times New Roman"/>
                          <a:cs typeface="Times New Roman"/>
                        </a:rPr>
                        <a:t>[3]</a:t>
                      </a:r>
                      <a:endParaRPr lang="en-GB" sz="1800" dirty="0">
                        <a:latin typeface="Times New Roman"/>
                        <a:ea typeface="Times New Roman"/>
                        <a:cs typeface="Times New Roman"/>
                      </a:endParaRPr>
                    </a:p>
                  </a:txBody>
                  <a:tcPr marL="62224" marR="622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220">
                <a:tc>
                  <a:txBody>
                    <a:bodyPr/>
                    <a:lstStyle/>
                    <a:p>
                      <a:pPr>
                        <a:spcAft>
                          <a:spcPts val="0"/>
                        </a:spcAft>
                      </a:pPr>
                      <a:r>
                        <a:rPr lang="en-GB" sz="2400" b="1" dirty="0" smtClean="0">
                          <a:latin typeface="Arial"/>
                          <a:ea typeface="Times New Roman"/>
                        </a:rPr>
                        <a:t>JUN </a:t>
                      </a:r>
                      <a:r>
                        <a:rPr lang="en-GB" sz="2400" b="1" dirty="0">
                          <a:latin typeface="Arial"/>
                          <a:ea typeface="Times New Roman"/>
                        </a:rPr>
                        <a:t>2010</a:t>
                      </a:r>
                      <a:endParaRPr lang="en-GB" sz="2400" dirty="0">
                        <a:latin typeface="Times New Roman"/>
                        <a:ea typeface="Times New Roman"/>
                      </a:endParaRPr>
                    </a:p>
                  </a:txBody>
                  <a:tcPr marL="62224" marR="622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spcAft>
                          <a:spcPts val="0"/>
                        </a:spcAft>
                        <a:buSzPts val="1100"/>
                        <a:buFont typeface="Arial"/>
                        <a:buAutoNum type="arabicPeriod" startAt="10"/>
                        <a:tabLst>
                          <a:tab pos="228600" algn="l"/>
                        </a:tabLst>
                      </a:pPr>
                      <a:r>
                        <a:rPr lang="en-GB" sz="1800" dirty="0">
                          <a:latin typeface="Arial"/>
                          <a:ea typeface="Times New Roman"/>
                          <a:cs typeface="Times New Roman"/>
                        </a:rPr>
                        <a:t>How far do you agree that the October Revolution of 1917 was the most important turning-point in the development of Russian government in the period from 1855 to 1964?			</a:t>
                      </a:r>
                      <a:r>
                        <a:rPr lang="en-GB" sz="1800" dirty="0" smtClean="0">
                          <a:latin typeface="Arial"/>
                          <a:ea typeface="Times New Roman"/>
                          <a:cs typeface="Times New Roman"/>
                        </a:rPr>
                        <a:t>               </a:t>
                      </a:r>
                      <a:r>
                        <a:rPr lang="en-GB" sz="1800" b="1" dirty="0" smtClean="0">
                          <a:latin typeface="Arial"/>
                          <a:ea typeface="Times New Roman"/>
                          <a:cs typeface="Times New Roman"/>
                        </a:rPr>
                        <a:t>[4]</a:t>
                      </a:r>
                      <a:endParaRPr lang="en-GB" sz="1800" dirty="0">
                        <a:latin typeface="Times New Roman"/>
                        <a:ea typeface="Times New Roman"/>
                        <a:cs typeface="Times New Roman"/>
                      </a:endParaRPr>
                    </a:p>
                    <a:p>
                      <a:pPr marL="342900" lvl="0" indent="-342900" algn="l">
                        <a:spcAft>
                          <a:spcPts val="0"/>
                        </a:spcAft>
                        <a:buSzPts val="1100"/>
                        <a:buFont typeface="Arial"/>
                        <a:buAutoNum type="arabicPeriod" startAt="10"/>
                        <a:tabLst>
                          <a:tab pos="228600" algn="l"/>
                        </a:tabLst>
                      </a:pPr>
                      <a:r>
                        <a:rPr lang="en-GB" sz="1800" dirty="0">
                          <a:latin typeface="Arial"/>
                          <a:ea typeface="Times New Roman"/>
                          <a:cs typeface="Times New Roman"/>
                        </a:rPr>
                        <a:t>Assess the view that Russia’s communist leaders did less than the Tsars to improve the lives of the working class in the period from 1855 to 1964.</a:t>
                      </a:r>
                      <a:r>
                        <a:rPr lang="en-GB" sz="1800" b="1" dirty="0">
                          <a:latin typeface="Arial"/>
                          <a:ea typeface="Times New Roman"/>
                          <a:cs typeface="Times New Roman"/>
                        </a:rPr>
                        <a:t> </a:t>
                      </a:r>
                      <a:r>
                        <a:rPr lang="en-GB" sz="1800" b="1" dirty="0" smtClean="0">
                          <a:latin typeface="Arial"/>
                          <a:ea typeface="Times New Roman"/>
                          <a:cs typeface="Times New Roman"/>
                        </a:rPr>
                        <a:t>                                                                                                          [</a:t>
                      </a:r>
                      <a:r>
                        <a:rPr lang="en-GB" sz="1800" b="1" dirty="0">
                          <a:latin typeface="Arial"/>
                          <a:ea typeface="Times New Roman"/>
                          <a:cs typeface="Times New Roman"/>
                        </a:rPr>
                        <a:t>3]</a:t>
                      </a:r>
                      <a:r>
                        <a:rPr lang="en-GB" sz="1800" dirty="0">
                          <a:latin typeface="Arial"/>
                          <a:ea typeface="Times New Roman"/>
                          <a:cs typeface="Times New Roman"/>
                        </a:rPr>
                        <a:t>                                                                             </a:t>
                      </a:r>
                      <a:endParaRPr lang="en-GB" sz="1800" dirty="0">
                        <a:latin typeface="Times New Roman"/>
                        <a:ea typeface="Times New Roman"/>
                        <a:cs typeface="Times New Roman"/>
                      </a:endParaRPr>
                    </a:p>
                    <a:p>
                      <a:pPr marL="342900" lvl="0" indent="-342900" algn="l">
                        <a:spcAft>
                          <a:spcPts val="0"/>
                        </a:spcAft>
                        <a:buSzPts val="1100"/>
                        <a:buFont typeface="Arial"/>
                        <a:buAutoNum type="arabicPeriod" startAt="10"/>
                        <a:tabLst>
                          <a:tab pos="228600" algn="l"/>
                        </a:tabLst>
                      </a:pPr>
                      <a:r>
                        <a:rPr lang="en-GB" sz="1800" dirty="0">
                          <a:latin typeface="Arial"/>
                          <a:ea typeface="Times New Roman"/>
                          <a:cs typeface="Times New Roman"/>
                        </a:rPr>
                        <a:t>“Opposition to Russian governments was ineffective in the period from 1855 to 1964.” How far do you agree with this view?	                         </a:t>
                      </a:r>
                      <a:r>
                        <a:rPr lang="en-GB" sz="1800" dirty="0" smtClean="0">
                          <a:latin typeface="Arial"/>
                          <a:ea typeface="Times New Roman"/>
                          <a:cs typeface="Times New Roman"/>
                        </a:rPr>
                        <a:t>                                                                                                                       </a:t>
                      </a:r>
                      <a:r>
                        <a:rPr lang="en-GB" sz="1800" b="1" dirty="0" smtClean="0">
                          <a:latin typeface="Arial"/>
                          <a:ea typeface="Times New Roman"/>
                          <a:cs typeface="Times New Roman"/>
                        </a:rPr>
                        <a:t>[</a:t>
                      </a:r>
                      <a:r>
                        <a:rPr lang="en-GB" sz="1800" b="1" dirty="0">
                          <a:latin typeface="Arial"/>
                          <a:ea typeface="Times New Roman"/>
                          <a:cs typeface="Times New Roman"/>
                        </a:rPr>
                        <a:t>2]</a:t>
                      </a:r>
                      <a:endParaRPr lang="en-GB" sz="1800" dirty="0">
                        <a:latin typeface="Times New Roman"/>
                        <a:ea typeface="Times New Roman"/>
                        <a:cs typeface="Times New Roman"/>
                      </a:endParaRPr>
                    </a:p>
                  </a:txBody>
                  <a:tcPr marL="62224" marR="622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2198">
                <a:tc>
                  <a:txBody>
                    <a:bodyPr/>
                    <a:lstStyle/>
                    <a:p>
                      <a:pPr>
                        <a:spcAft>
                          <a:spcPts val="0"/>
                        </a:spcAft>
                      </a:pPr>
                      <a:r>
                        <a:rPr lang="en-GB" sz="2400" b="1" dirty="0">
                          <a:latin typeface="Arial"/>
                          <a:ea typeface="Times New Roman"/>
                        </a:rPr>
                        <a:t>JAN 2011</a:t>
                      </a:r>
                      <a:endParaRPr lang="en-GB" sz="2400" dirty="0">
                        <a:latin typeface="Times New Roman"/>
                        <a:ea typeface="Times New Roman"/>
                      </a:endParaRPr>
                    </a:p>
                  </a:txBody>
                  <a:tcPr marL="62224" marR="622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spcAft>
                          <a:spcPts val="0"/>
                        </a:spcAft>
                        <a:buSzPts val="1100"/>
                        <a:buFont typeface="Arial"/>
                        <a:buAutoNum type="arabicPeriod" startAt="10"/>
                        <a:tabLst>
                          <a:tab pos="228600" algn="l"/>
                        </a:tabLst>
                      </a:pPr>
                      <a:r>
                        <a:rPr lang="en-GB" sz="1800" dirty="0">
                          <a:latin typeface="Arial"/>
                          <a:ea typeface="Times New Roman"/>
                          <a:cs typeface="Times New Roman"/>
                        </a:rPr>
                        <a:t>Assess the view that the 1905 Revolution changed Russian government more than other events in the period from 1855 to 1964.                        </a:t>
                      </a:r>
                      <a:r>
                        <a:rPr lang="en-GB" sz="1800" dirty="0" smtClean="0">
                          <a:latin typeface="Arial"/>
                          <a:ea typeface="Times New Roman"/>
                          <a:cs typeface="Times New Roman"/>
                        </a:rPr>
                        <a:t>                                                                                                     </a:t>
                      </a:r>
                      <a:r>
                        <a:rPr lang="en-GB" sz="1800" b="1" dirty="0" smtClean="0">
                          <a:latin typeface="Arial"/>
                          <a:ea typeface="Times New Roman"/>
                          <a:cs typeface="Times New Roman"/>
                        </a:rPr>
                        <a:t>[</a:t>
                      </a:r>
                      <a:r>
                        <a:rPr lang="en-GB" sz="1800" b="1" dirty="0">
                          <a:latin typeface="Arial"/>
                          <a:ea typeface="Times New Roman"/>
                          <a:cs typeface="Times New Roman"/>
                        </a:rPr>
                        <a:t>4]</a:t>
                      </a:r>
                      <a:r>
                        <a:rPr lang="en-GB" sz="1800" dirty="0">
                          <a:latin typeface="Arial"/>
                          <a:ea typeface="Times New Roman"/>
                          <a:cs typeface="Times New Roman"/>
                        </a:rPr>
                        <a:t>                                                 </a:t>
                      </a:r>
                      <a:endParaRPr lang="en-GB" sz="1800" dirty="0">
                        <a:latin typeface="Times New Roman"/>
                        <a:ea typeface="Times New Roman"/>
                        <a:cs typeface="Times New Roman"/>
                      </a:endParaRPr>
                    </a:p>
                    <a:p>
                      <a:pPr marL="342900" lvl="0" indent="-342900" algn="l">
                        <a:spcAft>
                          <a:spcPts val="0"/>
                        </a:spcAft>
                        <a:buSzPts val="1100"/>
                        <a:buFont typeface="Arial"/>
                        <a:buAutoNum type="arabicPeriod" startAt="10"/>
                        <a:tabLst>
                          <a:tab pos="228600" algn="l"/>
                        </a:tabLst>
                      </a:pPr>
                      <a:r>
                        <a:rPr lang="en-GB" sz="1800" dirty="0">
                          <a:latin typeface="Arial"/>
                          <a:ea typeface="Times New Roman"/>
                          <a:cs typeface="Times New Roman"/>
                        </a:rPr>
                        <a:t>‘Communists and Tsars ruled Russia the same way.’  How far do you agree with this view of the period from 1855 to 1964?	                        </a:t>
                      </a:r>
                      <a:r>
                        <a:rPr lang="en-GB" sz="1800" dirty="0" smtClean="0">
                          <a:latin typeface="Arial"/>
                          <a:ea typeface="Times New Roman"/>
                          <a:cs typeface="Times New Roman"/>
                        </a:rPr>
                        <a:t>                                                                                                                       </a:t>
                      </a:r>
                      <a:r>
                        <a:rPr lang="en-GB" sz="1800" b="1" dirty="0">
                          <a:latin typeface="Arial"/>
                          <a:ea typeface="Times New Roman"/>
                          <a:cs typeface="Times New Roman"/>
                        </a:rPr>
                        <a:t>[1]</a:t>
                      </a:r>
                      <a:endParaRPr lang="en-GB" sz="1800" dirty="0">
                        <a:latin typeface="Times New Roman"/>
                        <a:ea typeface="Times New Roman"/>
                        <a:cs typeface="Times New Roman"/>
                      </a:endParaRPr>
                    </a:p>
                    <a:p>
                      <a:pPr marL="342900" lvl="0" indent="-342900" algn="l">
                        <a:spcAft>
                          <a:spcPts val="0"/>
                        </a:spcAft>
                        <a:buSzPts val="1100"/>
                        <a:buFont typeface="Arial"/>
                        <a:buAutoNum type="arabicPeriod" startAt="10"/>
                        <a:tabLst>
                          <a:tab pos="228600" algn="l"/>
                        </a:tabLst>
                      </a:pPr>
                      <a:r>
                        <a:rPr lang="en-GB" sz="1800" dirty="0">
                          <a:latin typeface="Arial"/>
                          <a:ea typeface="Times New Roman"/>
                          <a:cs typeface="Times New Roman"/>
                        </a:rPr>
                        <a:t>Assess the view that economic change in Russia was more successful under Stalin than any other ruler in the period from 1855 to 1964.        </a:t>
                      </a:r>
                      <a:r>
                        <a:rPr lang="en-GB" sz="1800" dirty="0" smtClean="0">
                          <a:latin typeface="Arial"/>
                          <a:ea typeface="Times New Roman"/>
                          <a:cs typeface="Times New Roman"/>
                        </a:rPr>
                        <a:t>                                                                                                               </a:t>
                      </a:r>
                      <a:r>
                        <a:rPr lang="en-GB" sz="1800" b="1" dirty="0">
                          <a:latin typeface="Arial"/>
                          <a:ea typeface="Times New Roman"/>
                          <a:cs typeface="Times New Roman"/>
                        </a:rPr>
                        <a:t>[3]</a:t>
                      </a:r>
                      <a:r>
                        <a:rPr lang="en-GB" sz="1800" dirty="0">
                          <a:latin typeface="Arial"/>
                          <a:ea typeface="Times New Roman"/>
                          <a:cs typeface="Times New Roman"/>
                        </a:rPr>
                        <a:t>                                                                            </a:t>
                      </a:r>
                      <a:endParaRPr lang="en-GB" sz="1800" dirty="0">
                        <a:latin typeface="Times New Roman"/>
                        <a:ea typeface="Times New Roman"/>
                        <a:cs typeface="Times New Roman"/>
                      </a:endParaRPr>
                    </a:p>
                  </a:txBody>
                  <a:tcPr marL="62224" marR="622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220">
                <a:tc>
                  <a:txBody>
                    <a:bodyPr/>
                    <a:lstStyle/>
                    <a:p>
                      <a:pPr>
                        <a:spcAft>
                          <a:spcPts val="0"/>
                        </a:spcAft>
                      </a:pPr>
                      <a:r>
                        <a:rPr lang="en-GB" sz="2400" b="1" dirty="0" smtClean="0">
                          <a:latin typeface="Arial"/>
                          <a:ea typeface="Times New Roman"/>
                        </a:rPr>
                        <a:t>JUN </a:t>
                      </a:r>
                      <a:r>
                        <a:rPr lang="en-GB" sz="2400" b="1" dirty="0">
                          <a:latin typeface="Arial"/>
                          <a:ea typeface="Times New Roman"/>
                        </a:rPr>
                        <a:t>2011</a:t>
                      </a:r>
                      <a:endParaRPr lang="en-GB" sz="2400" dirty="0">
                        <a:latin typeface="Times New Roman"/>
                        <a:ea typeface="Times New Roman"/>
                      </a:endParaRPr>
                    </a:p>
                  </a:txBody>
                  <a:tcPr marL="62224" marR="622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spcAft>
                          <a:spcPts val="0"/>
                        </a:spcAft>
                        <a:buFont typeface="+mj-lt"/>
                        <a:buAutoNum type="arabicPeriod" startAt="10"/>
                        <a:tabLst>
                          <a:tab pos="228600" algn="l"/>
                        </a:tabLst>
                      </a:pPr>
                      <a:r>
                        <a:rPr lang="en-GB" sz="1800" dirty="0">
                          <a:latin typeface="Arial"/>
                          <a:ea typeface="Times New Roman"/>
                        </a:rPr>
                        <a:t>Assess the view that the condition of the peasantry in Russia was transformed in the period from 1855 to 1964.		                       </a:t>
                      </a:r>
                      <a:r>
                        <a:rPr lang="en-GB" sz="1800" dirty="0" smtClean="0">
                          <a:latin typeface="Arial"/>
                          <a:ea typeface="Times New Roman"/>
                        </a:rPr>
                        <a:t>                                                                                                          </a:t>
                      </a:r>
                      <a:r>
                        <a:rPr lang="en-GB" sz="1800" b="1" dirty="0">
                          <a:latin typeface="Arial"/>
                          <a:ea typeface="Times New Roman"/>
                        </a:rPr>
                        <a:t>[3]</a:t>
                      </a:r>
                      <a:endParaRPr lang="en-GB" sz="1800" dirty="0">
                        <a:latin typeface="Times New Roman"/>
                        <a:ea typeface="Times New Roman"/>
                      </a:endParaRPr>
                    </a:p>
                    <a:p>
                      <a:pPr marL="342900" lvl="0" indent="-342900" algn="l">
                        <a:spcAft>
                          <a:spcPts val="0"/>
                        </a:spcAft>
                        <a:buFont typeface="+mj-lt"/>
                        <a:buAutoNum type="arabicPeriod" startAt="10"/>
                        <a:tabLst>
                          <a:tab pos="228600" algn="l"/>
                        </a:tabLst>
                      </a:pPr>
                      <a:r>
                        <a:rPr lang="en-GB" sz="1800" dirty="0">
                          <a:latin typeface="Arial"/>
                          <a:ea typeface="Times New Roman"/>
                        </a:rPr>
                        <a:t>‘The communist rulers were effective autocrats; the Tsars were not.’ How far do you agree with this view of Russian government in the period from 1855 to 1964?    	 		</a:t>
                      </a:r>
                      <a:r>
                        <a:rPr lang="en-GB" sz="1800" dirty="0" smtClean="0">
                          <a:latin typeface="Arial"/>
                          <a:ea typeface="Times New Roman"/>
                        </a:rPr>
                        <a:t>                                            </a:t>
                      </a:r>
                      <a:r>
                        <a:rPr lang="en-GB" sz="1800" b="1" dirty="0" smtClean="0">
                          <a:latin typeface="Arial"/>
                          <a:ea typeface="Times New Roman"/>
                        </a:rPr>
                        <a:t>[2]</a:t>
                      </a:r>
                      <a:endParaRPr lang="en-GB" sz="1800" dirty="0">
                        <a:latin typeface="Times New Roman"/>
                        <a:ea typeface="Times New Roman"/>
                      </a:endParaRPr>
                    </a:p>
                    <a:p>
                      <a:pPr marL="342900" lvl="0" indent="-342900" algn="l">
                        <a:spcAft>
                          <a:spcPts val="0"/>
                        </a:spcAft>
                        <a:buFont typeface="+mj-lt"/>
                        <a:buAutoNum type="arabicPeriod" startAt="10"/>
                        <a:tabLst>
                          <a:tab pos="228600" algn="l"/>
                        </a:tabLst>
                      </a:pPr>
                      <a:r>
                        <a:rPr lang="en-GB" sz="1800" dirty="0">
                          <a:latin typeface="Arial"/>
                          <a:ea typeface="Times New Roman"/>
                        </a:rPr>
                        <a:t>‘‘All Russia’s rulers tried to modernise Russia.’ How far do you agree with this view of the period from 1855 to 1964?</a:t>
                      </a:r>
                      <a:r>
                        <a:rPr lang="en-GB" sz="1800" b="1" dirty="0">
                          <a:latin typeface="Arial"/>
                          <a:ea typeface="Times New Roman"/>
                        </a:rPr>
                        <a:t>                                             </a:t>
                      </a:r>
                      <a:r>
                        <a:rPr lang="en-GB" sz="1800" b="1" dirty="0" smtClean="0">
                          <a:latin typeface="Arial"/>
                          <a:ea typeface="Times New Roman"/>
                        </a:rPr>
                        <a:t>                                                                                                             [</a:t>
                      </a:r>
                      <a:r>
                        <a:rPr lang="en-GB" sz="1800" b="1" dirty="0">
                          <a:latin typeface="Arial"/>
                          <a:ea typeface="Times New Roman"/>
                        </a:rPr>
                        <a:t>1]</a:t>
                      </a:r>
                      <a:r>
                        <a:rPr lang="en-GB" sz="1800" dirty="0">
                          <a:latin typeface="Arial"/>
                          <a:ea typeface="Times New Roman"/>
                        </a:rPr>
                        <a:t> </a:t>
                      </a:r>
                      <a:endParaRPr lang="en-GB" sz="1800" dirty="0">
                        <a:latin typeface="Times New Roman"/>
                        <a:ea typeface="Times New Roman"/>
                      </a:endParaRPr>
                    </a:p>
                  </a:txBody>
                  <a:tcPr marL="62224" marR="622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720" y="844352"/>
          <a:ext cx="12313368" cy="7849200"/>
        </p:xfrm>
        <a:graphic>
          <a:graphicData uri="http://schemas.openxmlformats.org/drawingml/2006/table">
            <a:tbl>
              <a:tblPr/>
              <a:tblGrid>
                <a:gridCol w="1512168"/>
                <a:gridCol w="10801200"/>
              </a:tblGrid>
              <a:tr h="2029316">
                <a:tc>
                  <a:txBody>
                    <a:bodyPr/>
                    <a:lstStyle/>
                    <a:p>
                      <a:pPr>
                        <a:spcAft>
                          <a:spcPts val="0"/>
                        </a:spcAft>
                      </a:pPr>
                      <a:r>
                        <a:rPr lang="en-GB" sz="2000" b="1" dirty="0">
                          <a:latin typeface="Arial"/>
                          <a:ea typeface="Times New Roman"/>
                        </a:rPr>
                        <a:t>JAN 2012</a:t>
                      </a:r>
                      <a:endParaRPr lang="en-GB" sz="2000" dirty="0">
                        <a:latin typeface="Times New Roman"/>
                        <a:ea typeface="Times New Roman"/>
                      </a:endParaRPr>
                    </a:p>
                  </a:txBody>
                  <a:tcPr marL="54989" marR="54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spcAft>
                          <a:spcPts val="0"/>
                        </a:spcAft>
                        <a:buFont typeface="+mj-lt"/>
                        <a:buAutoNum type="arabicPeriod" startAt="10"/>
                        <a:tabLst>
                          <a:tab pos="228600" algn="l"/>
                        </a:tabLst>
                      </a:pPr>
                      <a:r>
                        <a:rPr lang="en-GB" sz="2000" dirty="0">
                          <a:latin typeface="Arial"/>
                          <a:ea typeface="Times New Roman"/>
                        </a:rPr>
                        <a:t>‘Lenin was more successful in dealing with opposition than any other ruler of Russia in the period from 1855 to 1964.' How far do you agree with this view? </a:t>
                      </a:r>
                      <a:r>
                        <a:rPr lang="en-GB" sz="2000" dirty="0" smtClean="0">
                          <a:latin typeface="Arial"/>
                          <a:ea typeface="Times New Roman"/>
                        </a:rPr>
                        <a:t>                                     </a:t>
                      </a:r>
                      <a:r>
                        <a:rPr lang="en-GB" sz="2000" b="1" dirty="0" smtClean="0">
                          <a:latin typeface="Arial"/>
                          <a:ea typeface="Times New Roman"/>
                        </a:rPr>
                        <a:t>[2]</a:t>
                      </a:r>
                      <a:r>
                        <a:rPr lang="en-GB" sz="2000" dirty="0" smtClean="0">
                          <a:latin typeface="Arial"/>
                          <a:ea typeface="Times New Roman"/>
                        </a:rPr>
                        <a:t>                                                                   </a:t>
                      </a:r>
                      <a:endParaRPr lang="en-GB" sz="2000" dirty="0">
                        <a:latin typeface="Times New Roman"/>
                        <a:ea typeface="Times New Roman"/>
                      </a:endParaRPr>
                    </a:p>
                    <a:p>
                      <a:pPr marL="342900" lvl="0" indent="-342900" algn="l">
                        <a:spcAft>
                          <a:spcPts val="0"/>
                        </a:spcAft>
                        <a:buSzPts val="1100"/>
                        <a:buFont typeface="Arial"/>
                        <a:buAutoNum type="arabicPeriod" startAt="11"/>
                        <a:tabLst>
                          <a:tab pos="228600" algn="l"/>
                        </a:tabLst>
                      </a:pPr>
                      <a:r>
                        <a:rPr lang="en-GB" sz="2000" dirty="0">
                          <a:latin typeface="Arial"/>
                          <a:ea typeface="Times New Roman"/>
                          <a:cs typeface="Times New Roman"/>
                        </a:rPr>
                        <a:t>‘The development of Russian government was influenced more by war than any other factor.’ How far do you agree with this view of the period from 1855 to 1964? </a:t>
                      </a:r>
                      <a:r>
                        <a:rPr lang="en-GB" sz="2000" dirty="0" smtClean="0">
                          <a:latin typeface="Arial"/>
                          <a:ea typeface="Times New Roman"/>
                          <a:cs typeface="Times New Roman"/>
                        </a:rPr>
                        <a:t>                   </a:t>
                      </a:r>
                      <a:r>
                        <a:rPr lang="en-GB" sz="2000" b="1" dirty="0" smtClean="0">
                          <a:latin typeface="Arial"/>
                          <a:ea typeface="Times New Roman"/>
                          <a:cs typeface="Times New Roman"/>
                        </a:rPr>
                        <a:t>[4]</a:t>
                      </a:r>
                      <a:r>
                        <a:rPr lang="en-GB" sz="2000" dirty="0" smtClean="0">
                          <a:latin typeface="Arial"/>
                          <a:ea typeface="Times New Roman"/>
                          <a:cs typeface="Times New Roman"/>
                        </a:rPr>
                        <a:t>                                                           </a:t>
                      </a:r>
                      <a:r>
                        <a:rPr lang="en-GB" sz="2000" b="1" dirty="0" smtClean="0">
                          <a:latin typeface="Arial"/>
                          <a:ea typeface="Times New Roman"/>
                          <a:cs typeface="Times New Roman"/>
                        </a:rPr>
                        <a:t> </a:t>
                      </a:r>
                      <a:endParaRPr lang="en-GB" sz="2000" dirty="0">
                        <a:latin typeface="Times New Roman"/>
                        <a:ea typeface="Times New Roman"/>
                        <a:cs typeface="Times New Roman"/>
                      </a:endParaRPr>
                    </a:p>
                    <a:p>
                      <a:pPr marL="342900" lvl="0" indent="-342900" algn="l">
                        <a:spcAft>
                          <a:spcPts val="0"/>
                        </a:spcAft>
                        <a:buSzPts val="1100"/>
                        <a:buFont typeface="Arial"/>
                        <a:buAutoNum type="arabicPeriod" startAt="11"/>
                        <a:tabLst>
                          <a:tab pos="228600" algn="l"/>
                        </a:tabLst>
                      </a:pPr>
                      <a:r>
                        <a:rPr lang="en-GB" sz="2000" dirty="0">
                          <a:latin typeface="Arial"/>
                          <a:ea typeface="Times New Roman"/>
                          <a:cs typeface="Times New Roman"/>
                        </a:rPr>
                        <a:t>How far does a study of living and working conditions in the period 1855 to 1964 suggest that the Russian peoples lost more than they gained after 1917?	</a:t>
                      </a:r>
                      <a:r>
                        <a:rPr lang="en-GB" sz="2000" dirty="0" smtClean="0">
                          <a:latin typeface="Arial"/>
                          <a:ea typeface="Times New Roman"/>
                          <a:cs typeface="Times New Roman"/>
                        </a:rPr>
                        <a:t>                             </a:t>
                      </a:r>
                      <a:r>
                        <a:rPr lang="en-GB" sz="2000" b="1" dirty="0" smtClean="0">
                          <a:latin typeface="Arial"/>
                          <a:ea typeface="Times New Roman"/>
                          <a:cs typeface="Times New Roman"/>
                        </a:rPr>
                        <a:t>[3]</a:t>
                      </a:r>
                      <a:r>
                        <a:rPr lang="en-GB" sz="2000" dirty="0" smtClean="0">
                          <a:latin typeface="Arial"/>
                          <a:ea typeface="Times New Roman"/>
                          <a:cs typeface="Times New Roman"/>
                        </a:rPr>
                        <a:t> </a:t>
                      </a:r>
                      <a:endParaRPr lang="en-GB" sz="2000" dirty="0">
                        <a:latin typeface="Times New Roman"/>
                        <a:ea typeface="Times New Roman"/>
                        <a:cs typeface="Times New Roman"/>
                      </a:endParaRPr>
                    </a:p>
                  </a:txBody>
                  <a:tcPr marL="54989" marR="54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1104">
                <a:tc>
                  <a:txBody>
                    <a:bodyPr/>
                    <a:lstStyle/>
                    <a:p>
                      <a:pPr>
                        <a:spcAft>
                          <a:spcPts val="0"/>
                        </a:spcAft>
                      </a:pPr>
                      <a:r>
                        <a:rPr lang="en-GB" sz="2000" b="1" dirty="0">
                          <a:latin typeface="Arial"/>
                          <a:ea typeface="Times New Roman"/>
                        </a:rPr>
                        <a:t>JUNE 2012</a:t>
                      </a:r>
                      <a:endParaRPr lang="en-GB" sz="2000" dirty="0">
                        <a:latin typeface="Times New Roman"/>
                        <a:ea typeface="Times New Roman"/>
                      </a:endParaRPr>
                    </a:p>
                  </a:txBody>
                  <a:tcPr marL="54989" marR="54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spcAft>
                          <a:spcPts val="0"/>
                        </a:spcAft>
                        <a:buSzPts val="1100"/>
                        <a:buFont typeface="Arial"/>
                        <a:buAutoNum type="arabicPeriod" startAt="10"/>
                        <a:tabLst>
                          <a:tab pos="228600" algn="l"/>
                        </a:tabLst>
                      </a:pPr>
                      <a:r>
                        <a:rPr lang="en-GB" sz="2000" dirty="0">
                          <a:latin typeface="Arial"/>
                          <a:ea typeface="Times New Roman"/>
                          <a:cs typeface="Times New Roman"/>
                        </a:rPr>
                        <a:t>How far do you agree that Stalin’s rise to power was the most important turning-point in the development of Russian government in the period from 1855 to 1964? </a:t>
                      </a:r>
                      <a:r>
                        <a:rPr lang="en-GB" sz="2000" dirty="0" smtClean="0">
                          <a:latin typeface="Arial"/>
                          <a:ea typeface="Times New Roman"/>
                          <a:cs typeface="Times New Roman"/>
                        </a:rPr>
                        <a:t>                            </a:t>
                      </a:r>
                      <a:r>
                        <a:rPr lang="en-GB" sz="2000" b="1" dirty="0" smtClean="0">
                          <a:latin typeface="Arial"/>
                          <a:ea typeface="Times New Roman"/>
                          <a:cs typeface="Times New Roman"/>
                        </a:rPr>
                        <a:t>[2]</a:t>
                      </a:r>
                      <a:r>
                        <a:rPr lang="en-GB" sz="2000" dirty="0" smtClean="0">
                          <a:latin typeface="Arial"/>
                          <a:ea typeface="Times New Roman"/>
                          <a:cs typeface="Times New Roman"/>
                        </a:rPr>
                        <a:t>                                                   </a:t>
                      </a:r>
                      <a:endParaRPr lang="en-GB" sz="2000" dirty="0">
                        <a:latin typeface="Times New Roman"/>
                        <a:ea typeface="Times New Roman"/>
                        <a:cs typeface="Times New Roman"/>
                      </a:endParaRPr>
                    </a:p>
                    <a:p>
                      <a:pPr marL="342900" lvl="0" indent="-342900" algn="l">
                        <a:spcAft>
                          <a:spcPts val="0"/>
                        </a:spcAft>
                        <a:buSzPts val="1100"/>
                        <a:buFont typeface="Arial"/>
                        <a:buAutoNum type="arabicPeriod" startAt="10"/>
                        <a:tabLst>
                          <a:tab pos="228600" algn="l"/>
                        </a:tabLst>
                      </a:pPr>
                      <a:r>
                        <a:rPr lang="en-GB" sz="2000" dirty="0">
                          <a:latin typeface="Arial"/>
                          <a:ea typeface="Times New Roman"/>
                          <a:cs typeface="Times New Roman"/>
                        </a:rPr>
                        <a:t>‘The rulers of Russia were reluctant reformers.' How far do you agree with this view of Russia in the period from 1855 to 1964? </a:t>
                      </a:r>
                      <a:r>
                        <a:rPr lang="en-GB" sz="2000" dirty="0" smtClean="0">
                          <a:latin typeface="Arial"/>
                          <a:ea typeface="Times New Roman"/>
                          <a:cs typeface="Times New Roman"/>
                        </a:rPr>
                        <a:t>                                                                           </a:t>
                      </a:r>
                      <a:r>
                        <a:rPr lang="en-GB" sz="2000" b="1" dirty="0" smtClean="0">
                          <a:latin typeface="Arial"/>
                          <a:ea typeface="Times New Roman"/>
                          <a:cs typeface="Times New Roman"/>
                        </a:rPr>
                        <a:t>[1]</a:t>
                      </a:r>
                      <a:r>
                        <a:rPr lang="en-GB" sz="2000" dirty="0" smtClean="0">
                          <a:latin typeface="Arial"/>
                          <a:ea typeface="Times New Roman"/>
                          <a:cs typeface="Times New Roman"/>
                        </a:rPr>
                        <a:t> </a:t>
                      </a:r>
                      <a:endParaRPr lang="en-GB" sz="2000" dirty="0">
                        <a:latin typeface="Times New Roman"/>
                        <a:ea typeface="Times New Roman"/>
                        <a:cs typeface="Times New Roman"/>
                      </a:endParaRPr>
                    </a:p>
                    <a:p>
                      <a:pPr marL="342900" lvl="0" indent="-342900" algn="l">
                        <a:spcAft>
                          <a:spcPts val="0"/>
                        </a:spcAft>
                        <a:buSzPts val="1100"/>
                        <a:buFont typeface="Arial"/>
                        <a:buAutoNum type="arabicPeriod" startAt="10"/>
                        <a:tabLst>
                          <a:tab pos="228600" algn="l"/>
                        </a:tabLst>
                      </a:pPr>
                      <a:r>
                        <a:rPr lang="en-GB" sz="2000" dirty="0">
                          <a:latin typeface="Arial"/>
                          <a:ea typeface="Times New Roman"/>
                          <a:cs typeface="Times New Roman"/>
                        </a:rPr>
                        <a:t>‘The peoples of Russia were consistently repressed by their rulers.’ How far do you agree with this view of the period from 1855 to 1964?          </a:t>
                      </a:r>
                      <a:r>
                        <a:rPr lang="en-GB" sz="2000" dirty="0" smtClean="0">
                          <a:latin typeface="Arial"/>
                          <a:ea typeface="Times New Roman"/>
                          <a:cs typeface="Times New Roman"/>
                        </a:rPr>
                        <a:t>                                                        </a:t>
                      </a:r>
                      <a:r>
                        <a:rPr lang="en-GB" sz="2000" b="1" dirty="0">
                          <a:latin typeface="Arial"/>
                          <a:ea typeface="Times New Roman"/>
                          <a:cs typeface="Times New Roman"/>
                        </a:rPr>
                        <a:t>[3]</a:t>
                      </a:r>
                      <a:r>
                        <a:rPr lang="en-GB" sz="2000" dirty="0">
                          <a:latin typeface="Arial"/>
                          <a:ea typeface="Times New Roman"/>
                          <a:cs typeface="Times New Roman"/>
                        </a:rPr>
                        <a:t>                                                                          </a:t>
                      </a:r>
                      <a:endParaRPr lang="en-GB" sz="2000" dirty="0">
                        <a:latin typeface="Times New Roman"/>
                        <a:ea typeface="Times New Roman"/>
                        <a:cs typeface="Times New Roman"/>
                      </a:endParaRPr>
                    </a:p>
                  </a:txBody>
                  <a:tcPr marL="54989" marR="54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1104">
                <a:tc>
                  <a:txBody>
                    <a:bodyPr/>
                    <a:lstStyle/>
                    <a:p>
                      <a:pPr>
                        <a:spcAft>
                          <a:spcPts val="0"/>
                        </a:spcAft>
                      </a:pPr>
                      <a:r>
                        <a:rPr lang="en-GB" sz="2000" b="1" dirty="0">
                          <a:latin typeface="Arial"/>
                          <a:ea typeface="Times New Roman"/>
                        </a:rPr>
                        <a:t>JAN 2013</a:t>
                      </a:r>
                      <a:endParaRPr lang="en-GB" sz="2000" dirty="0">
                        <a:latin typeface="Times New Roman"/>
                        <a:ea typeface="Times New Roman"/>
                      </a:endParaRPr>
                    </a:p>
                  </a:txBody>
                  <a:tcPr marL="54989" marR="54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spcAft>
                          <a:spcPts val="0"/>
                        </a:spcAft>
                        <a:buFont typeface="+mj-lt"/>
                        <a:buAutoNum type="arabicPeriod" startAt="10"/>
                        <a:tabLst>
                          <a:tab pos="228600" algn="l"/>
                        </a:tabLst>
                      </a:pPr>
                      <a:r>
                        <a:rPr lang="en-GB" sz="2000" dirty="0">
                          <a:latin typeface="Arial"/>
                          <a:ea typeface="Times New Roman"/>
                        </a:rPr>
                        <a:t>‘Wars had more impact than revolutions on the development of Russian government.' How far do you agree with this view of the period from 1855 to 1964? </a:t>
                      </a:r>
                      <a:r>
                        <a:rPr lang="en-GB" sz="2000" dirty="0" smtClean="0">
                          <a:latin typeface="Arial"/>
                          <a:ea typeface="Times New Roman"/>
                        </a:rPr>
                        <a:t>                                     </a:t>
                      </a:r>
                      <a:r>
                        <a:rPr lang="en-GB" sz="2000" b="1" dirty="0" smtClean="0">
                          <a:latin typeface="Arial"/>
                          <a:ea typeface="Times New Roman"/>
                        </a:rPr>
                        <a:t>[4]</a:t>
                      </a:r>
                      <a:endParaRPr lang="en-GB" sz="2000" dirty="0">
                        <a:latin typeface="Times New Roman"/>
                        <a:ea typeface="Times New Roman"/>
                      </a:endParaRPr>
                    </a:p>
                    <a:p>
                      <a:pPr marL="342900" lvl="0" indent="-342900" algn="l">
                        <a:spcAft>
                          <a:spcPts val="0"/>
                        </a:spcAft>
                        <a:buFont typeface="+mj-lt"/>
                        <a:buAutoNum type="arabicPeriod" startAt="10"/>
                        <a:tabLst>
                          <a:tab pos="228600" algn="l"/>
                        </a:tabLst>
                      </a:pPr>
                      <a:r>
                        <a:rPr lang="en-GB" sz="2000" dirty="0">
                          <a:latin typeface="Arial"/>
                          <a:ea typeface="Times New Roman"/>
                        </a:rPr>
                        <a:t>Assess the view that Russia’s communist leaders did less than the Tsars to improve the lives of the peasants in the period from 1855 to 1964.</a:t>
                      </a:r>
                      <a:r>
                        <a:rPr lang="en-GB" sz="2000" b="1" dirty="0">
                          <a:latin typeface="Arial"/>
                          <a:ea typeface="Times New Roman"/>
                        </a:rPr>
                        <a:t>   </a:t>
                      </a:r>
                      <a:r>
                        <a:rPr lang="en-GB" sz="2000" b="1" dirty="0" smtClean="0">
                          <a:latin typeface="Arial"/>
                          <a:ea typeface="Times New Roman"/>
                        </a:rPr>
                        <a:t>                                                    </a:t>
                      </a:r>
                      <a:r>
                        <a:rPr lang="en-GB" sz="2000" b="1" dirty="0">
                          <a:latin typeface="Arial"/>
                          <a:ea typeface="Times New Roman"/>
                        </a:rPr>
                        <a:t>[3]</a:t>
                      </a:r>
                      <a:r>
                        <a:rPr lang="en-GB" sz="2000" dirty="0">
                          <a:latin typeface="Arial"/>
                          <a:ea typeface="Times New Roman"/>
                        </a:rPr>
                        <a:t>                                                                             </a:t>
                      </a:r>
                      <a:endParaRPr lang="en-GB" sz="2000" dirty="0">
                        <a:latin typeface="Times New Roman"/>
                        <a:ea typeface="Times New Roman"/>
                      </a:endParaRPr>
                    </a:p>
                    <a:p>
                      <a:pPr marL="342900" lvl="0" indent="-342900" algn="l">
                        <a:spcAft>
                          <a:spcPts val="0"/>
                        </a:spcAft>
                        <a:buFont typeface="+mj-lt"/>
                        <a:buAutoNum type="arabicPeriod" startAt="10"/>
                        <a:tabLst>
                          <a:tab pos="228600" algn="l"/>
                        </a:tabLst>
                      </a:pPr>
                      <a:r>
                        <a:rPr lang="en-GB" sz="2000" dirty="0">
                          <a:latin typeface="Arial"/>
                          <a:ea typeface="Times New Roman"/>
                        </a:rPr>
                        <a:t>‘</a:t>
                      </a:r>
                      <a:r>
                        <a:rPr lang="en-GB" sz="2000" dirty="0">
                          <a:latin typeface="Arial"/>
                          <a:ea typeface="Times New Roman"/>
                          <a:cs typeface="Times New Roman"/>
                        </a:rPr>
                        <a:t>The aims of all the Russian rulers were the same</a:t>
                      </a:r>
                      <a:r>
                        <a:rPr lang="en-GB" sz="2000" dirty="0">
                          <a:latin typeface="Arial"/>
                          <a:ea typeface="Times New Roman"/>
                        </a:rPr>
                        <a:t>.’  How far do you agree with this view of the period from 1855 to 1964?	                                    </a:t>
                      </a:r>
                      <a:r>
                        <a:rPr lang="en-GB" sz="2000" dirty="0" smtClean="0">
                          <a:latin typeface="Arial"/>
                          <a:ea typeface="Times New Roman"/>
                        </a:rPr>
                        <a:t>                                             </a:t>
                      </a:r>
                      <a:r>
                        <a:rPr lang="en-GB" sz="2400" b="1" dirty="0" smtClean="0">
                          <a:solidFill>
                            <a:srgbClr val="FF0000"/>
                          </a:solidFill>
                          <a:latin typeface="Arial"/>
                          <a:ea typeface="Times New Roman"/>
                        </a:rPr>
                        <a:t>[</a:t>
                      </a:r>
                      <a:r>
                        <a:rPr lang="en-GB" sz="2400" b="1" dirty="0">
                          <a:solidFill>
                            <a:srgbClr val="FF0000"/>
                          </a:solidFill>
                          <a:latin typeface="Arial"/>
                          <a:ea typeface="Times New Roman"/>
                        </a:rPr>
                        <a:t>1]</a:t>
                      </a:r>
                      <a:r>
                        <a:rPr lang="en-GB" sz="2000" b="1" dirty="0">
                          <a:latin typeface="Arial"/>
                          <a:ea typeface="Times New Roman"/>
                        </a:rPr>
                        <a:t>                                                                                                                                                                                                               </a:t>
                      </a:r>
                      <a:r>
                        <a:rPr lang="en-GB" sz="2000" dirty="0">
                          <a:latin typeface="Arial"/>
                          <a:ea typeface="Times New Roman"/>
                        </a:rPr>
                        <a:t>                                                                   </a:t>
                      </a:r>
                      <a:endParaRPr lang="en-GB" sz="2000" dirty="0">
                        <a:latin typeface="Times New Roman"/>
                        <a:ea typeface="Times New Roman"/>
                      </a:endParaRPr>
                    </a:p>
                  </a:txBody>
                  <a:tcPr marL="54989" marR="54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1324">
                <a:tc>
                  <a:txBody>
                    <a:bodyPr/>
                    <a:lstStyle/>
                    <a:p>
                      <a:pPr>
                        <a:spcAft>
                          <a:spcPts val="0"/>
                        </a:spcAft>
                      </a:pPr>
                      <a:r>
                        <a:rPr lang="en-GB" sz="2000" b="1" dirty="0">
                          <a:latin typeface="Arial"/>
                          <a:ea typeface="Times New Roman"/>
                        </a:rPr>
                        <a:t>JUNE 2013</a:t>
                      </a:r>
                      <a:endParaRPr lang="en-GB" sz="2000" dirty="0">
                        <a:latin typeface="Times New Roman"/>
                        <a:ea typeface="Times New Roman"/>
                      </a:endParaRPr>
                    </a:p>
                  </a:txBody>
                  <a:tcPr marL="54989" marR="54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spcAft>
                          <a:spcPts val="0"/>
                        </a:spcAft>
                        <a:buSzPts val="1100"/>
                        <a:buFont typeface="Arial"/>
                        <a:buAutoNum type="arabicPeriod" startAt="10"/>
                        <a:tabLst>
                          <a:tab pos="228600" algn="l"/>
                        </a:tabLst>
                      </a:pPr>
                      <a:r>
                        <a:rPr lang="en-GB" sz="2000" dirty="0">
                          <a:latin typeface="Arial"/>
                          <a:ea typeface="Times New Roman"/>
                          <a:cs typeface="Times New Roman"/>
                        </a:rPr>
                        <a:t>Assess the view that the October Revolution of 1917 changed Russian government more than other events in the period from 1855 to 1964. </a:t>
                      </a:r>
                      <a:r>
                        <a:rPr lang="en-GB" sz="2000" dirty="0" smtClean="0">
                          <a:latin typeface="Arial"/>
                          <a:ea typeface="Times New Roman"/>
                          <a:cs typeface="Times New Roman"/>
                        </a:rPr>
                        <a:t>                                                              </a:t>
                      </a:r>
                      <a:r>
                        <a:rPr lang="en-GB" sz="2000" b="1" dirty="0" smtClean="0">
                          <a:latin typeface="Arial"/>
                          <a:ea typeface="Times New Roman"/>
                          <a:cs typeface="Times New Roman"/>
                        </a:rPr>
                        <a:t>[4]</a:t>
                      </a:r>
                      <a:r>
                        <a:rPr lang="en-GB" sz="2000" dirty="0" smtClean="0">
                          <a:latin typeface="Arial"/>
                          <a:ea typeface="Times New Roman"/>
                          <a:cs typeface="Times New Roman"/>
                        </a:rPr>
                        <a:t>                                                                                                                   </a:t>
                      </a:r>
                      <a:endParaRPr lang="en-GB" sz="2000" dirty="0">
                        <a:latin typeface="Times New Roman"/>
                        <a:ea typeface="Times New Roman"/>
                        <a:cs typeface="Times New Roman"/>
                      </a:endParaRPr>
                    </a:p>
                    <a:p>
                      <a:pPr marL="342900" lvl="0" indent="-342900" algn="l">
                        <a:spcAft>
                          <a:spcPts val="0"/>
                        </a:spcAft>
                        <a:buSzPts val="1100"/>
                        <a:buFont typeface="Arial"/>
                        <a:buAutoNum type="arabicPeriod" startAt="10"/>
                        <a:tabLst>
                          <a:tab pos="228600" algn="l"/>
                        </a:tabLst>
                      </a:pPr>
                      <a:r>
                        <a:rPr lang="en-GB" sz="2000" dirty="0">
                          <a:latin typeface="Arial"/>
                          <a:ea typeface="Times New Roman"/>
                          <a:cs typeface="Times New Roman"/>
                        </a:rPr>
                        <a:t>‘Lenin had a greater impact on Russia’s economy and society than any other ruler.’ How far do you agree with this view of the period from 1855 to 1964? </a:t>
                      </a:r>
                      <a:r>
                        <a:rPr lang="en-GB" sz="2000" dirty="0" smtClean="0">
                          <a:latin typeface="Arial"/>
                          <a:ea typeface="Times New Roman"/>
                          <a:cs typeface="Times New Roman"/>
                        </a:rPr>
                        <a:t>                                            </a:t>
                      </a:r>
                      <a:r>
                        <a:rPr lang="en-GB" sz="2000" b="1" dirty="0" smtClean="0">
                          <a:latin typeface="Arial"/>
                          <a:ea typeface="Times New Roman"/>
                          <a:cs typeface="Times New Roman"/>
                        </a:rPr>
                        <a:t>[3]</a:t>
                      </a:r>
                      <a:r>
                        <a:rPr lang="en-GB" sz="2000" dirty="0" smtClean="0">
                          <a:latin typeface="Arial"/>
                          <a:ea typeface="Times New Roman"/>
                          <a:cs typeface="Times New Roman"/>
                        </a:rPr>
                        <a:t>                                                         </a:t>
                      </a:r>
                      <a:endParaRPr lang="en-GB" sz="2000" dirty="0">
                        <a:latin typeface="Times New Roman"/>
                        <a:ea typeface="Times New Roman"/>
                        <a:cs typeface="Times New Roman"/>
                      </a:endParaRPr>
                    </a:p>
                    <a:p>
                      <a:pPr marL="342900" lvl="0" indent="-342900" algn="l">
                        <a:spcAft>
                          <a:spcPts val="0"/>
                        </a:spcAft>
                        <a:buSzPts val="1100"/>
                        <a:buFont typeface="Arial"/>
                        <a:buAutoNum type="arabicPeriod" startAt="10"/>
                        <a:tabLst>
                          <a:tab pos="228600" algn="l"/>
                        </a:tabLst>
                      </a:pPr>
                      <a:r>
                        <a:rPr lang="en-GB" sz="2000" dirty="0">
                          <a:latin typeface="Arial"/>
                          <a:ea typeface="Times New Roman"/>
                          <a:cs typeface="Times New Roman"/>
                        </a:rPr>
                        <a:t>'Alexander III was more successful at dealing with opposition than any other ruler of Russia.' How far do you agree with this view of the period from 1855 to 1964? </a:t>
                      </a:r>
                      <a:r>
                        <a:rPr lang="en-GB" sz="2000" dirty="0" smtClean="0">
                          <a:latin typeface="Arial"/>
                          <a:ea typeface="Times New Roman"/>
                          <a:cs typeface="Times New Roman"/>
                        </a:rPr>
                        <a:t>                               </a:t>
                      </a:r>
                      <a:r>
                        <a:rPr lang="en-GB" sz="2000" b="1" dirty="0" smtClean="0">
                          <a:latin typeface="Arial"/>
                          <a:ea typeface="Times New Roman"/>
                          <a:cs typeface="Times New Roman"/>
                        </a:rPr>
                        <a:t>[2]</a:t>
                      </a:r>
                      <a:r>
                        <a:rPr lang="en-GB" sz="2000" dirty="0" smtClean="0">
                          <a:latin typeface="Arial"/>
                          <a:ea typeface="Times New Roman"/>
                          <a:cs typeface="Times New Roman"/>
                        </a:rPr>
                        <a:t>                                                                        </a:t>
                      </a:r>
                      <a:endParaRPr lang="en-GB" sz="2000" dirty="0">
                        <a:latin typeface="Times New Roman"/>
                        <a:ea typeface="Times New Roman"/>
                        <a:cs typeface="Times New Roman"/>
                      </a:endParaRPr>
                    </a:p>
                  </a:txBody>
                  <a:tcPr marL="54989" marR="54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201334" y="1600765"/>
            <a:ext cx="9013049" cy="6348871"/>
          </a:xfrm>
          <a:prstGeom prst="roundRect">
            <a:avLst/>
          </a:prstGeom>
          <a:solidFill>
            <a:srgbClr val="99CC00"/>
          </a:solidFill>
          <a:ln/>
        </p:spPr>
        <p:style>
          <a:lnRef idx="1">
            <a:schemeClr val="accent1"/>
          </a:lnRef>
          <a:fillRef idx="2">
            <a:schemeClr val="accent1"/>
          </a:fillRef>
          <a:effectRef idx="1">
            <a:schemeClr val="accent1"/>
          </a:effectRef>
          <a:fontRef idx="minor">
            <a:schemeClr val="dk1"/>
          </a:fontRef>
        </p:style>
        <p:txBody>
          <a:bodyPr lIns="130046" tIns="65023" rIns="130046" bIns="65023" anchor="ctr"/>
          <a:lstStyle/>
          <a:p>
            <a:pPr algn="ctr">
              <a:defRPr/>
            </a:pPr>
            <a:endParaRPr lang="en-GB" sz="7700" dirty="0">
              <a:solidFill>
                <a:schemeClr val="tx2"/>
              </a:solidFill>
              <a:cs typeface="Arial" pitchFamily="34" charset="0"/>
            </a:endParaRPr>
          </a:p>
          <a:p>
            <a:pPr algn="ctr">
              <a:defRPr/>
            </a:pPr>
            <a:r>
              <a:rPr lang="en-GB" sz="7700" dirty="0">
                <a:solidFill>
                  <a:schemeClr val="tx2"/>
                </a:solidFill>
                <a:cs typeface="Arial" pitchFamily="34" charset="0"/>
              </a:rPr>
              <a:t>Meet </a:t>
            </a:r>
            <a:r>
              <a:rPr lang="en-GB" sz="7700" dirty="0" smtClean="0">
                <a:solidFill>
                  <a:schemeClr val="tx2"/>
                </a:solidFill>
                <a:cs typeface="Arial" pitchFamily="34" charset="0"/>
              </a:rPr>
              <a:t>the </a:t>
            </a:r>
          </a:p>
          <a:p>
            <a:pPr algn="ctr">
              <a:defRPr/>
            </a:pPr>
            <a:r>
              <a:rPr lang="en-GB" sz="7700" dirty="0" smtClean="0">
                <a:solidFill>
                  <a:schemeClr val="tx2"/>
                </a:solidFill>
                <a:cs typeface="Arial" pitchFamily="34" charset="0"/>
              </a:rPr>
              <a:t>examiner</a:t>
            </a:r>
            <a:endParaRPr lang="en-GB" sz="7700" dirty="0">
              <a:solidFill>
                <a:schemeClr val="tx2"/>
              </a:solidFill>
              <a:cs typeface="Arial" pitchFamily="34" charset="0"/>
            </a:endParaRPr>
          </a:p>
          <a:p>
            <a:pPr algn="ctr">
              <a:defRPr/>
            </a:pPr>
            <a:endParaRPr lang="en-GB" sz="7700" dirty="0">
              <a:solidFill>
                <a:schemeClr val="tx2"/>
              </a:solidFill>
              <a:cs typeface="Arial" pitchFamily="34" charset="0"/>
            </a:endParaRPr>
          </a:p>
          <a:p>
            <a:pPr algn="ctr">
              <a:defRPr/>
            </a:pPr>
            <a:endParaRPr lang="en-GB" sz="7700" dirty="0">
              <a:solidFill>
                <a:schemeClr val="tx2"/>
              </a:solidFill>
              <a:cs typeface="Arial" pitchFamily="34" charset="0"/>
            </a:endParaRPr>
          </a:p>
        </p:txBody>
      </p:sp>
    </p:spTree>
    <p:extLst>
      <p:ext uri="{BB962C8B-B14F-4D97-AF65-F5344CB8AC3E}">
        <p14:creationId xmlns:p14="http://schemas.microsoft.com/office/powerpoint/2010/main" xmlns="" val="43020099"/>
      </p:ext>
    </p:extLst>
  </p:cSld>
  <p:clrMapOvr>
    <a:masterClrMapping/>
  </p:clrMapOvr>
  <p:transition spd="slow">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Pages>0</Pages>
  <Words>3137</Words>
  <Characters>0</Characters>
  <Application>Microsoft Office PowerPoint</Application>
  <PresentationFormat>Custom</PresentationFormat>
  <Lines>0</Lines>
  <Paragraphs>252</Paragraphs>
  <Slides>44</Slides>
  <Notes>9</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Bullets</vt:lpstr>
      <vt:lpstr>GCE A Level History     Little Heath School  May 2014</vt:lpstr>
      <vt:lpstr>The Examination</vt:lpstr>
      <vt:lpstr>Timing!!!!</vt:lpstr>
      <vt:lpstr>The Specification</vt:lpstr>
      <vt:lpstr>The Specification</vt:lpstr>
      <vt:lpstr>OFQUAL RULING</vt:lpstr>
      <vt:lpstr>Slide 7</vt:lpstr>
      <vt:lpstr>Slide 8</vt:lpstr>
      <vt:lpstr>Slide 9</vt:lpstr>
      <vt:lpstr>What markers are told</vt:lpstr>
      <vt:lpstr>Synoptic?</vt:lpstr>
      <vt:lpstr>Comments on June 2013 Q10 Assess the view that the October Revolution of 1917 changed Russian government more than other events in the period from 1855 to 1964. </vt:lpstr>
      <vt:lpstr>Comments on June 2013 Q11 Lenin had a greater impact on Russia’s economy and society than any other ruler.’ How far do you agree with this view of the period from 1855 to 1964?  </vt:lpstr>
      <vt:lpstr>Comments on June 2013 Q12 'Alexander III was more successful at dealing with opposition than any other ruler of Russia.' How far do you agree with this view of the period from 1855 to 1964? </vt:lpstr>
      <vt:lpstr>Slide 15</vt:lpstr>
      <vt:lpstr>How to plan in the exam</vt:lpstr>
      <vt:lpstr>Slide 17</vt:lpstr>
      <vt:lpstr>Plan – initial thoughts</vt:lpstr>
      <vt:lpstr>Plan – My paragraphs</vt:lpstr>
      <vt:lpstr>Slide 20</vt:lpstr>
      <vt:lpstr>Introducing yourself</vt:lpstr>
      <vt:lpstr>Slide 22</vt:lpstr>
      <vt:lpstr>Powerful paragraphs</vt:lpstr>
      <vt:lpstr>Slide 24</vt:lpstr>
      <vt:lpstr>How to be synoptic</vt:lpstr>
      <vt:lpstr>How to achieve A*</vt:lpstr>
      <vt:lpstr>Assessing views</vt:lpstr>
      <vt:lpstr>Assessing views</vt:lpstr>
      <vt:lpstr>Change &amp; continuity Similarity &amp; difference</vt:lpstr>
      <vt:lpstr>Assessing Change &amp; continuity</vt:lpstr>
      <vt:lpstr>Assessing Similarity &amp; Difference</vt:lpstr>
      <vt:lpstr>Turning Point Essays</vt:lpstr>
      <vt:lpstr>Turning Point Essays</vt:lpstr>
      <vt:lpstr>Assessing Turning Points</vt:lpstr>
      <vt:lpstr>Slide 35</vt:lpstr>
      <vt:lpstr>How to get stuck at C at best</vt:lpstr>
      <vt:lpstr>How to get stuck at D</vt:lpstr>
      <vt:lpstr>Slide 38</vt:lpstr>
      <vt:lpstr>How to do really badly</vt:lpstr>
      <vt:lpstr>How to annoy the marker</vt:lpstr>
      <vt:lpstr>Slide 41</vt:lpstr>
      <vt:lpstr>Time to show judgement</vt:lpstr>
      <vt:lpstr>Concluding in style</vt:lpstr>
      <vt:lpstr>Now It’s Your Turn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 Larkins</dc:creator>
  <cp:lastModifiedBy>akydd</cp:lastModifiedBy>
  <cp:revision>30</cp:revision>
  <dcterms:modified xsi:type="dcterms:W3CDTF">2014-05-27T11:24:27Z</dcterms:modified>
</cp:coreProperties>
</file>