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9" r:id="rId2"/>
    <p:sldId id="263" r:id="rId3"/>
    <p:sldId id="261" r:id="rId4"/>
    <p:sldId id="260" r:id="rId5"/>
    <p:sldId id="258" r:id="rId6"/>
    <p:sldId id="257" r:id="rId7"/>
    <p:sldId id="266" r:id="rId8"/>
  </p:sldIdLst>
  <p:sldSz cx="12192000" cy="6858000"/>
  <p:notesSz cx="6669088" cy="97758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048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0489"/>
          </a:xfrm>
          <a:prstGeom prst="rect">
            <a:avLst/>
          </a:prstGeom>
        </p:spPr>
        <p:txBody>
          <a:bodyPr vert="horz" lIns="91440" tIns="45720" rIns="91440" bIns="45720" rtlCol="0"/>
          <a:lstStyle>
            <a:lvl1pPr algn="r">
              <a:defRPr sz="1200"/>
            </a:lvl1pPr>
          </a:lstStyle>
          <a:p>
            <a:fld id="{D76E9523-A087-425A-A742-A02F9BABDE94}" type="datetimeFigureOut">
              <a:rPr lang="en-GB" smtClean="0"/>
              <a:t>08/03/2017</a:t>
            </a:fld>
            <a:endParaRPr lang="en-GB"/>
          </a:p>
        </p:txBody>
      </p:sp>
      <p:sp>
        <p:nvSpPr>
          <p:cNvPr id="4" name="Footer Placeholder 3"/>
          <p:cNvSpPr>
            <a:spLocks noGrp="1"/>
          </p:cNvSpPr>
          <p:nvPr>
            <p:ph type="ftr" sz="quarter" idx="2"/>
          </p:nvPr>
        </p:nvSpPr>
        <p:spPr>
          <a:xfrm>
            <a:off x="0" y="9285338"/>
            <a:ext cx="2889938" cy="4904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285338"/>
            <a:ext cx="2889938" cy="490488"/>
          </a:xfrm>
          <a:prstGeom prst="rect">
            <a:avLst/>
          </a:prstGeom>
        </p:spPr>
        <p:txBody>
          <a:bodyPr vert="horz" lIns="91440" tIns="45720" rIns="91440" bIns="45720" rtlCol="0" anchor="b"/>
          <a:lstStyle>
            <a:lvl1pPr algn="r">
              <a:defRPr sz="1200"/>
            </a:lvl1pPr>
          </a:lstStyle>
          <a:p>
            <a:fld id="{22A1A745-744A-42C5-9F86-187DAF3385E8}" type="slidenum">
              <a:rPr lang="en-GB" smtClean="0"/>
              <a:t>‹#›</a:t>
            </a:fld>
            <a:endParaRPr lang="en-GB"/>
          </a:p>
        </p:txBody>
      </p:sp>
    </p:spTree>
    <p:extLst>
      <p:ext uri="{BB962C8B-B14F-4D97-AF65-F5344CB8AC3E}">
        <p14:creationId xmlns:p14="http://schemas.microsoft.com/office/powerpoint/2010/main" val="1341262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048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0489"/>
          </a:xfrm>
          <a:prstGeom prst="rect">
            <a:avLst/>
          </a:prstGeom>
        </p:spPr>
        <p:txBody>
          <a:bodyPr vert="horz" lIns="91440" tIns="45720" rIns="91440" bIns="45720" rtlCol="0"/>
          <a:lstStyle>
            <a:lvl1pPr algn="r">
              <a:defRPr sz="1200"/>
            </a:lvl1pPr>
          </a:lstStyle>
          <a:p>
            <a:fld id="{23D0B136-525E-4F93-92C7-93D5F2AABE8B}" type="datetimeFigureOut">
              <a:rPr lang="en-GB" smtClean="0"/>
              <a:t>08/03/2017</a:t>
            </a:fld>
            <a:endParaRPr lang="en-GB"/>
          </a:p>
        </p:txBody>
      </p:sp>
      <p:sp>
        <p:nvSpPr>
          <p:cNvPr id="4" name="Slide Image Placeholder 3"/>
          <p:cNvSpPr>
            <a:spLocks noGrp="1" noRot="1" noChangeAspect="1"/>
          </p:cNvSpPr>
          <p:nvPr>
            <p:ph type="sldImg" idx="2"/>
          </p:nvPr>
        </p:nvSpPr>
        <p:spPr>
          <a:xfrm>
            <a:off x="403225" y="1222375"/>
            <a:ext cx="5862638" cy="32988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04616"/>
            <a:ext cx="5335270" cy="384923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5338"/>
            <a:ext cx="2889938" cy="4904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285338"/>
            <a:ext cx="2889938" cy="490488"/>
          </a:xfrm>
          <a:prstGeom prst="rect">
            <a:avLst/>
          </a:prstGeom>
        </p:spPr>
        <p:txBody>
          <a:bodyPr vert="horz" lIns="91440" tIns="45720" rIns="91440" bIns="45720" rtlCol="0" anchor="b"/>
          <a:lstStyle>
            <a:lvl1pPr algn="r">
              <a:defRPr sz="1200"/>
            </a:lvl1pPr>
          </a:lstStyle>
          <a:p>
            <a:fld id="{D697E558-3AD0-4ADE-912B-6B2971F70CFF}" type="slidenum">
              <a:rPr lang="en-GB" smtClean="0"/>
              <a:t>‹#›</a:t>
            </a:fld>
            <a:endParaRPr lang="en-GB"/>
          </a:p>
        </p:txBody>
      </p:sp>
    </p:spTree>
    <p:extLst>
      <p:ext uri="{BB962C8B-B14F-4D97-AF65-F5344CB8AC3E}">
        <p14:creationId xmlns:p14="http://schemas.microsoft.com/office/powerpoint/2010/main" val="1737299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Provenance is not an issue.</a:t>
            </a:r>
            <a:r>
              <a:rPr lang="en-GB" baseline="0" dirty="0"/>
              <a:t> Historiography is not an issue (though the </a:t>
            </a:r>
            <a:r>
              <a:rPr lang="en-GB" i="1" baseline="0" dirty="0"/>
              <a:t>views</a:t>
            </a:r>
            <a:r>
              <a:rPr lang="en-GB" i="0" baseline="0" dirty="0"/>
              <a:t> of other historians might be use, this is not necessary, and discussion of ‘Marxist schools’ or shortcomings of the ‘revisionist school’ on a topic won’t help.</a:t>
            </a:r>
            <a:endParaRPr lang="en-GB" i="1" dirty="0"/>
          </a:p>
        </p:txBody>
      </p:sp>
      <p:sp>
        <p:nvSpPr>
          <p:cNvPr id="4" name="Slide Number Placeholder 3"/>
          <p:cNvSpPr>
            <a:spLocks noGrp="1"/>
          </p:cNvSpPr>
          <p:nvPr>
            <p:ph type="sldNum" sz="quarter" idx="10"/>
          </p:nvPr>
        </p:nvSpPr>
        <p:spPr/>
        <p:txBody>
          <a:bodyPr/>
          <a:lstStyle/>
          <a:p>
            <a:fld id="{8C0EE7C0-0874-417C-82DF-9D2E8C460255}" type="slidenum">
              <a:rPr lang="en-GB" smtClean="0"/>
              <a:pPr/>
              <a:t>2</a:t>
            </a:fld>
            <a:endParaRPr lang="en-GB"/>
          </a:p>
        </p:txBody>
      </p:sp>
    </p:spTree>
    <p:extLst>
      <p:ext uri="{BB962C8B-B14F-4D97-AF65-F5344CB8AC3E}">
        <p14:creationId xmlns:p14="http://schemas.microsoft.com/office/powerpoint/2010/main" val="2451262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87726A9-0431-4998-9318-E1444011A3F8}" type="datetimeFigureOut">
              <a:rPr lang="en-GB" smtClean="0"/>
              <a:t>08/03/2017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59F12A-841D-45BD-B205-FB36AA0FDF50}" type="slidenum">
              <a:rPr lang="en-GB" smtClean="0"/>
              <a:t>‹#›</a:t>
            </a:fld>
            <a:endParaRPr lang="en-GB"/>
          </a:p>
        </p:txBody>
      </p:sp>
    </p:spTree>
    <p:extLst>
      <p:ext uri="{BB962C8B-B14F-4D97-AF65-F5344CB8AC3E}">
        <p14:creationId xmlns:p14="http://schemas.microsoft.com/office/powerpoint/2010/main" val="3502240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87726A9-0431-4998-9318-E1444011A3F8}" type="datetimeFigureOut">
              <a:rPr lang="en-GB" smtClean="0"/>
              <a:t>08/03/2017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59F12A-841D-45BD-B205-FB36AA0FDF50}" type="slidenum">
              <a:rPr lang="en-GB" smtClean="0"/>
              <a:t>‹#›</a:t>
            </a:fld>
            <a:endParaRPr lang="en-GB"/>
          </a:p>
        </p:txBody>
      </p:sp>
    </p:spTree>
    <p:extLst>
      <p:ext uri="{BB962C8B-B14F-4D97-AF65-F5344CB8AC3E}">
        <p14:creationId xmlns:p14="http://schemas.microsoft.com/office/powerpoint/2010/main" val="2612437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87726A9-0431-4998-9318-E1444011A3F8}" type="datetimeFigureOut">
              <a:rPr lang="en-GB" smtClean="0"/>
              <a:t>08/03/2017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59F12A-841D-45BD-B205-FB36AA0FDF50}" type="slidenum">
              <a:rPr lang="en-GB" smtClean="0"/>
              <a:t>‹#›</a:t>
            </a:fld>
            <a:endParaRPr lang="en-GB"/>
          </a:p>
        </p:txBody>
      </p:sp>
    </p:spTree>
    <p:extLst>
      <p:ext uri="{BB962C8B-B14F-4D97-AF65-F5344CB8AC3E}">
        <p14:creationId xmlns:p14="http://schemas.microsoft.com/office/powerpoint/2010/main" val="1820843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pic>
        <p:nvPicPr>
          <p:cNvPr id="5"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0638"/>
            <a:ext cx="12192000" cy="6837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624418" y="1773238"/>
            <a:ext cx="11040533" cy="3816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06531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87726A9-0431-4998-9318-E1444011A3F8}" type="datetimeFigureOut">
              <a:rPr lang="en-GB" smtClean="0"/>
              <a:t>08/03/2017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59F12A-841D-45BD-B205-FB36AA0FDF50}" type="slidenum">
              <a:rPr lang="en-GB" smtClean="0"/>
              <a:t>‹#›</a:t>
            </a:fld>
            <a:endParaRPr lang="en-GB"/>
          </a:p>
        </p:txBody>
      </p:sp>
    </p:spTree>
    <p:extLst>
      <p:ext uri="{BB962C8B-B14F-4D97-AF65-F5344CB8AC3E}">
        <p14:creationId xmlns:p14="http://schemas.microsoft.com/office/powerpoint/2010/main" val="1315462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87726A9-0431-4998-9318-E1444011A3F8}" type="datetimeFigureOut">
              <a:rPr lang="en-GB" smtClean="0"/>
              <a:t>08/03/2017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59F12A-841D-45BD-B205-FB36AA0FDF50}" type="slidenum">
              <a:rPr lang="en-GB" smtClean="0"/>
              <a:t>‹#›</a:t>
            </a:fld>
            <a:endParaRPr lang="en-GB"/>
          </a:p>
        </p:txBody>
      </p:sp>
    </p:spTree>
    <p:extLst>
      <p:ext uri="{BB962C8B-B14F-4D97-AF65-F5344CB8AC3E}">
        <p14:creationId xmlns:p14="http://schemas.microsoft.com/office/powerpoint/2010/main" val="4243778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87726A9-0431-4998-9318-E1444011A3F8}" type="datetimeFigureOut">
              <a:rPr lang="en-GB" smtClean="0"/>
              <a:t>08/03/2017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59F12A-841D-45BD-B205-FB36AA0FDF50}" type="slidenum">
              <a:rPr lang="en-GB" smtClean="0"/>
              <a:t>‹#›</a:t>
            </a:fld>
            <a:endParaRPr lang="en-GB"/>
          </a:p>
        </p:txBody>
      </p:sp>
    </p:spTree>
    <p:extLst>
      <p:ext uri="{BB962C8B-B14F-4D97-AF65-F5344CB8AC3E}">
        <p14:creationId xmlns:p14="http://schemas.microsoft.com/office/powerpoint/2010/main" val="3253098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87726A9-0431-4998-9318-E1444011A3F8}" type="datetimeFigureOut">
              <a:rPr lang="en-GB" smtClean="0"/>
              <a:t>08/03/2017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59F12A-841D-45BD-B205-FB36AA0FDF50}" type="slidenum">
              <a:rPr lang="en-GB" smtClean="0"/>
              <a:t>‹#›</a:t>
            </a:fld>
            <a:endParaRPr lang="en-GB"/>
          </a:p>
        </p:txBody>
      </p:sp>
    </p:spTree>
    <p:extLst>
      <p:ext uri="{BB962C8B-B14F-4D97-AF65-F5344CB8AC3E}">
        <p14:creationId xmlns:p14="http://schemas.microsoft.com/office/powerpoint/2010/main" val="3283513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87726A9-0431-4998-9318-E1444011A3F8}" type="datetimeFigureOut">
              <a:rPr lang="en-GB" smtClean="0"/>
              <a:t>08/03/2017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59F12A-841D-45BD-B205-FB36AA0FDF50}" type="slidenum">
              <a:rPr lang="en-GB" smtClean="0"/>
              <a:t>‹#›</a:t>
            </a:fld>
            <a:endParaRPr lang="en-GB"/>
          </a:p>
        </p:txBody>
      </p:sp>
    </p:spTree>
    <p:extLst>
      <p:ext uri="{BB962C8B-B14F-4D97-AF65-F5344CB8AC3E}">
        <p14:creationId xmlns:p14="http://schemas.microsoft.com/office/powerpoint/2010/main" val="365435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7726A9-0431-4998-9318-E1444011A3F8}" type="datetimeFigureOut">
              <a:rPr lang="en-GB" smtClean="0"/>
              <a:t>08/03/2017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59F12A-841D-45BD-B205-FB36AA0FDF50}" type="slidenum">
              <a:rPr lang="en-GB" smtClean="0"/>
              <a:t>‹#›</a:t>
            </a:fld>
            <a:endParaRPr lang="en-GB"/>
          </a:p>
        </p:txBody>
      </p:sp>
    </p:spTree>
    <p:extLst>
      <p:ext uri="{BB962C8B-B14F-4D97-AF65-F5344CB8AC3E}">
        <p14:creationId xmlns:p14="http://schemas.microsoft.com/office/powerpoint/2010/main" val="1813930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7726A9-0431-4998-9318-E1444011A3F8}" type="datetimeFigureOut">
              <a:rPr lang="en-GB" smtClean="0"/>
              <a:t>08/03/2017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59F12A-841D-45BD-B205-FB36AA0FDF50}" type="slidenum">
              <a:rPr lang="en-GB" smtClean="0"/>
              <a:t>‹#›</a:t>
            </a:fld>
            <a:endParaRPr lang="en-GB"/>
          </a:p>
        </p:txBody>
      </p:sp>
    </p:spTree>
    <p:extLst>
      <p:ext uri="{BB962C8B-B14F-4D97-AF65-F5344CB8AC3E}">
        <p14:creationId xmlns:p14="http://schemas.microsoft.com/office/powerpoint/2010/main" val="329306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7726A9-0431-4998-9318-E1444011A3F8}" type="datetimeFigureOut">
              <a:rPr lang="en-GB" smtClean="0"/>
              <a:t>08/03/2017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59F12A-841D-45BD-B205-FB36AA0FDF50}" type="slidenum">
              <a:rPr lang="en-GB" smtClean="0"/>
              <a:t>‹#›</a:t>
            </a:fld>
            <a:endParaRPr lang="en-GB"/>
          </a:p>
        </p:txBody>
      </p:sp>
    </p:spTree>
    <p:extLst>
      <p:ext uri="{BB962C8B-B14F-4D97-AF65-F5344CB8AC3E}">
        <p14:creationId xmlns:p14="http://schemas.microsoft.com/office/powerpoint/2010/main" val="3422216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7726A9-0431-4998-9318-E1444011A3F8}" type="datetimeFigureOut">
              <a:rPr lang="en-GB" smtClean="0"/>
              <a:t>08/03/2017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59F12A-841D-45BD-B205-FB36AA0FDF50}" type="slidenum">
              <a:rPr lang="en-GB" smtClean="0"/>
              <a:t>‹#›</a:t>
            </a:fld>
            <a:endParaRPr lang="en-GB"/>
          </a:p>
        </p:txBody>
      </p:sp>
    </p:spTree>
    <p:extLst>
      <p:ext uri="{BB962C8B-B14F-4D97-AF65-F5344CB8AC3E}">
        <p14:creationId xmlns:p14="http://schemas.microsoft.com/office/powerpoint/2010/main" val="1872209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Unit 2 AO3 - Interpretations</a:t>
            </a:r>
          </a:p>
        </p:txBody>
      </p:sp>
      <p:sp>
        <p:nvSpPr>
          <p:cNvPr id="3" name="Content Placeholder 2"/>
          <p:cNvSpPr>
            <a:spLocks noGrp="1"/>
          </p:cNvSpPr>
          <p:nvPr>
            <p:ph idx="1"/>
          </p:nvPr>
        </p:nvSpPr>
        <p:spPr>
          <a:xfrm>
            <a:off x="838200" y="1428060"/>
            <a:ext cx="10515600" cy="4351338"/>
          </a:xfrm>
        </p:spPr>
        <p:txBody>
          <a:bodyPr>
            <a:normAutofit/>
          </a:bodyPr>
          <a:lstStyle/>
          <a:p>
            <a:pPr marL="0" indent="0">
              <a:buNone/>
            </a:pPr>
            <a:r>
              <a:rPr lang="en-GB" b="1" i="1" dirty="0"/>
              <a:t>From OCR Guidance booklet:</a:t>
            </a:r>
          </a:p>
          <a:p>
            <a:pPr marL="0" indent="0" algn="ctr">
              <a:buNone/>
            </a:pPr>
            <a:endParaRPr lang="en-GB" b="1" i="1" dirty="0"/>
          </a:p>
          <a:p>
            <a:pPr marL="0" indent="0" algn="ctr">
              <a:buNone/>
            </a:pPr>
            <a:r>
              <a:rPr lang="en-GB" b="1" i="1" dirty="0"/>
              <a:t>“The key to high-scoring answers will be recognition that the past has been debated about, that different views are held over particular issues, and the application of knowledge through which candidates can present the strengths and limitations of a given interpretation.”</a:t>
            </a:r>
          </a:p>
          <a:p>
            <a:pPr marL="0" indent="0" algn="ctr">
              <a:buNone/>
            </a:pPr>
            <a:endParaRPr lang="en-GB" b="1" i="1" dirty="0"/>
          </a:p>
          <a:p>
            <a:pPr marL="0" indent="0" algn="ctr">
              <a:buNone/>
            </a:pPr>
            <a:endParaRPr lang="en-GB" b="1" dirty="0"/>
          </a:p>
          <a:p>
            <a:pPr marL="0" indent="0">
              <a:buNone/>
            </a:pPr>
            <a:endParaRPr lang="en-GB" dirty="0"/>
          </a:p>
        </p:txBody>
      </p:sp>
    </p:spTree>
    <p:extLst>
      <p:ext uri="{BB962C8B-B14F-4D97-AF65-F5344CB8AC3E}">
        <p14:creationId xmlns:p14="http://schemas.microsoft.com/office/powerpoint/2010/main" val="3948195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an interpretation?</a:t>
            </a:r>
          </a:p>
        </p:txBody>
      </p:sp>
      <p:sp>
        <p:nvSpPr>
          <p:cNvPr id="3" name="Content Placeholder 2"/>
          <p:cNvSpPr>
            <a:spLocks noGrp="1"/>
          </p:cNvSpPr>
          <p:nvPr>
            <p:ph idx="1"/>
          </p:nvPr>
        </p:nvSpPr>
        <p:spPr>
          <a:xfrm>
            <a:off x="838200" y="1825624"/>
            <a:ext cx="10515600" cy="4310133"/>
          </a:xfrm>
        </p:spPr>
        <p:txBody>
          <a:bodyPr>
            <a:normAutofit/>
          </a:bodyPr>
          <a:lstStyle/>
          <a:p>
            <a:pPr marL="0" indent="0">
              <a:buNone/>
            </a:pPr>
            <a:endParaRPr lang="en-GB" i="1" dirty="0"/>
          </a:p>
          <a:p>
            <a:pPr marL="0" indent="0">
              <a:buNone/>
            </a:pPr>
            <a:r>
              <a:rPr lang="en-GB" b="1" i="1" dirty="0"/>
              <a:t>From OCR Guidance booklet:</a:t>
            </a:r>
          </a:p>
          <a:p>
            <a:pPr marL="0" indent="0">
              <a:buNone/>
            </a:pPr>
            <a:endParaRPr lang="en-GB" i="1" dirty="0"/>
          </a:p>
          <a:p>
            <a:pPr marL="0" indent="0">
              <a:buNone/>
            </a:pPr>
            <a:r>
              <a:rPr lang="en-GB" b="1" i="1" dirty="0"/>
              <a:t>“The interpretations selected will always be deliberate constructs by historians, produced much later than the historical event.”</a:t>
            </a:r>
          </a:p>
          <a:p>
            <a:pPr marL="0" indent="0">
              <a:buNone/>
            </a:pPr>
            <a:endParaRPr lang="en-GB" b="1" i="1" dirty="0"/>
          </a:p>
          <a:p>
            <a:pPr marL="0" indent="0">
              <a:buNone/>
            </a:pPr>
            <a:endParaRPr lang="en-GB" b="1" i="1" dirty="0"/>
          </a:p>
          <a:p>
            <a:pPr marL="0" indent="0" algn="ctr">
              <a:buNone/>
            </a:pPr>
            <a:r>
              <a:rPr lang="en-GB" b="1" i="1" dirty="0"/>
              <a:t>DO NOT EVALUATE THE PASSAGES FOR PROVENANCE</a:t>
            </a:r>
          </a:p>
          <a:p>
            <a:pPr marL="0" indent="0">
              <a:buNone/>
            </a:pPr>
            <a:endParaRPr lang="en-GB" b="1" i="1" dirty="0"/>
          </a:p>
          <a:p>
            <a:pPr marL="0" indent="0">
              <a:buNone/>
            </a:pPr>
            <a:endParaRPr lang="en-GB" b="1" i="1" dirty="0"/>
          </a:p>
          <a:p>
            <a:pPr marL="0" indent="0">
              <a:buNone/>
            </a:pPr>
            <a:endParaRPr lang="en-GB" dirty="0"/>
          </a:p>
        </p:txBody>
      </p:sp>
    </p:spTree>
    <p:extLst>
      <p:ext uri="{BB962C8B-B14F-4D97-AF65-F5344CB8AC3E}">
        <p14:creationId xmlns:p14="http://schemas.microsoft.com/office/powerpoint/2010/main" val="508592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80257137"/>
              </p:ext>
            </p:extLst>
          </p:nvPr>
        </p:nvGraphicFramePr>
        <p:xfrm>
          <a:off x="838200" y="1825624"/>
          <a:ext cx="9538252" cy="3064427"/>
        </p:xfrm>
        <a:graphic>
          <a:graphicData uri="http://schemas.openxmlformats.org/drawingml/2006/table">
            <a:tbl>
              <a:tblPr firstRow="1" firstCol="1" bandRow="1">
                <a:tableStyleId>{5C22544A-7EE6-4342-B048-85BDC9FD1C3A}</a:tableStyleId>
              </a:tblPr>
              <a:tblGrid>
                <a:gridCol w="1396230">
                  <a:extLst>
                    <a:ext uri="{9D8B030D-6E8A-4147-A177-3AD203B41FA5}">
                      <a16:colId xmlns:a16="http://schemas.microsoft.com/office/drawing/2014/main" val="3521139138"/>
                    </a:ext>
                  </a:extLst>
                </a:gridCol>
                <a:gridCol w="8142022">
                  <a:extLst>
                    <a:ext uri="{9D8B030D-6E8A-4147-A177-3AD203B41FA5}">
                      <a16:colId xmlns:a16="http://schemas.microsoft.com/office/drawing/2014/main" val="2537732267"/>
                    </a:ext>
                  </a:extLst>
                </a:gridCol>
              </a:tblGrid>
              <a:tr h="3064427">
                <a:tc>
                  <a:txBody>
                    <a:bodyPr/>
                    <a:lstStyle/>
                    <a:p>
                      <a:pPr algn="ctr">
                        <a:lnSpc>
                          <a:spcPct val="115000"/>
                        </a:lnSpc>
                        <a:spcAft>
                          <a:spcPts val="0"/>
                        </a:spcAft>
                      </a:pPr>
                      <a:r>
                        <a:rPr lang="en-GB" sz="2400">
                          <a:effectLst/>
                        </a:rPr>
                        <a:t>Level 6 </a:t>
                      </a:r>
                    </a:p>
                    <a:p>
                      <a:pPr algn="ctr">
                        <a:lnSpc>
                          <a:spcPct val="115000"/>
                        </a:lnSpc>
                        <a:spcAft>
                          <a:spcPts val="0"/>
                        </a:spcAft>
                      </a:pPr>
                      <a:r>
                        <a:rPr lang="en-GB" sz="2400">
                          <a:effectLst/>
                        </a:rPr>
                        <a:t>A </a:t>
                      </a:r>
                    </a:p>
                    <a:p>
                      <a:pPr algn="ctr">
                        <a:lnSpc>
                          <a:spcPct val="115000"/>
                        </a:lnSpc>
                        <a:spcAft>
                          <a:spcPts val="0"/>
                        </a:spcAft>
                      </a:pPr>
                      <a:r>
                        <a:rPr lang="en-GB" sz="2400">
                          <a:effectLst/>
                        </a:rPr>
                        <a:t>26 - 30</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tc>
                  <a:txBody>
                    <a:bodyPr/>
                    <a:lstStyle/>
                    <a:p>
                      <a:pPr algn="ctr">
                        <a:lnSpc>
                          <a:spcPct val="115000"/>
                        </a:lnSpc>
                        <a:spcAft>
                          <a:spcPts val="0"/>
                        </a:spcAft>
                      </a:pPr>
                      <a:r>
                        <a:rPr lang="en-GB" sz="2400" dirty="0">
                          <a:effectLst/>
                        </a:rPr>
                        <a:t>The answer has a very good focus on the question throughout. It has thorough and sustained evaluation of the interpretations, using detailed and accurate knowledge of the historical context and the wider historical debate around the issue, in order to produce a convincing and supported analysis of them in relation to the question.</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extLst>
                  <a:ext uri="{0D108BD9-81ED-4DB2-BD59-A6C34878D82A}">
                    <a16:rowId xmlns:a16="http://schemas.microsoft.com/office/drawing/2014/main" val="2029902048"/>
                  </a:ext>
                </a:extLst>
              </a:tr>
            </a:tbl>
          </a:graphicData>
        </a:graphic>
      </p:graphicFrame>
    </p:spTree>
    <p:extLst>
      <p:ext uri="{BB962C8B-B14F-4D97-AF65-F5344CB8AC3E}">
        <p14:creationId xmlns:p14="http://schemas.microsoft.com/office/powerpoint/2010/main" val="1340286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51834510"/>
              </p:ext>
            </p:extLst>
          </p:nvPr>
        </p:nvGraphicFramePr>
        <p:xfrm>
          <a:off x="1961322" y="132522"/>
          <a:ext cx="6997148" cy="6735570"/>
        </p:xfrm>
        <a:graphic>
          <a:graphicData uri="http://schemas.openxmlformats.org/drawingml/2006/table">
            <a:tbl>
              <a:tblPr firstRow="1" firstCol="1" bandRow="1">
                <a:tableStyleId>{5C22544A-7EE6-4342-B048-85BDC9FD1C3A}</a:tableStyleId>
              </a:tblPr>
              <a:tblGrid>
                <a:gridCol w="1024258">
                  <a:extLst>
                    <a:ext uri="{9D8B030D-6E8A-4147-A177-3AD203B41FA5}">
                      <a16:colId xmlns:a16="http://schemas.microsoft.com/office/drawing/2014/main" val="710058207"/>
                    </a:ext>
                  </a:extLst>
                </a:gridCol>
                <a:gridCol w="5972890">
                  <a:extLst>
                    <a:ext uri="{9D8B030D-6E8A-4147-A177-3AD203B41FA5}">
                      <a16:colId xmlns:a16="http://schemas.microsoft.com/office/drawing/2014/main" val="2609207359"/>
                    </a:ext>
                  </a:extLst>
                </a:gridCol>
              </a:tblGrid>
              <a:tr h="1087562">
                <a:tc>
                  <a:txBody>
                    <a:bodyPr/>
                    <a:lstStyle/>
                    <a:p>
                      <a:pPr>
                        <a:lnSpc>
                          <a:spcPct val="115000"/>
                        </a:lnSpc>
                        <a:spcAft>
                          <a:spcPts val="0"/>
                        </a:spcAft>
                      </a:pPr>
                      <a:r>
                        <a:rPr lang="en-GB" sz="1200">
                          <a:effectLst/>
                        </a:rPr>
                        <a:t>Level 6 </a:t>
                      </a:r>
                    </a:p>
                    <a:p>
                      <a:pPr>
                        <a:lnSpc>
                          <a:spcPct val="115000"/>
                        </a:lnSpc>
                        <a:spcAft>
                          <a:spcPts val="0"/>
                        </a:spcAft>
                      </a:pPr>
                      <a:r>
                        <a:rPr lang="en-GB" sz="1200">
                          <a:effectLst/>
                        </a:rPr>
                        <a:t>A </a:t>
                      </a:r>
                    </a:p>
                    <a:p>
                      <a:pPr>
                        <a:lnSpc>
                          <a:spcPct val="115000"/>
                        </a:lnSpc>
                        <a:spcAft>
                          <a:spcPts val="0"/>
                        </a:spcAft>
                      </a:pPr>
                      <a:r>
                        <a:rPr lang="en-GB" sz="1200">
                          <a:effectLst/>
                        </a:rPr>
                        <a:t>26 - 30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tc>
                  <a:txBody>
                    <a:bodyPr/>
                    <a:lstStyle/>
                    <a:p>
                      <a:pPr>
                        <a:lnSpc>
                          <a:spcPct val="115000"/>
                        </a:lnSpc>
                        <a:spcAft>
                          <a:spcPts val="0"/>
                        </a:spcAft>
                      </a:pPr>
                      <a:r>
                        <a:rPr lang="en-GB" sz="1200" dirty="0">
                          <a:effectLst/>
                        </a:rPr>
                        <a:t>The answer has a very good focus on the question throughout. It has thorough and sustained evaluation of the interpretations, using detailed and accurate knowledge of the historical context and the wider historical debate around the issue, in order to produce a convincing and supported analysis of them in relation to the question.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extLst>
                  <a:ext uri="{0D108BD9-81ED-4DB2-BD59-A6C34878D82A}">
                    <a16:rowId xmlns:a16="http://schemas.microsoft.com/office/drawing/2014/main" val="2032827989"/>
                  </a:ext>
                </a:extLst>
              </a:tr>
              <a:tr h="887449">
                <a:tc>
                  <a:txBody>
                    <a:bodyPr/>
                    <a:lstStyle/>
                    <a:p>
                      <a:pPr>
                        <a:lnSpc>
                          <a:spcPct val="115000"/>
                        </a:lnSpc>
                        <a:spcAft>
                          <a:spcPts val="0"/>
                        </a:spcAft>
                      </a:pPr>
                      <a:r>
                        <a:rPr lang="en-GB" sz="1200" dirty="0">
                          <a:effectLst/>
                        </a:rPr>
                        <a:t>Level 5</a:t>
                      </a:r>
                    </a:p>
                    <a:p>
                      <a:pPr>
                        <a:lnSpc>
                          <a:spcPct val="115000"/>
                        </a:lnSpc>
                        <a:spcAft>
                          <a:spcPts val="0"/>
                        </a:spcAft>
                      </a:pPr>
                      <a:r>
                        <a:rPr lang="en-GB" sz="1200" dirty="0">
                          <a:effectLst/>
                        </a:rPr>
                        <a:t>B</a:t>
                      </a:r>
                    </a:p>
                    <a:p>
                      <a:pPr>
                        <a:lnSpc>
                          <a:spcPct val="115000"/>
                        </a:lnSpc>
                        <a:spcAft>
                          <a:spcPts val="0"/>
                        </a:spcAft>
                      </a:pPr>
                      <a:r>
                        <a:rPr lang="en-GB" sz="1200" dirty="0" smtClean="0">
                          <a:effectLst/>
                        </a:rPr>
                        <a:t>21 </a:t>
                      </a:r>
                      <a:r>
                        <a:rPr lang="en-GB" sz="1200" dirty="0">
                          <a:effectLst/>
                        </a:rPr>
                        <a:t>- 25</a:t>
                      </a:r>
                    </a:p>
                    <a:p>
                      <a:pPr>
                        <a:lnSpc>
                          <a:spcPct val="115000"/>
                        </a:lnSpc>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tc>
                  <a:txBody>
                    <a:bodyPr/>
                    <a:lstStyle/>
                    <a:p>
                      <a:pPr>
                        <a:lnSpc>
                          <a:spcPct val="115000"/>
                        </a:lnSpc>
                        <a:spcAft>
                          <a:spcPts val="0"/>
                        </a:spcAft>
                      </a:pPr>
                      <a:r>
                        <a:rPr lang="en-GB" sz="1200">
                          <a:effectLst/>
                        </a:rPr>
                        <a:t>The answer has a good focus on the question throughout. It has good evaluation of the interpretations, using relevant knowledge of the historical context and the wider historical debate around the issue, in order to produce a supported analysis of them in relation to the question.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extLst>
                  <a:ext uri="{0D108BD9-81ED-4DB2-BD59-A6C34878D82A}">
                    <a16:rowId xmlns:a16="http://schemas.microsoft.com/office/drawing/2014/main" val="4129913035"/>
                  </a:ext>
                </a:extLst>
              </a:tr>
              <a:tr h="887449">
                <a:tc>
                  <a:txBody>
                    <a:bodyPr/>
                    <a:lstStyle/>
                    <a:p>
                      <a:pPr>
                        <a:lnSpc>
                          <a:spcPct val="115000"/>
                        </a:lnSpc>
                        <a:spcAft>
                          <a:spcPts val="0"/>
                        </a:spcAft>
                      </a:pPr>
                      <a:r>
                        <a:rPr lang="en-GB" sz="1200" dirty="0">
                          <a:effectLst/>
                        </a:rPr>
                        <a:t>Level 4</a:t>
                      </a:r>
                    </a:p>
                    <a:p>
                      <a:pPr>
                        <a:lnSpc>
                          <a:spcPct val="115000"/>
                        </a:lnSpc>
                        <a:spcAft>
                          <a:spcPts val="0"/>
                        </a:spcAft>
                      </a:pPr>
                      <a:r>
                        <a:rPr lang="en-GB" sz="1200" dirty="0">
                          <a:effectLst/>
                        </a:rPr>
                        <a:t>C </a:t>
                      </a:r>
                    </a:p>
                    <a:p>
                      <a:pPr>
                        <a:lnSpc>
                          <a:spcPct val="115000"/>
                        </a:lnSpc>
                        <a:spcAft>
                          <a:spcPts val="0"/>
                        </a:spcAft>
                      </a:pPr>
                      <a:r>
                        <a:rPr lang="en-GB" sz="1200" dirty="0" smtClean="0">
                          <a:effectLst/>
                        </a:rPr>
                        <a:t>16 – 20</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tc>
                  <a:txBody>
                    <a:bodyPr/>
                    <a:lstStyle/>
                    <a:p>
                      <a:pPr>
                        <a:lnSpc>
                          <a:spcPct val="115000"/>
                        </a:lnSpc>
                        <a:spcAft>
                          <a:spcPts val="0"/>
                        </a:spcAft>
                      </a:pPr>
                      <a:r>
                        <a:rPr lang="en-GB" sz="1200">
                          <a:effectLst/>
                        </a:rPr>
                        <a:t>The answer is mostly focused on the question. It has evaluation of the interpretations based on generally relevant knowledge of the historical context and the wider historical debate around the issue, in order to produce an analysis of them in relation to the question.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extLst>
                  <a:ext uri="{0D108BD9-81ED-4DB2-BD59-A6C34878D82A}">
                    <a16:rowId xmlns:a16="http://schemas.microsoft.com/office/drawing/2014/main" val="969034415"/>
                  </a:ext>
                </a:extLst>
              </a:tr>
              <a:tr h="1287673">
                <a:tc>
                  <a:txBody>
                    <a:bodyPr/>
                    <a:lstStyle/>
                    <a:p>
                      <a:pPr>
                        <a:lnSpc>
                          <a:spcPct val="115000"/>
                        </a:lnSpc>
                        <a:spcAft>
                          <a:spcPts val="0"/>
                        </a:spcAft>
                      </a:pPr>
                      <a:r>
                        <a:rPr lang="en-GB" sz="1200" dirty="0">
                          <a:effectLst/>
                        </a:rPr>
                        <a:t>Level 3</a:t>
                      </a:r>
                    </a:p>
                    <a:p>
                      <a:pPr>
                        <a:lnSpc>
                          <a:spcPct val="115000"/>
                        </a:lnSpc>
                        <a:spcAft>
                          <a:spcPts val="0"/>
                        </a:spcAft>
                      </a:pPr>
                      <a:r>
                        <a:rPr lang="en-GB" sz="1200" dirty="0">
                          <a:effectLst/>
                        </a:rPr>
                        <a:t>D </a:t>
                      </a:r>
                    </a:p>
                    <a:p>
                      <a:pPr>
                        <a:lnSpc>
                          <a:spcPct val="115000"/>
                        </a:lnSpc>
                        <a:spcAft>
                          <a:spcPts val="0"/>
                        </a:spcAft>
                      </a:pPr>
                      <a:r>
                        <a:rPr lang="en-GB" sz="1200" dirty="0" smtClean="0">
                          <a:effectLst/>
                        </a:rPr>
                        <a:t>11 </a:t>
                      </a:r>
                      <a:r>
                        <a:rPr lang="en-GB" sz="1200" dirty="0">
                          <a:effectLst/>
                        </a:rPr>
                        <a:t>– </a:t>
                      </a:r>
                      <a:r>
                        <a:rPr lang="en-GB" sz="1200" dirty="0" smtClean="0">
                          <a:effectLst/>
                        </a:rPr>
                        <a:t>15</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tc>
                  <a:txBody>
                    <a:bodyPr/>
                    <a:lstStyle/>
                    <a:p>
                      <a:pPr>
                        <a:lnSpc>
                          <a:spcPct val="115000"/>
                        </a:lnSpc>
                        <a:spcAft>
                          <a:spcPts val="0"/>
                        </a:spcAft>
                      </a:pPr>
                      <a:r>
                        <a:rPr lang="en-GB" sz="1200">
                          <a:effectLst/>
                        </a:rPr>
                        <a:t>The answer is partially focused on the question. It has partial evaluation of the interpretations based on some knowledge of the historical context and the wider historical debate around the issue. There may be some use of information from one of the two interpretations to support the evaluation of the other, but the evaluation will not rely on this. There is a limited analysis of the interpretations in relation to the question.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extLst>
                  <a:ext uri="{0D108BD9-81ED-4DB2-BD59-A6C34878D82A}">
                    <a16:rowId xmlns:a16="http://schemas.microsoft.com/office/drawing/2014/main" val="3914425675"/>
                  </a:ext>
                </a:extLst>
              </a:tr>
              <a:tr h="1287673">
                <a:tc>
                  <a:txBody>
                    <a:bodyPr/>
                    <a:lstStyle/>
                    <a:p>
                      <a:pPr>
                        <a:lnSpc>
                          <a:spcPct val="115000"/>
                        </a:lnSpc>
                        <a:spcAft>
                          <a:spcPts val="0"/>
                        </a:spcAft>
                      </a:pPr>
                      <a:r>
                        <a:rPr lang="en-GB" sz="1200" dirty="0">
                          <a:effectLst/>
                        </a:rPr>
                        <a:t>Level 2</a:t>
                      </a:r>
                    </a:p>
                    <a:p>
                      <a:pPr>
                        <a:lnSpc>
                          <a:spcPct val="115000"/>
                        </a:lnSpc>
                        <a:spcAft>
                          <a:spcPts val="0"/>
                        </a:spcAft>
                      </a:pPr>
                      <a:r>
                        <a:rPr lang="en-GB" sz="1200" dirty="0">
                          <a:effectLst/>
                        </a:rPr>
                        <a:t>E </a:t>
                      </a:r>
                    </a:p>
                    <a:p>
                      <a:pPr>
                        <a:lnSpc>
                          <a:spcPct val="115000"/>
                        </a:lnSpc>
                        <a:spcAft>
                          <a:spcPts val="0"/>
                        </a:spcAft>
                      </a:pPr>
                      <a:r>
                        <a:rPr lang="en-GB" sz="1200" dirty="0">
                          <a:effectLst/>
                        </a:rPr>
                        <a:t>6</a:t>
                      </a:r>
                      <a:r>
                        <a:rPr lang="en-GB" sz="1200" dirty="0" smtClean="0">
                          <a:effectLst/>
                        </a:rPr>
                        <a:t> </a:t>
                      </a:r>
                      <a:r>
                        <a:rPr lang="en-GB" sz="1200" dirty="0">
                          <a:effectLst/>
                        </a:rPr>
                        <a:t>– </a:t>
                      </a:r>
                      <a:r>
                        <a:rPr lang="en-GB" sz="1200" dirty="0" smtClean="0">
                          <a:effectLst/>
                        </a:rPr>
                        <a:t>10</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tc>
                  <a:txBody>
                    <a:bodyPr/>
                    <a:lstStyle/>
                    <a:p>
                      <a:pPr>
                        <a:lnSpc>
                          <a:spcPct val="115000"/>
                        </a:lnSpc>
                        <a:spcAft>
                          <a:spcPts val="0"/>
                        </a:spcAft>
                      </a:pPr>
                      <a:r>
                        <a:rPr lang="en-GB" sz="1200">
                          <a:effectLst/>
                        </a:rPr>
                        <a:t>The answer has a limited focus on the question. Parts of the answer are just description of the interpretations, with evaluation in relation to historical context and the wider historical debate around the issue being weak, and evaluation relying heavily on information drawn from the other interpretation. There is a very limited analysis of the interpretations in relation to the question.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extLst>
                  <a:ext uri="{0D108BD9-81ED-4DB2-BD59-A6C34878D82A}">
                    <a16:rowId xmlns:a16="http://schemas.microsoft.com/office/drawing/2014/main" val="2383968685"/>
                  </a:ext>
                </a:extLst>
              </a:tr>
              <a:tr h="1287673">
                <a:tc>
                  <a:txBody>
                    <a:bodyPr/>
                    <a:lstStyle/>
                    <a:p>
                      <a:pPr>
                        <a:lnSpc>
                          <a:spcPct val="115000"/>
                        </a:lnSpc>
                        <a:spcAft>
                          <a:spcPts val="0"/>
                        </a:spcAft>
                      </a:pPr>
                      <a:r>
                        <a:rPr lang="en-GB" sz="1200" dirty="0">
                          <a:effectLst/>
                        </a:rPr>
                        <a:t>Level 1</a:t>
                      </a:r>
                    </a:p>
                    <a:p>
                      <a:pPr>
                        <a:lnSpc>
                          <a:spcPct val="115000"/>
                        </a:lnSpc>
                        <a:spcAft>
                          <a:spcPts val="0"/>
                        </a:spcAft>
                      </a:pPr>
                      <a:r>
                        <a:rPr lang="en-GB" sz="1200" dirty="0">
                          <a:effectLst/>
                        </a:rPr>
                        <a:t>N - U </a:t>
                      </a:r>
                    </a:p>
                    <a:p>
                      <a:pPr>
                        <a:lnSpc>
                          <a:spcPct val="115000"/>
                        </a:lnSpc>
                        <a:spcAft>
                          <a:spcPts val="0"/>
                        </a:spcAft>
                      </a:pPr>
                      <a:r>
                        <a:rPr lang="en-GB" sz="1200" dirty="0">
                          <a:effectLst/>
                        </a:rPr>
                        <a:t>0 </a:t>
                      </a:r>
                      <a:r>
                        <a:rPr lang="en-GB" sz="1200" smtClean="0">
                          <a:effectLst/>
                        </a:rPr>
                        <a:t>– </a:t>
                      </a:r>
                      <a:r>
                        <a:rPr lang="en-GB" sz="1200" dirty="0">
                          <a:effectLst/>
                        </a:rPr>
                        <a:t>5</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tc>
                  <a:txBody>
                    <a:bodyPr/>
                    <a:lstStyle/>
                    <a:p>
                      <a:pPr>
                        <a:lnSpc>
                          <a:spcPct val="115000"/>
                        </a:lnSpc>
                        <a:spcAft>
                          <a:spcPts val="0"/>
                        </a:spcAft>
                      </a:pPr>
                      <a:r>
                        <a:rPr lang="en-GB" sz="1200" dirty="0">
                          <a:effectLst/>
                        </a:rPr>
                        <a:t>The answer has some relevance to the topic, but not the specific question. The answer consists mostly of description of the interpretations with very limited evaluation based on very generalised knowledge of historical context and minimal or no reference to the wider historical debate. Analysis of the interpretations in relation to the question is either in the form of assertion or lacking.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292" marR="56292" marT="28146" marB="28146"/>
                </a:tc>
                <a:extLst>
                  <a:ext uri="{0D108BD9-81ED-4DB2-BD59-A6C34878D82A}">
                    <a16:rowId xmlns:a16="http://schemas.microsoft.com/office/drawing/2014/main" val="671941843"/>
                  </a:ext>
                </a:extLst>
              </a:tr>
            </a:tbl>
          </a:graphicData>
        </a:graphic>
      </p:graphicFrame>
    </p:spTree>
    <p:extLst>
      <p:ext uri="{BB962C8B-B14F-4D97-AF65-F5344CB8AC3E}">
        <p14:creationId xmlns:p14="http://schemas.microsoft.com/office/powerpoint/2010/main" val="2934904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u="sng" dirty="0"/>
              <a:t>Analysing interpretations</a:t>
            </a:r>
          </a:p>
        </p:txBody>
      </p:sp>
      <p:sp>
        <p:nvSpPr>
          <p:cNvPr id="3" name="Content Placeholder 2"/>
          <p:cNvSpPr>
            <a:spLocks noGrp="1"/>
          </p:cNvSpPr>
          <p:nvPr>
            <p:ph idx="1"/>
          </p:nvPr>
        </p:nvSpPr>
        <p:spPr/>
        <p:txBody>
          <a:bodyPr>
            <a:normAutofit/>
          </a:bodyPr>
          <a:lstStyle/>
          <a:p>
            <a:r>
              <a:rPr lang="en-GB" i="1" dirty="0"/>
              <a:t>Read the two passages twice.</a:t>
            </a:r>
          </a:p>
          <a:p>
            <a:r>
              <a:rPr lang="en-GB" i="1" dirty="0"/>
              <a:t>Identify the different interpretations.</a:t>
            </a:r>
          </a:p>
          <a:p>
            <a:r>
              <a:rPr lang="en-GB" sz="2800" i="1" dirty="0"/>
              <a:t>Colour code the two views and the evidence deployed.</a:t>
            </a:r>
          </a:p>
          <a:p>
            <a:r>
              <a:rPr lang="en-GB" i="1" dirty="0"/>
              <a:t>Assess strengths &amp; weaknesses of each using your own knowledge.</a:t>
            </a:r>
          </a:p>
          <a:p>
            <a:r>
              <a:rPr lang="en-GB" i="1" dirty="0"/>
              <a:t>Decide which is most convincing.</a:t>
            </a:r>
          </a:p>
          <a:p>
            <a:r>
              <a:rPr lang="en-GB" i="1" dirty="0"/>
              <a:t>Lead with the view that you agree with least.</a:t>
            </a:r>
          </a:p>
        </p:txBody>
      </p:sp>
    </p:spTree>
    <p:extLst>
      <p:ext uri="{BB962C8B-B14F-4D97-AF65-F5344CB8AC3E}">
        <p14:creationId xmlns:p14="http://schemas.microsoft.com/office/powerpoint/2010/main" val="377147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28532" t="18133" r="30321" b="8681"/>
          <a:stretch/>
        </p:blipFill>
        <p:spPr>
          <a:xfrm>
            <a:off x="662610" y="282571"/>
            <a:ext cx="10283686" cy="6575429"/>
          </a:xfrm>
          <a:prstGeom prst="rect">
            <a:avLst/>
          </a:prstGeom>
        </p:spPr>
      </p:pic>
    </p:spTree>
    <p:extLst>
      <p:ext uri="{BB962C8B-B14F-4D97-AF65-F5344CB8AC3E}">
        <p14:creationId xmlns:p14="http://schemas.microsoft.com/office/powerpoint/2010/main" val="2914964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14940" y="307183"/>
            <a:ext cx="8229600" cy="633412"/>
          </a:xfrm>
        </p:spPr>
        <p:txBody>
          <a:bodyPr>
            <a:normAutofit fontScale="90000"/>
          </a:bodyPr>
          <a:lstStyle/>
          <a:p>
            <a:pPr algn="ctr"/>
            <a:r>
              <a:rPr lang="en-GB" altLang="en-US" dirty="0"/>
              <a:t>Structure</a:t>
            </a:r>
          </a:p>
        </p:txBody>
      </p:sp>
      <p:sp>
        <p:nvSpPr>
          <p:cNvPr id="4" name="Up Ribbon 3"/>
          <p:cNvSpPr/>
          <p:nvPr/>
        </p:nvSpPr>
        <p:spPr>
          <a:xfrm>
            <a:off x="2822713" y="1125539"/>
            <a:ext cx="6195876" cy="866775"/>
          </a:xfrm>
          <a:prstGeom prst="ribbon2">
            <a:avLst/>
          </a:prstGeom>
        </p:spPr>
        <p:style>
          <a:lnRef idx="2">
            <a:schemeClr val="dk1"/>
          </a:lnRef>
          <a:fillRef idx="1">
            <a:schemeClr val="lt1"/>
          </a:fillRef>
          <a:effectRef idx="0">
            <a:schemeClr val="dk1"/>
          </a:effectRef>
          <a:fontRef idx="minor">
            <a:schemeClr val="dk1"/>
          </a:fontRef>
        </p:style>
        <p:txBody>
          <a:bodyPr anchor="ctr"/>
          <a:lstStyle/>
          <a:p>
            <a:pPr algn="ctr">
              <a:lnSpc>
                <a:spcPct val="115000"/>
              </a:lnSpc>
              <a:spcAft>
                <a:spcPts val="1000"/>
              </a:spcAft>
              <a:defRPr/>
            </a:pPr>
            <a:r>
              <a:rPr lang="en-GB" sz="1100" dirty="0">
                <a:ea typeface="Calibri"/>
                <a:cs typeface="Times New Roman"/>
              </a:rPr>
              <a:t>Introduction</a:t>
            </a:r>
          </a:p>
          <a:p>
            <a:pPr algn="ctr">
              <a:lnSpc>
                <a:spcPct val="115000"/>
              </a:lnSpc>
              <a:spcAft>
                <a:spcPts val="1000"/>
              </a:spcAft>
              <a:defRPr/>
            </a:pPr>
            <a:r>
              <a:rPr lang="en-GB" sz="1100" dirty="0">
                <a:ea typeface="Calibri"/>
                <a:cs typeface="Times New Roman"/>
              </a:rPr>
              <a:t>Explain the views in the passages and tie these directly to the key terms in the question</a:t>
            </a:r>
          </a:p>
        </p:txBody>
      </p:sp>
      <p:sp>
        <p:nvSpPr>
          <p:cNvPr id="5" name="Cloud 4"/>
          <p:cNvSpPr/>
          <p:nvPr/>
        </p:nvSpPr>
        <p:spPr>
          <a:xfrm>
            <a:off x="2608264" y="2397125"/>
            <a:ext cx="2562225" cy="1428750"/>
          </a:xfrm>
          <a:prstGeom prst="cloud">
            <a:avLst/>
          </a:prstGeom>
        </p:spPr>
        <p:style>
          <a:lnRef idx="2">
            <a:schemeClr val="dk1"/>
          </a:lnRef>
          <a:fillRef idx="1">
            <a:schemeClr val="lt1"/>
          </a:fillRef>
          <a:effectRef idx="0">
            <a:schemeClr val="dk1"/>
          </a:effectRef>
          <a:fontRef idx="minor">
            <a:schemeClr val="dk1"/>
          </a:fontRef>
        </p:style>
        <p:txBody>
          <a:bodyPr anchor="ctr"/>
          <a:lstStyle/>
          <a:p>
            <a:pPr algn="ctr">
              <a:lnSpc>
                <a:spcPct val="115000"/>
              </a:lnSpc>
              <a:spcAft>
                <a:spcPts val="1000"/>
              </a:spcAft>
              <a:defRPr/>
            </a:pPr>
            <a:r>
              <a:rPr lang="en-GB" sz="1000" b="1" dirty="0">
                <a:solidFill>
                  <a:srgbClr val="FF0000"/>
                </a:solidFill>
                <a:ea typeface="Calibri"/>
                <a:cs typeface="Times New Roman"/>
              </a:rPr>
              <a:t>One to two paragraphs analysing the weakest interpretation. </a:t>
            </a:r>
          </a:p>
          <a:p>
            <a:pPr algn="ctr">
              <a:lnSpc>
                <a:spcPct val="115000"/>
              </a:lnSpc>
              <a:spcAft>
                <a:spcPts val="1000"/>
              </a:spcAft>
              <a:defRPr/>
            </a:pPr>
            <a:r>
              <a:rPr lang="en-GB" sz="1000" b="1" dirty="0">
                <a:solidFill>
                  <a:srgbClr val="FF0000"/>
                </a:solidFill>
                <a:ea typeface="Calibri"/>
                <a:cs typeface="Times New Roman"/>
              </a:rPr>
              <a:t>View – Quote – Develop </a:t>
            </a:r>
            <a:endParaRPr lang="en-GB" sz="1100" dirty="0">
              <a:ea typeface="Calibri"/>
              <a:cs typeface="Times New Roman"/>
            </a:endParaRPr>
          </a:p>
        </p:txBody>
      </p:sp>
      <p:sp>
        <p:nvSpPr>
          <p:cNvPr id="6" name="Cloud 5"/>
          <p:cNvSpPr/>
          <p:nvPr/>
        </p:nvSpPr>
        <p:spPr>
          <a:xfrm>
            <a:off x="6456364" y="2852739"/>
            <a:ext cx="2562225" cy="1514475"/>
          </a:xfrm>
          <a:prstGeom prst="cloud">
            <a:avLst/>
          </a:prstGeom>
          <a:solidFill>
            <a:sysClr val="window" lastClr="FFFFFF"/>
          </a:solidFill>
          <a:ln w="25400" cap="flat" cmpd="sng" algn="ctr">
            <a:solidFill>
              <a:sysClr val="windowText" lastClr="000000"/>
            </a:solidFill>
            <a:prstDash val="solid"/>
          </a:ln>
          <a:effectLst/>
        </p:spPr>
        <p:txBody>
          <a:bodyPr anchor="ctr"/>
          <a:lstStyle/>
          <a:p>
            <a:pPr algn="ctr">
              <a:lnSpc>
                <a:spcPct val="115000"/>
              </a:lnSpc>
              <a:spcAft>
                <a:spcPts val="1000"/>
              </a:spcAft>
              <a:defRPr/>
            </a:pPr>
            <a:r>
              <a:rPr lang="en-GB" sz="1000" b="1" dirty="0">
                <a:solidFill>
                  <a:srgbClr val="00B050"/>
                </a:solidFill>
                <a:latin typeface="Calibri"/>
                <a:ea typeface="Calibri"/>
                <a:cs typeface="Times New Roman"/>
              </a:rPr>
              <a:t>One to two paragraphs analysing the stronger interpretation.</a:t>
            </a:r>
          </a:p>
          <a:p>
            <a:pPr algn="ctr">
              <a:lnSpc>
                <a:spcPct val="115000"/>
              </a:lnSpc>
              <a:spcAft>
                <a:spcPts val="1000"/>
              </a:spcAft>
              <a:defRPr/>
            </a:pPr>
            <a:r>
              <a:rPr lang="en-GB" sz="1000" b="1" dirty="0">
                <a:solidFill>
                  <a:srgbClr val="00B050"/>
                </a:solidFill>
                <a:latin typeface="Calibri"/>
                <a:ea typeface="Calibri"/>
                <a:cs typeface="Times New Roman"/>
              </a:rPr>
              <a:t>View – Quote - Develop</a:t>
            </a:r>
            <a:endParaRPr lang="en-GB" sz="1100" dirty="0">
              <a:solidFill>
                <a:srgbClr val="00B050"/>
              </a:solidFill>
              <a:latin typeface="Calibri"/>
              <a:ea typeface="Calibri"/>
              <a:cs typeface="Times New Roman"/>
            </a:endParaRPr>
          </a:p>
        </p:txBody>
      </p:sp>
      <p:sp>
        <p:nvSpPr>
          <p:cNvPr id="22534" name="Up Ribbon 6"/>
          <p:cNvSpPr>
            <a:spLocks noChangeArrowheads="1"/>
          </p:cNvSpPr>
          <p:nvPr/>
        </p:nvSpPr>
        <p:spPr bwMode="auto">
          <a:xfrm>
            <a:off x="3716338" y="4868864"/>
            <a:ext cx="5048250" cy="866775"/>
          </a:xfrm>
          <a:prstGeom prst="ribbon2">
            <a:avLst>
              <a:gd name="adj1" fmla="val 16667"/>
              <a:gd name="adj2" fmla="val 50000"/>
            </a:avLst>
          </a:prstGeom>
          <a:solidFill>
            <a:srgbClr val="FFFFFF"/>
          </a:solidFill>
          <a:ln w="25400" algn="ctr">
            <a:solidFill>
              <a:srgbClr val="000000"/>
            </a:solidFill>
            <a:round/>
            <a:headEnd/>
            <a:tailEnd/>
          </a:ln>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lnSpc>
                <a:spcPct val="115000"/>
              </a:lnSpc>
              <a:spcBef>
                <a:spcPct val="0"/>
              </a:spcBef>
              <a:spcAft>
                <a:spcPts val="1000"/>
              </a:spcAft>
              <a:buNone/>
            </a:pPr>
            <a:r>
              <a:rPr lang="en-GB" altLang="en-US" sz="1100" dirty="0">
                <a:ea typeface="Calibri" panose="020F0502020204030204" pitchFamily="34" charset="0"/>
                <a:cs typeface="Times New Roman" panose="02020603050405020304" pitchFamily="18" charset="0"/>
              </a:rPr>
              <a:t>Sustained conclusion</a:t>
            </a:r>
          </a:p>
          <a:p>
            <a:pPr algn="ctr" eaLnBrk="1" hangingPunct="1">
              <a:lnSpc>
                <a:spcPct val="115000"/>
              </a:lnSpc>
              <a:spcBef>
                <a:spcPct val="0"/>
              </a:spcBef>
              <a:spcAft>
                <a:spcPts val="1000"/>
              </a:spcAft>
              <a:buNone/>
            </a:pPr>
            <a:r>
              <a:rPr lang="en-GB" altLang="en-US" sz="1100" dirty="0">
                <a:ea typeface="Calibri" panose="020F0502020204030204" pitchFamily="34" charset="0"/>
                <a:cs typeface="Times New Roman" panose="02020603050405020304" pitchFamily="18" charset="0"/>
              </a:rPr>
              <a:t>Which view best supported ?</a:t>
            </a:r>
          </a:p>
        </p:txBody>
      </p:sp>
      <p:cxnSp>
        <p:nvCxnSpPr>
          <p:cNvPr id="8" name="Straight Arrow Connector 7"/>
          <p:cNvCxnSpPr>
            <a:stCxn id="4" idx="2"/>
          </p:cNvCxnSpPr>
          <p:nvPr/>
        </p:nvCxnSpPr>
        <p:spPr>
          <a:xfrm flipH="1">
            <a:off x="5016501" y="1847849"/>
            <a:ext cx="904150" cy="860426"/>
          </a:xfrm>
          <a:prstGeom prst="straightConnector1">
            <a:avLst/>
          </a:prstGeom>
          <a:ln w="730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016501" y="3357563"/>
            <a:ext cx="1439863" cy="468312"/>
          </a:xfrm>
          <a:prstGeom prst="straightConnector1">
            <a:avLst/>
          </a:prstGeom>
          <a:ln w="730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22534" idx="0"/>
          </p:cNvCxnSpPr>
          <p:nvPr/>
        </p:nvCxnSpPr>
        <p:spPr>
          <a:xfrm flipH="1">
            <a:off x="6240464" y="4191001"/>
            <a:ext cx="630237" cy="677863"/>
          </a:xfrm>
          <a:prstGeom prst="straightConnector1">
            <a:avLst/>
          </a:prstGeom>
          <a:ln w="730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2267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710</Words>
  <Application>Microsoft Office PowerPoint</Application>
  <PresentationFormat>Widescreen</PresentationFormat>
  <Paragraphs>61</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Unit 2 AO3 - Interpretations</vt:lpstr>
      <vt:lpstr>What is an interpretation?</vt:lpstr>
      <vt:lpstr>PowerPoint Presentation</vt:lpstr>
      <vt:lpstr>PowerPoint Presentation</vt:lpstr>
      <vt:lpstr>Analysing interpretations</vt:lpstr>
      <vt:lpstr>PowerPoint Presentation</vt:lpstr>
      <vt:lpstr>Structure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 Kydd</dc:creator>
  <cp:lastModifiedBy>Alan Kydd</cp:lastModifiedBy>
  <cp:revision>12</cp:revision>
  <cp:lastPrinted>2017-03-08T08:19:13Z</cp:lastPrinted>
  <dcterms:created xsi:type="dcterms:W3CDTF">2016-09-24T05:17:00Z</dcterms:created>
  <dcterms:modified xsi:type="dcterms:W3CDTF">2017-03-08T08:23:50Z</dcterms:modified>
</cp:coreProperties>
</file>