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7" r:id="rId2"/>
    <p:sldId id="286" r:id="rId3"/>
    <p:sldId id="287" r:id="rId4"/>
    <p:sldId id="288" r:id="rId5"/>
    <p:sldId id="304" r:id="rId6"/>
    <p:sldId id="305" r:id="rId7"/>
    <p:sldId id="306" r:id="rId8"/>
    <p:sldId id="307" r:id="rId9"/>
    <p:sldId id="308" r:id="rId10"/>
    <p:sldId id="309" r:id="rId11"/>
    <p:sldId id="310" r:id="rId12"/>
    <p:sldId id="311" r:id="rId13"/>
    <p:sldId id="312" r:id="rId14"/>
    <p:sldId id="318" r:id="rId15"/>
    <p:sldId id="313" r:id="rId16"/>
    <p:sldId id="314" r:id="rId17"/>
    <p:sldId id="319" r:id="rId18"/>
    <p:sldId id="320" r:id="rId19"/>
    <p:sldId id="321" r:id="rId20"/>
    <p:sldId id="322" r:id="rId21"/>
    <p:sldId id="315" r:id="rId22"/>
    <p:sldId id="323" r:id="rId23"/>
    <p:sldId id="324" r:id="rId24"/>
    <p:sldId id="325" r:id="rId25"/>
    <p:sldId id="326" r:id="rId26"/>
    <p:sldId id="301" r:id="rId27"/>
    <p:sldId id="302" r:id="rId28"/>
    <p:sldId id="285" r:id="rId29"/>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p Slides" id="{A6052D43-DDF2-4189-8E50-EBF830624F63}">
          <p14:sldIdLst>
            <p14:sldId id="257"/>
            <p14:sldId id="286"/>
            <p14:sldId id="287"/>
            <p14:sldId id="288"/>
          </p14:sldIdLst>
        </p14:section>
        <p14:section name="WORSHOP" id="{EF5731FB-CE33-4365-8566-7C74FE58534B}">
          <p14:sldIdLst>
            <p14:sldId id="304"/>
            <p14:sldId id="305"/>
            <p14:sldId id="306"/>
            <p14:sldId id="307"/>
            <p14:sldId id="308"/>
            <p14:sldId id="309"/>
            <p14:sldId id="310"/>
            <p14:sldId id="311"/>
            <p14:sldId id="312"/>
            <p14:sldId id="318"/>
            <p14:sldId id="313"/>
            <p14:sldId id="314"/>
            <p14:sldId id="319"/>
            <p14:sldId id="320"/>
            <p14:sldId id="321"/>
            <p14:sldId id="322"/>
            <p14:sldId id="315"/>
            <p14:sldId id="323"/>
            <p14:sldId id="324"/>
            <p14:sldId id="325"/>
            <p14:sldId id="326"/>
          </p14:sldIdLst>
        </p14:section>
        <p14:section name="TAIL SLIDES" id="{EBE90370-0AD4-4AB7-BF5D-E0F5C2365F0C}">
          <p14:sldIdLst>
            <p14:sldId id="301"/>
            <p14:sldId id="302"/>
            <p14:sldId id="28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DA15A7"/>
    <a:srgbClr val="196CA9"/>
    <a:srgbClr val="0084A9"/>
    <a:srgbClr val="990099"/>
    <a:srgbClr val="822896"/>
    <a:srgbClr val="D9D9D9"/>
    <a:srgbClr val="A0CE67"/>
    <a:srgbClr val="00A890"/>
    <a:srgbClr val="36B8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4" autoAdjust="0"/>
    <p:restoredTop sz="80406" autoAdjust="0"/>
  </p:normalViewPr>
  <p:slideViewPr>
    <p:cSldViewPr snapToGrid="0" snapToObjects="1">
      <p:cViewPr varScale="1">
        <p:scale>
          <a:sx n="113" d="100"/>
          <a:sy n="113" d="100"/>
        </p:scale>
        <p:origin x="108" y="13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57E3B03-41B6-4388-A8FD-028A0914BF65}" type="datetimeFigureOut">
              <a:rPr lang="en-GB" smtClean="0"/>
              <a:t>26/09/2018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0AE0DEB-026F-4E1E-97C9-06E57D4545D6}" type="slidenum">
              <a:rPr lang="en-GB" smtClean="0"/>
              <a:t>‹#›</a:t>
            </a:fld>
            <a:endParaRPr lang="en-GB"/>
          </a:p>
        </p:txBody>
      </p:sp>
    </p:spTree>
    <p:extLst>
      <p:ext uri="{BB962C8B-B14F-4D97-AF65-F5344CB8AC3E}">
        <p14:creationId xmlns:p14="http://schemas.microsoft.com/office/powerpoint/2010/main" val="3629524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464C72B-F904-5644-A684-715AE8214ADB}" type="datetimeFigureOut">
              <a:rPr lang="en-US" smtClean="0"/>
              <a:t>9/26/2018</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1EE422E-23DF-2F44-ACFF-3E62429AEEE5}" type="slidenum">
              <a:rPr lang="en-US" smtClean="0"/>
              <a:t>‹#›</a:t>
            </a:fld>
            <a:endParaRPr lang="en-US"/>
          </a:p>
        </p:txBody>
      </p:sp>
    </p:spTree>
    <p:extLst>
      <p:ext uri="{BB962C8B-B14F-4D97-AF65-F5344CB8AC3E}">
        <p14:creationId xmlns:p14="http://schemas.microsoft.com/office/powerpoint/2010/main" val="35526725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ltLang="en-US" sz="1200" b="1" u="sng" dirty="0"/>
              <a:t>PLEASE NOTE</a:t>
            </a:r>
          </a:p>
          <a:p>
            <a:pPr marL="0" indent="0">
              <a:buFont typeface="+mj-lt"/>
              <a:buNone/>
            </a:pPr>
            <a:endParaRPr lang="en-US" altLang="en-US" sz="1200" u="sng" dirty="0"/>
          </a:p>
          <a:p>
            <a:pPr marL="0" indent="0">
              <a:buFont typeface="+mj-lt"/>
              <a:buNone/>
            </a:pPr>
            <a:r>
              <a:rPr lang="en-US" altLang="en-US" sz="1200" b="1" u="none" dirty="0"/>
              <a:t>Some of the notes</a:t>
            </a:r>
            <a:r>
              <a:rPr lang="en-US" altLang="en-US" sz="1200" b="1" u="none" baseline="0" dirty="0"/>
              <a:t> contained within the notes pages are for reference only to provide you with additional background.</a:t>
            </a:r>
            <a:endParaRPr lang="en-US" altLang="en-US" sz="1200" b="1" u="none" dirty="0"/>
          </a:p>
          <a:p>
            <a:pPr marL="0" indent="0">
              <a:buFont typeface="+mj-lt"/>
              <a:buNone/>
            </a:pPr>
            <a:endParaRPr lang="en-US" altLang="en-US" sz="1200" u="sng" dirty="0"/>
          </a:p>
          <a:p>
            <a:pPr marL="0" indent="0">
              <a:buFont typeface="+mj-lt"/>
              <a:buNone/>
            </a:pPr>
            <a:r>
              <a:rPr lang="en-US" altLang="en-US" sz="1200" u="sng" dirty="0"/>
              <a:t>Introduction</a:t>
            </a:r>
          </a:p>
          <a:p>
            <a:pPr marL="0" indent="0">
              <a:buFont typeface="+mj-lt"/>
              <a:buNone/>
            </a:pPr>
            <a:r>
              <a:rPr lang="en-US" altLang="en-US" sz="1200" dirty="0"/>
              <a:t>Introduce self with a swift comment about your role</a:t>
            </a:r>
            <a:r>
              <a:rPr lang="en-US" altLang="en-US" sz="1200" baseline="0" dirty="0"/>
              <a:t> at</a:t>
            </a:r>
            <a:r>
              <a:rPr lang="en-US" altLang="en-US" sz="1200" dirty="0"/>
              <a:t> </a:t>
            </a:r>
            <a:r>
              <a:rPr lang="en-US" altLang="en-US" sz="1200" dirty="0" err="1"/>
              <a:t>ULaw</a:t>
            </a:r>
            <a:r>
              <a:rPr lang="en-US" altLang="en-US" sz="1200" dirty="0"/>
              <a:t> and some information about your days in practice.</a:t>
            </a:r>
          </a:p>
        </p:txBody>
      </p:sp>
      <p:sp>
        <p:nvSpPr>
          <p:cNvPr id="4" name="Slide Number Placeholder 3"/>
          <p:cNvSpPr>
            <a:spLocks noGrp="1"/>
          </p:cNvSpPr>
          <p:nvPr>
            <p:ph type="sldNum" sz="quarter" idx="10"/>
          </p:nvPr>
        </p:nvSpPr>
        <p:spPr/>
        <p:txBody>
          <a:bodyPr/>
          <a:lstStyle/>
          <a:p>
            <a:fld id="{B1EE422E-23DF-2F44-ACFF-3E62429AEEE5}" type="slidenum">
              <a:rPr lang="en-US" smtClean="0"/>
              <a:t>1</a:t>
            </a:fld>
            <a:endParaRPr lang="en-US"/>
          </a:p>
        </p:txBody>
      </p:sp>
    </p:spTree>
    <p:extLst>
      <p:ext uri="{BB962C8B-B14F-4D97-AF65-F5344CB8AC3E}">
        <p14:creationId xmlns:p14="http://schemas.microsoft.com/office/powerpoint/2010/main" val="280022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10</a:t>
            </a:fld>
            <a:endParaRPr lang="en-US"/>
          </a:p>
        </p:txBody>
      </p:sp>
    </p:spTree>
    <p:extLst>
      <p:ext uri="{BB962C8B-B14F-4D97-AF65-F5344CB8AC3E}">
        <p14:creationId xmlns:p14="http://schemas.microsoft.com/office/powerpoint/2010/main" val="419287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11</a:t>
            </a:fld>
            <a:endParaRPr lang="en-US"/>
          </a:p>
        </p:txBody>
      </p:sp>
    </p:spTree>
    <p:extLst>
      <p:ext uri="{BB962C8B-B14F-4D97-AF65-F5344CB8AC3E}">
        <p14:creationId xmlns:p14="http://schemas.microsoft.com/office/powerpoint/2010/main" val="869928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12</a:t>
            </a:fld>
            <a:endParaRPr lang="en-US"/>
          </a:p>
        </p:txBody>
      </p:sp>
    </p:spTree>
    <p:extLst>
      <p:ext uri="{BB962C8B-B14F-4D97-AF65-F5344CB8AC3E}">
        <p14:creationId xmlns:p14="http://schemas.microsoft.com/office/powerpoint/2010/main" val="2823977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13</a:t>
            </a:fld>
            <a:endParaRPr lang="en-US"/>
          </a:p>
        </p:txBody>
      </p:sp>
    </p:spTree>
    <p:extLst>
      <p:ext uri="{BB962C8B-B14F-4D97-AF65-F5344CB8AC3E}">
        <p14:creationId xmlns:p14="http://schemas.microsoft.com/office/powerpoint/2010/main" val="271544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14</a:t>
            </a:fld>
            <a:endParaRPr lang="en-US"/>
          </a:p>
        </p:txBody>
      </p:sp>
    </p:spTree>
    <p:extLst>
      <p:ext uri="{BB962C8B-B14F-4D97-AF65-F5344CB8AC3E}">
        <p14:creationId xmlns:p14="http://schemas.microsoft.com/office/powerpoint/2010/main" val="244987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endParaRPr lang="en-GB" altLang="en-US" dirty="0" smtClean="0">
              <a:latin typeface="Times New Roman" panose="02020603050405020304" pitchFamily="18" charset="0"/>
            </a:endParaRPr>
          </a:p>
          <a:p>
            <a:pPr marL="171450" indent="-171450" eaLnBrk="1" hangingPunct="1">
              <a:buFont typeface="Arial" panose="020B0604020202020204" pitchFamily="34" charset="0"/>
              <a:buChar char="•"/>
            </a:pPr>
            <a:r>
              <a:rPr lang="en-GB" altLang="en-US" dirty="0" smtClean="0">
                <a:latin typeface="Times New Roman" panose="02020603050405020304" pitchFamily="18" charset="0"/>
              </a:rPr>
              <a:t>35% get 1</a:t>
            </a:r>
            <a:r>
              <a:rPr lang="en-GB" altLang="en-US" baseline="30000" dirty="0" smtClean="0">
                <a:latin typeface="Times New Roman" panose="02020603050405020304" pitchFamily="18" charset="0"/>
              </a:rPr>
              <a:t>st</a:t>
            </a:r>
            <a:r>
              <a:rPr lang="en-GB" altLang="en-US" dirty="0" smtClean="0">
                <a:latin typeface="Times New Roman" panose="02020603050405020304" pitchFamily="18" charset="0"/>
              </a:rPr>
              <a:t>,</a:t>
            </a:r>
            <a:r>
              <a:rPr lang="en-GB" altLang="en-US" baseline="0" dirty="0" smtClean="0">
                <a:latin typeface="Times New Roman" panose="02020603050405020304" pitchFamily="18" charset="0"/>
              </a:rPr>
              <a:t> 55% get a 2:1</a:t>
            </a:r>
          </a:p>
          <a:p>
            <a:pPr marL="171450" indent="-171450" eaLnBrk="1" hangingPunct="1">
              <a:buFont typeface="Arial" panose="020B0604020202020204" pitchFamily="34" charset="0"/>
              <a:buChar char="•"/>
            </a:pPr>
            <a:r>
              <a:rPr lang="en-GB" altLang="en-US" baseline="0" dirty="0" smtClean="0">
                <a:latin typeface="Times New Roman" panose="02020603050405020304" pitchFamily="18" charset="0"/>
              </a:rPr>
              <a:t>National </a:t>
            </a:r>
            <a:r>
              <a:rPr lang="en-GB" altLang="en-US" dirty="0" smtClean="0">
                <a:latin typeface="Times New Roman" panose="02020603050405020304" pitchFamily="18" charset="0"/>
              </a:rPr>
              <a:t>Pupillage rate (16/17) – 28%. </a:t>
            </a:r>
          </a:p>
          <a:p>
            <a:pPr marL="171450" indent="-171450" eaLnBrk="1" hangingPunct="1">
              <a:buFont typeface="Arial" panose="020B0604020202020204" pitchFamily="34" charset="0"/>
              <a:buChar char="•"/>
            </a:pPr>
            <a:r>
              <a:rPr lang="en-GB" altLang="en-US" dirty="0" smtClean="0">
                <a:latin typeface="Times New Roman" panose="02020603050405020304" pitchFamily="18" charset="0"/>
              </a:rPr>
              <a:t>ULAW Pupillage 71%</a:t>
            </a:r>
          </a:p>
        </p:txBody>
      </p:sp>
      <p:sp>
        <p:nvSpPr>
          <p:cNvPr id="4" name="Slide Number Placeholder 3"/>
          <p:cNvSpPr>
            <a:spLocks noGrp="1"/>
          </p:cNvSpPr>
          <p:nvPr>
            <p:ph type="sldNum" sz="quarter" idx="10"/>
          </p:nvPr>
        </p:nvSpPr>
        <p:spPr/>
        <p:txBody>
          <a:bodyPr/>
          <a:lstStyle/>
          <a:p>
            <a:fld id="{B1EE422E-23DF-2F44-ACFF-3E62429AEEE5}" type="slidenum">
              <a:rPr lang="en-US" smtClean="0"/>
              <a:t>15</a:t>
            </a:fld>
            <a:endParaRPr lang="en-US"/>
          </a:p>
        </p:txBody>
      </p:sp>
    </p:spTree>
    <p:extLst>
      <p:ext uri="{BB962C8B-B14F-4D97-AF65-F5344CB8AC3E}">
        <p14:creationId xmlns:p14="http://schemas.microsoft.com/office/powerpoint/2010/main" val="357043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16</a:t>
            </a:fld>
            <a:endParaRPr lang="en-US"/>
          </a:p>
        </p:txBody>
      </p:sp>
    </p:spTree>
    <p:extLst>
      <p:ext uri="{BB962C8B-B14F-4D97-AF65-F5344CB8AC3E}">
        <p14:creationId xmlns:p14="http://schemas.microsoft.com/office/powerpoint/2010/main" val="1081284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latin typeface="Times New Roman" panose="02020603050405020304" pitchFamily="18" charset="0"/>
              </a:rPr>
              <a:t>Training contract offers - </a:t>
            </a:r>
            <a:r>
              <a:rPr lang="en-US" altLang="en-US" dirty="0" smtClean="0">
                <a:latin typeface="Times New Roman" panose="02020603050405020304" pitchFamily="18" charset="0"/>
              </a:rPr>
              <a:t>Many firms (especially larger/commercial firms) fill training places two years in advance. Law students should start applying during the final term of the second year of their law degree. Non-law students should start applying before starting the Graduate Diploma in Law.</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During your training you should be given experience in at least three distinctive substantive areas of English law, including both contentious and non-contentious work. </a:t>
            </a:r>
          </a:p>
          <a:p>
            <a:endParaRPr lang="en-US" altLang="en-US" dirty="0" smtClean="0">
              <a:latin typeface="Times New Roman" panose="02020603050405020304" pitchFamily="18" charset="0"/>
            </a:endParaRPr>
          </a:p>
          <a:p>
            <a:pPr>
              <a:buFont typeface="Arial" panose="020B0604020202020204" pitchFamily="34" charset="0"/>
              <a:buNone/>
            </a:pPr>
            <a:r>
              <a:rPr lang="en-GB" altLang="en-US" b="1" dirty="0" smtClean="0">
                <a:latin typeface="Times New Roman" panose="02020603050405020304" pitchFamily="18" charset="0"/>
              </a:rPr>
              <a:t>For aspiring barristers: </a:t>
            </a:r>
          </a:p>
          <a:p>
            <a:pPr>
              <a:buFont typeface="Arial" panose="020B0604020202020204" pitchFamily="34" charset="0"/>
              <a:buChar char="•"/>
            </a:pPr>
            <a:r>
              <a:rPr lang="en-GB" altLang="en-US" dirty="0" smtClean="0">
                <a:latin typeface="Times New Roman" panose="02020603050405020304" pitchFamily="18" charset="0"/>
              </a:rPr>
              <a:t> The BTPC itself lasts one year and is a highly vocational course </a:t>
            </a:r>
          </a:p>
          <a:p>
            <a:pPr>
              <a:buFont typeface="Arial" panose="020B0604020202020204" pitchFamily="34" charset="0"/>
              <a:buChar char="•"/>
            </a:pPr>
            <a:r>
              <a:rPr lang="en-GB" altLang="en-US" dirty="0" smtClean="0">
                <a:latin typeface="Times New Roman" panose="02020603050405020304" pitchFamily="18" charset="0"/>
              </a:rPr>
              <a:t> Following this you are ‘called to the bar’ and complete a pupillage (which is a year working within a chambers) to obtain the skills and experience necessary for tenancy. Note that often pupils choose to undertake a further 6months to gain more experience. Many chambers will also assess a candidates suitability for tenancy during this stage. </a:t>
            </a:r>
          </a:p>
          <a:p>
            <a:pPr>
              <a:buFont typeface="Arial" panose="020B0604020202020204" pitchFamily="34" charset="0"/>
              <a:buChar char="•"/>
            </a:pPr>
            <a:r>
              <a:rPr lang="en-GB" altLang="en-US" dirty="0" smtClean="0">
                <a:latin typeface="Times New Roman" panose="02020603050405020304" pitchFamily="18" charset="0"/>
              </a:rPr>
              <a:t> The final stage is tenancy where you become a ‘tenant’ of a chambers and will generally work on your own cases. </a:t>
            </a:r>
          </a:p>
          <a:p>
            <a:endParaRPr lang="en-US" altLang="en-US" dirty="0" smtClean="0">
              <a:latin typeface="Times New Roman" panose="02020603050405020304" pitchFamily="18" charset="0"/>
            </a:endParaRPr>
          </a:p>
          <a:p>
            <a:pPr>
              <a:defRPr/>
            </a:pPr>
            <a:r>
              <a:rPr lang="en-GB" b="1" dirty="0" smtClean="0">
                <a:solidFill>
                  <a:schemeClr val="tx1"/>
                </a:solidFill>
                <a:latin typeface="Arial" pitchFamily="34" charset="0"/>
                <a:ea typeface="+mn-ea"/>
                <a:cs typeface="Arial" pitchFamily="34" charset="0"/>
              </a:rPr>
              <a:t>Mention New Regime in passing not in detail</a:t>
            </a:r>
          </a:p>
          <a:p>
            <a:pPr>
              <a:defRPr/>
            </a:pP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Solicitors Regulation Authority (</a:t>
            </a:r>
            <a:r>
              <a:rPr lang="en-GB" b="1" dirty="0" smtClean="0">
                <a:solidFill>
                  <a:schemeClr val="tx1"/>
                </a:solidFill>
                <a:latin typeface="Arial" pitchFamily="34" charset="0"/>
                <a:ea typeface="+mn-ea"/>
                <a:cs typeface="Arial" pitchFamily="34" charset="0"/>
              </a:rPr>
              <a:t>SRA</a:t>
            </a:r>
            <a:r>
              <a:rPr lang="en-GB" dirty="0" smtClean="0">
                <a:solidFill>
                  <a:schemeClr val="tx1"/>
                </a:solidFill>
                <a:latin typeface="Arial" pitchFamily="34" charset="0"/>
                <a:ea typeface="+mn-ea"/>
                <a:cs typeface="Arial" pitchFamily="34" charset="0"/>
              </a:rPr>
              <a:t>) is changing the way people can qualify as solicitors.  They call this their “Training for Tomorrow” reforms.</a:t>
            </a:r>
          </a:p>
          <a:p>
            <a:pPr>
              <a:defRPr/>
            </a:pPr>
            <a:r>
              <a:rPr lang="en-GB" dirty="0" smtClean="0">
                <a:solidFill>
                  <a:schemeClr val="tx1"/>
                </a:solidFill>
                <a:latin typeface="Arial" pitchFamily="34" charset="0"/>
                <a:ea typeface="+mn-ea"/>
                <a:cs typeface="Arial" pitchFamily="34" charset="0"/>
              </a:rPr>
              <a:t>On 25 April 2017 the SRA made a major announcement about these reforms, and confirmed some key details.  In particular, they are introducing a new assessment system called the Solicitors Qualifying Examination (</a:t>
            </a:r>
            <a:r>
              <a:rPr lang="en-GB" b="1" dirty="0" smtClean="0">
                <a:solidFill>
                  <a:schemeClr val="tx1"/>
                </a:solidFill>
                <a:latin typeface="Arial" pitchFamily="34" charset="0"/>
                <a:ea typeface="+mn-ea"/>
                <a:cs typeface="Arial" pitchFamily="34" charset="0"/>
              </a:rPr>
              <a:t>SQE</a:t>
            </a:r>
            <a:r>
              <a:rPr lang="en-GB" dirty="0" smtClean="0">
                <a:solidFill>
                  <a:schemeClr val="tx1"/>
                </a:solidFill>
                <a:latin typeface="Arial" pitchFamily="34" charset="0"/>
                <a:ea typeface="+mn-ea"/>
                <a:cs typeface="Arial" pitchFamily="34" charset="0"/>
              </a:rPr>
              <a:t>).</a:t>
            </a:r>
          </a:p>
          <a:p>
            <a:pPr>
              <a:defRPr/>
            </a:pPr>
            <a:r>
              <a:rPr lang="en-GB" dirty="0" smtClean="0">
                <a:solidFill>
                  <a:schemeClr val="tx1"/>
                </a:solidFill>
                <a:latin typeface="Arial" pitchFamily="34" charset="0"/>
                <a:ea typeface="+mn-ea"/>
                <a:cs typeface="Arial" pitchFamily="34" charset="0"/>
              </a:rPr>
              <a:t>As a result, there has been some media coverage that the GDL and LPC are abolished.  This is misleading!  It has led to some queries from current and potential students about the changes.</a:t>
            </a:r>
          </a:p>
          <a:p>
            <a:pPr>
              <a:defRPr/>
            </a:pPr>
            <a:r>
              <a:rPr lang="en-GB" dirty="0" smtClean="0">
                <a:solidFill>
                  <a:schemeClr val="tx1"/>
                </a:solidFill>
                <a:latin typeface="Arial" pitchFamily="34" charset="0"/>
                <a:ea typeface="+mn-ea"/>
                <a:cs typeface="Arial" pitchFamily="34" charset="0"/>
              </a:rPr>
              <a:t>This note sets out some information about the main points, and then has some Q&amp;A to help answer any queries from current and potential students.</a:t>
            </a:r>
          </a:p>
          <a:p>
            <a:pPr>
              <a:defRPr/>
            </a:pPr>
            <a:r>
              <a:rPr lang="en-GB" dirty="0" smtClean="0">
                <a:solidFill>
                  <a:schemeClr val="tx1"/>
                </a:solidFill>
                <a:latin typeface="Arial" pitchFamily="34" charset="0"/>
                <a:ea typeface="+mn-ea"/>
                <a:cs typeface="Arial" pitchFamily="34" charset="0"/>
              </a:rPr>
              <a:t> </a:t>
            </a:r>
          </a:p>
          <a:p>
            <a:pPr>
              <a:defRPr/>
            </a:pPr>
            <a:r>
              <a:rPr lang="en-GB" b="1" dirty="0" smtClean="0">
                <a:solidFill>
                  <a:schemeClr val="tx1"/>
                </a:solidFill>
                <a:latin typeface="Arial" pitchFamily="34" charset="0"/>
                <a:ea typeface="+mn-ea"/>
                <a:cs typeface="Arial" pitchFamily="34" charset="0"/>
              </a:rPr>
              <a:t>Main points</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changes do not come in until </a:t>
            </a:r>
            <a:r>
              <a:rPr lang="en-GB" b="1" dirty="0" smtClean="0">
                <a:solidFill>
                  <a:schemeClr val="tx1"/>
                </a:solidFill>
                <a:latin typeface="Arial" pitchFamily="34" charset="0"/>
                <a:ea typeface="+mn-ea"/>
                <a:cs typeface="Arial" pitchFamily="34" charset="0"/>
              </a:rPr>
              <a:t>2020 at the earliest</a:t>
            </a:r>
            <a:r>
              <a:rPr lang="en-GB" dirty="0" smtClean="0">
                <a:solidFill>
                  <a:schemeClr val="tx1"/>
                </a:solidFill>
                <a:latin typeface="Arial" pitchFamily="34" charset="0"/>
                <a:ea typeface="+mn-ea"/>
                <a:cs typeface="Arial" pitchFamily="34" charset="0"/>
              </a:rPr>
              <a:t>.</a:t>
            </a:r>
          </a:p>
          <a:p>
            <a:pPr>
              <a:defRPr/>
            </a:pPr>
            <a:r>
              <a:rPr lang="en-GB" dirty="0" smtClean="0">
                <a:solidFill>
                  <a:schemeClr val="tx1"/>
                </a:solidFill>
                <a:latin typeface="Arial" pitchFamily="34" charset="0"/>
                <a:ea typeface="+mn-ea"/>
                <a:cs typeface="Arial" pitchFamily="34" charset="0"/>
              </a:rPr>
              <a:t>Even when they do come in, there will be </a:t>
            </a:r>
            <a:r>
              <a:rPr lang="en-GB" b="1" dirty="0" smtClean="0">
                <a:solidFill>
                  <a:schemeClr val="tx1"/>
                </a:solidFill>
                <a:latin typeface="Arial" pitchFamily="34" charset="0"/>
                <a:ea typeface="+mn-ea"/>
                <a:cs typeface="Arial" pitchFamily="34" charset="0"/>
              </a:rPr>
              <a:t>transitional arrangements</a:t>
            </a:r>
            <a:r>
              <a:rPr lang="en-GB" dirty="0" smtClean="0">
                <a:solidFill>
                  <a:schemeClr val="tx1"/>
                </a:solidFill>
                <a:latin typeface="Arial" pitchFamily="34" charset="0"/>
                <a:ea typeface="+mn-ea"/>
                <a:cs typeface="Arial" pitchFamily="34" charset="0"/>
              </a:rPr>
              <a:t> that will allow students who have already started studying law before 2020 to keep going under the current system until they finish their studies. </a:t>
            </a:r>
            <a:r>
              <a:rPr lang="en-GB" b="1" dirty="0" smtClean="0">
                <a:solidFill>
                  <a:schemeClr val="tx1"/>
                </a:solidFill>
                <a:latin typeface="Arial" pitchFamily="34" charset="0"/>
                <a:ea typeface="+mn-ea"/>
                <a:cs typeface="Arial" pitchFamily="34" charset="0"/>
              </a:rPr>
              <a:t>Current courses may be in place until 2025</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There are </a:t>
            </a:r>
            <a:r>
              <a:rPr lang="en-GB" b="1" dirty="0" smtClean="0">
                <a:solidFill>
                  <a:schemeClr val="tx1"/>
                </a:solidFill>
                <a:latin typeface="Arial" pitchFamily="34" charset="0"/>
                <a:ea typeface="+mn-ea"/>
                <a:cs typeface="Arial" pitchFamily="34" charset="0"/>
              </a:rPr>
              <a:t>still many details that the SRA need to finalise</a:t>
            </a:r>
            <a:r>
              <a:rPr lang="en-GB" dirty="0" smtClean="0">
                <a:solidFill>
                  <a:schemeClr val="tx1"/>
                </a:solidFill>
                <a:latin typeface="Arial" pitchFamily="34" charset="0"/>
                <a:ea typeface="+mn-ea"/>
                <a:cs typeface="Arial" pitchFamily="34" charset="0"/>
              </a:rPr>
              <a:t> (including about the exams themselves, such as assessment methods and the syllabus to be covered), which is why the dates are so far away, and means that anyone taking decisions now on what to study in the next year or so does not need to worry about these reforms.</a:t>
            </a:r>
          </a:p>
          <a:p>
            <a:pPr>
              <a:defRPr/>
            </a:pPr>
            <a:r>
              <a:rPr lang="en-GB" dirty="0" smtClean="0">
                <a:solidFill>
                  <a:schemeClr val="tx1"/>
                </a:solidFill>
                <a:latin typeface="Arial" pitchFamily="34" charset="0"/>
                <a:ea typeface="+mn-ea"/>
                <a:cs typeface="Arial" pitchFamily="34" charset="0"/>
              </a:rPr>
              <a:t>This means that in relation to the LLB / GDL / LPC:</a:t>
            </a:r>
          </a:p>
          <a:p>
            <a:pPr lvl="1">
              <a:defRPr/>
            </a:pPr>
            <a:r>
              <a:rPr lang="en-GB" b="1" dirty="0" smtClean="0">
                <a:solidFill>
                  <a:schemeClr val="tx1"/>
                </a:solidFill>
                <a:latin typeface="Arial" pitchFamily="34" charset="0"/>
                <a:ea typeface="+mn-ea"/>
                <a:cs typeface="Arial" pitchFamily="34" charset="0"/>
              </a:rPr>
              <a:t>anyone</a:t>
            </a:r>
            <a:r>
              <a:rPr lang="en-GB" dirty="0" smtClean="0">
                <a:solidFill>
                  <a:schemeClr val="tx1"/>
                </a:solidFill>
                <a:latin typeface="Arial" pitchFamily="34" charset="0"/>
                <a:ea typeface="+mn-ea"/>
                <a:cs typeface="Arial" pitchFamily="34" charset="0"/>
              </a:rPr>
              <a:t> </a:t>
            </a:r>
            <a:r>
              <a:rPr lang="en-GB" b="1" dirty="0" smtClean="0">
                <a:solidFill>
                  <a:schemeClr val="tx1"/>
                </a:solidFill>
                <a:latin typeface="Arial" pitchFamily="34" charset="0"/>
                <a:ea typeface="+mn-ea"/>
                <a:cs typeface="Arial" pitchFamily="34" charset="0"/>
              </a:rPr>
              <a:t>already studying</a:t>
            </a:r>
            <a:r>
              <a:rPr lang="en-GB" dirty="0" smtClean="0">
                <a:solidFill>
                  <a:schemeClr val="tx1"/>
                </a:solidFill>
                <a:latin typeface="Arial" pitchFamily="34" charset="0"/>
                <a:ea typeface="+mn-ea"/>
                <a:cs typeface="Arial" pitchFamily="34" charset="0"/>
              </a:rPr>
              <a:t> these courses does not need to worry about these reforms – they can continue to study exactly as they expected to;</a:t>
            </a:r>
          </a:p>
          <a:p>
            <a:pPr lvl="1">
              <a:defRPr/>
            </a:pPr>
            <a:r>
              <a:rPr lang="en-GB" b="1" dirty="0" smtClean="0">
                <a:solidFill>
                  <a:schemeClr val="tx1"/>
                </a:solidFill>
                <a:latin typeface="Arial" pitchFamily="34" charset="0"/>
                <a:ea typeface="+mn-ea"/>
                <a:cs typeface="Arial" pitchFamily="34" charset="0"/>
              </a:rPr>
              <a:t>anyone who wants to start studying</a:t>
            </a:r>
            <a:r>
              <a:rPr lang="en-GB" dirty="0" smtClean="0">
                <a:solidFill>
                  <a:schemeClr val="tx1"/>
                </a:solidFill>
                <a:latin typeface="Arial" pitchFamily="34" charset="0"/>
                <a:ea typeface="+mn-ea"/>
                <a:cs typeface="Arial" pitchFamily="34" charset="0"/>
              </a:rPr>
              <a:t> these courses </a:t>
            </a:r>
            <a:r>
              <a:rPr lang="en-GB" b="1" dirty="0" smtClean="0">
                <a:solidFill>
                  <a:schemeClr val="tx1"/>
                </a:solidFill>
                <a:latin typeface="Arial" pitchFamily="34" charset="0"/>
                <a:ea typeface="+mn-ea"/>
                <a:cs typeface="Arial" pitchFamily="34" charset="0"/>
              </a:rPr>
              <a:t>in 2017 or 2018</a:t>
            </a:r>
            <a:r>
              <a:rPr lang="en-GB" dirty="0" smtClean="0">
                <a:solidFill>
                  <a:schemeClr val="tx1"/>
                </a:solidFill>
                <a:latin typeface="Arial" pitchFamily="34" charset="0"/>
                <a:ea typeface="+mn-ea"/>
                <a:cs typeface="Arial" pitchFamily="34" charset="0"/>
              </a:rPr>
              <a:t> does not need to worry about these reforms – they can continue under the current system;</a:t>
            </a:r>
          </a:p>
          <a:p>
            <a:pPr lvl="1">
              <a:defRPr/>
            </a:pPr>
            <a:r>
              <a:rPr lang="en-GB" b="1" dirty="0" smtClean="0">
                <a:solidFill>
                  <a:schemeClr val="tx1"/>
                </a:solidFill>
                <a:latin typeface="Arial" pitchFamily="34" charset="0"/>
                <a:ea typeface="+mn-ea"/>
                <a:cs typeface="Arial" pitchFamily="34" charset="0"/>
              </a:rPr>
              <a:t>anyone who wants to start studying</a:t>
            </a:r>
            <a:r>
              <a:rPr lang="en-GB" dirty="0" smtClean="0">
                <a:solidFill>
                  <a:schemeClr val="tx1"/>
                </a:solidFill>
                <a:latin typeface="Arial" pitchFamily="34" charset="0"/>
                <a:ea typeface="+mn-ea"/>
                <a:cs typeface="Arial" pitchFamily="34" charset="0"/>
              </a:rPr>
              <a:t> these courses </a:t>
            </a:r>
            <a:r>
              <a:rPr lang="en-GB" b="1" dirty="0" smtClean="0">
                <a:solidFill>
                  <a:schemeClr val="tx1"/>
                </a:solidFill>
                <a:latin typeface="Arial" pitchFamily="34" charset="0"/>
                <a:ea typeface="+mn-ea"/>
                <a:cs typeface="Arial" pitchFamily="34" charset="0"/>
              </a:rPr>
              <a:t>in 2019 or later</a:t>
            </a:r>
            <a:r>
              <a:rPr lang="en-GB" dirty="0" smtClean="0">
                <a:solidFill>
                  <a:schemeClr val="tx1"/>
                </a:solidFill>
                <a:latin typeface="Arial" pitchFamily="34" charset="0"/>
                <a:ea typeface="+mn-ea"/>
                <a:cs typeface="Arial" pitchFamily="34" charset="0"/>
              </a:rPr>
              <a:t> does not need to worry about these reforms now – when they get closer to the time of applying we can discuss options with them then.  They will not be limiting their options in the meantime.</a:t>
            </a:r>
          </a:p>
          <a:p>
            <a:pPr>
              <a:defRPr/>
            </a:pPr>
            <a:r>
              <a:rPr lang="en-GB" b="1" dirty="0" smtClean="0">
                <a:solidFill>
                  <a:schemeClr val="tx1"/>
                </a:solidFill>
                <a:latin typeface="Arial" pitchFamily="34" charset="0"/>
                <a:ea typeface="+mn-ea"/>
                <a:cs typeface="Arial" pitchFamily="34" charset="0"/>
              </a:rPr>
              <a:t> </a:t>
            </a:r>
            <a:endParaRPr lang="en-GB" dirty="0" smtClean="0">
              <a:solidFill>
                <a:schemeClr val="tx1"/>
              </a:solidFill>
              <a:latin typeface="Arial" pitchFamily="34" charset="0"/>
              <a:ea typeface="+mn-ea"/>
              <a:cs typeface="Arial" pitchFamily="34" charset="0"/>
            </a:endParaRPr>
          </a:p>
          <a:p>
            <a:pPr>
              <a:defRPr/>
            </a:pPr>
            <a:r>
              <a:rPr lang="en-GB" b="1" dirty="0" smtClean="0">
                <a:solidFill>
                  <a:schemeClr val="tx1"/>
                </a:solidFill>
                <a:latin typeface="Arial" pitchFamily="34" charset="0"/>
                <a:ea typeface="+mn-ea"/>
                <a:cs typeface="Arial" pitchFamily="34" charset="0"/>
              </a:rPr>
              <a:t>What are the SRA reforms?</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SRA are changing the way that people can qualify as solicitors.  The important thing is that these are changes for the future.  They will not start to apply until 2020 at the earliest, and even then the current system will keep going for a few more years alongside the proposed new system.</a:t>
            </a:r>
          </a:p>
          <a:p>
            <a:pPr>
              <a:defRPr/>
            </a:pPr>
            <a:r>
              <a:rPr lang="en-GB" dirty="0" smtClean="0">
                <a:solidFill>
                  <a:schemeClr val="tx1"/>
                </a:solidFill>
                <a:latin typeface="Arial" pitchFamily="34" charset="0"/>
                <a:ea typeface="+mn-ea"/>
                <a:cs typeface="Arial" pitchFamily="34" charset="0"/>
              </a:rPr>
              <a:t> </a:t>
            </a:r>
          </a:p>
          <a:p>
            <a:pPr>
              <a:defRPr/>
            </a:pPr>
            <a:r>
              <a:rPr lang="en-GB" b="1" dirty="0" smtClean="0">
                <a:solidFill>
                  <a:schemeClr val="tx1"/>
                </a:solidFill>
                <a:latin typeface="Arial" pitchFamily="34" charset="0"/>
                <a:ea typeface="+mn-ea"/>
                <a:cs typeface="Arial" pitchFamily="34" charset="0"/>
              </a:rPr>
              <a:t>What is Training for Tomorrow / the Solicitors Qualifying Examination / SQE?</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Training for Tomorrow is the name the SRA have given to its reform of the rules about becoming a solicitor.  They have been consulting on these reforms for quite a few years under that name.</a:t>
            </a:r>
          </a:p>
          <a:p>
            <a:pPr>
              <a:defRPr/>
            </a:pPr>
            <a:r>
              <a:rPr lang="en-GB" dirty="0" smtClean="0">
                <a:solidFill>
                  <a:schemeClr val="tx1"/>
                </a:solidFill>
                <a:latin typeface="Arial" pitchFamily="34" charset="0"/>
                <a:ea typeface="+mn-ea"/>
                <a:cs typeface="Arial" pitchFamily="34" charset="0"/>
              </a:rPr>
              <a:t>The SQE is the new set of exams the SRA intend to introduce to test if you have reached the standards they expect of solicitors.  However they will not start the SQE until 2020 at the earliest, so it does not change anything for the next few years. </a:t>
            </a:r>
          </a:p>
          <a:p>
            <a:pPr>
              <a:defRPr/>
            </a:pPr>
            <a:r>
              <a:rPr lang="en-GB" b="1" dirty="0" smtClean="0">
                <a:solidFill>
                  <a:schemeClr val="tx1"/>
                </a:solidFill>
                <a:latin typeface="Arial" pitchFamily="34" charset="0"/>
                <a:ea typeface="+mn-ea"/>
                <a:cs typeface="Arial" pitchFamily="34" charset="0"/>
              </a:rPr>
              <a:t> </a:t>
            </a:r>
            <a:endParaRPr lang="en-GB" dirty="0" smtClean="0">
              <a:solidFill>
                <a:schemeClr val="tx1"/>
              </a:solidFill>
              <a:latin typeface="Arial" pitchFamily="34" charset="0"/>
              <a:ea typeface="+mn-ea"/>
              <a:cs typeface="Arial" pitchFamily="34" charset="0"/>
            </a:endParaRPr>
          </a:p>
          <a:p>
            <a:pPr>
              <a:defRPr/>
            </a:pPr>
            <a:r>
              <a:rPr lang="en-GB" b="1" dirty="0" smtClean="0">
                <a:solidFill>
                  <a:schemeClr val="tx1"/>
                </a:solidFill>
                <a:latin typeface="Arial" pitchFamily="34" charset="0"/>
                <a:ea typeface="+mn-ea"/>
                <a:cs typeface="Arial" pitchFamily="34" charset="0"/>
              </a:rPr>
              <a:t>Can I choose which route to follow – either the current one or the future one?</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SRA have said that anyone who has started working towards qualifying as a solicitor will have a choice when the reforms do start of staying on the current rules, or switching to the new rules.  So by starting your courses now you give yourself more options in the future, if you haven’t already qualified by the time the new rules come in.</a:t>
            </a:r>
          </a:p>
          <a:p>
            <a:pPr>
              <a:defRPr/>
            </a:pPr>
            <a:r>
              <a:rPr lang="en-GB" b="1" dirty="0" smtClean="0">
                <a:solidFill>
                  <a:schemeClr val="tx1"/>
                </a:solidFill>
                <a:latin typeface="Arial" pitchFamily="34" charset="0"/>
                <a:ea typeface="+mn-ea"/>
                <a:cs typeface="Arial" pitchFamily="34" charset="0"/>
              </a:rPr>
              <a:t> </a:t>
            </a:r>
            <a:endParaRPr lang="en-GB" dirty="0" smtClean="0">
              <a:solidFill>
                <a:schemeClr val="tx1"/>
              </a:solidFill>
              <a:latin typeface="Arial" pitchFamily="34" charset="0"/>
              <a:ea typeface="+mn-ea"/>
              <a:cs typeface="Arial" pitchFamily="34" charset="0"/>
            </a:endParaRPr>
          </a:p>
          <a:p>
            <a:pPr>
              <a:defRPr/>
            </a:pPr>
            <a:r>
              <a:rPr lang="en-GB" b="1" dirty="0" smtClean="0">
                <a:solidFill>
                  <a:schemeClr val="tx1"/>
                </a:solidFill>
                <a:latin typeface="Arial" pitchFamily="34" charset="0"/>
                <a:ea typeface="+mn-ea"/>
                <a:cs typeface="Arial" pitchFamily="34" charset="0"/>
              </a:rPr>
              <a:t>Do these reforms mean the LPC is being abolished?</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LPC remains essential to qualifying as a solicitor until at least 2020, and will still be an option for many people for some years at least after that.  Eventually the LPC is expected to stop, but not for many years.</a:t>
            </a:r>
          </a:p>
          <a:p>
            <a:pPr>
              <a:defRPr/>
            </a:pPr>
            <a:r>
              <a:rPr lang="en-GB" b="1" dirty="0" smtClean="0">
                <a:solidFill>
                  <a:schemeClr val="tx1"/>
                </a:solidFill>
                <a:latin typeface="Arial" pitchFamily="34" charset="0"/>
                <a:ea typeface="+mn-ea"/>
                <a:cs typeface="Arial" pitchFamily="34" charset="0"/>
              </a:rPr>
              <a:t> </a:t>
            </a:r>
            <a:endParaRPr lang="en-GB" dirty="0" smtClean="0">
              <a:solidFill>
                <a:schemeClr val="tx1"/>
              </a:solidFill>
              <a:latin typeface="Arial" pitchFamily="34" charset="0"/>
              <a:ea typeface="+mn-ea"/>
              <a:cs typeface="Arial" pitchFamily="34" charset="0"/>
            </a:endParaRPr>
          </a:p>
          <a:p>
            <a:pPr>
              <a:defRPr/>
            </a:pPr>
            <a:r>
              <a:rPr lang="en-GB" b="1" dirty="0" smtClean="0">
                <a:solidFill>
                  <a:schemeClr val="tx1"/>
                </a:solidFill>
                <a:latin typeface="Arial" pitchFamily="34" charset="0"/>
                <a:ea typeface="+mn-ea"/>
                <a:cs typeface="Arial" pitchFamily="34" charset="0"/>
              </a:rPr>
              <a:t>Do these reforms mean the GDL is being abolished?</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 GDL remains essential for those who don’t have a law degree until at least 2020.  After 2020, it might be called something different, but there will still be a similar course for those who don’t have a law degree and need to learn the law required to become a practising lawyer.</a:t>
            </a:r>
          </a:p>
          <a:p>
            <a:pPr>
              <a:defRPr/>
            </a:pPr>
            <a:r>
              <a:rPr lang="en-GB" dirty="0" smtClean="0">
                <a:solidFill>
                  <a:schemeClr val="tx1"/>
                </a:solidFill>
                <a:latin typeface="Arial" pitchFamily="34" charset="0"/>
                <a:ea typeface="+mn-ea"/>
                <a:cs typeface="Arial" pitchFamily="34" charset="0"/>
              </a:rPr>
              <a:t> </a:t>
            </a:r>
          </a:p>
          <a:p>
            <a:pPr>
              <a:defRPr/>
            </a:pPr>
            <a:r>
              <a:rPr lang="en-GB" b="1" dirty="0" smtClean="0">
                <a:solidFill>
                  <a:schemeClr val="tx1"/>
                </a:solidFill>
                <a:latin typeface="Arial" pitchFamily="34" charset="0"/>
                <a:ea typeface="+mn-ea"/>
                <a:cs typeface="Arial" pitchFamily="34" charset="0"/>
              </a:rPr>
              <a:t>What do these reforms mean for the Qualifying Law Degree</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When the reforms finally come in (which will not be until 2020 at the earliest), you will have to pass the SQE exams, and the exact format of your law degree will not matter.  A qualifying law degree as it is now would be very helpful, but you would probably also need to cover some other areas to be ready for the first SQE exams.  We expect that anyone starting a qualifying law degree before 2020 will be able to rely on that degree as you can now – so this isn’t something to worry about at this stage.  </a:t>
            </a:r>
          </a:p>
          <a:p>
            <a:pPr>
              <a:defRPr/>
            </a:pPr>
            <a:r>
              <a:rPr lang="en-GB" dirty="0" smtClean="0">
                <a:solidFill>
                  <a:schemeClr val="tx1"/>
                </a:solidFill>
                <a:latin typeface="Arial" pitchFamily="34" charset="0"/>
                <a:ea typeface="+mn-ea"/>
                <a:cs typeface="Arial" pitchFamily="34" charset="0"/>
              </a:rPr>
              <a:t> </a:t>
            </a:r>
          </a:p>
          <a:p>
            <a:pPr>
              <a:defRPr/>
            </a:pPr>
            <a:r>
              <a:rPr lang="en-GB" b="1" dirty="0" smtClean="0">
                <a:solidFill>
                  <a:schemeClr val="tx1"/>
                </a:solidFill>
                <a:latin typeface="Arial" pitchFamily="34" charset="0"/>
                <a:ea typeface="+mn-ea"/>
                <a:cs typeface="Arial" pitchFamily="34" charset="0"/>
              </a:rPr>
              <a:t>Should I take a year or more out because of these reforms and start my course later?</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There is no need to delay your plans because of these reforms.  They will not start to apply until at least 2020, and even then the existing system will carry on for many people for at least a few years longer.  If you do start now, and haven’t already qualified as a solicitor by the time the reforms do some in, you can choose to swap to the new rules if you wish – so starting now gives you more options for the future.</a:t>
            </a:r>
          </a:p>
          <a:p>
            <a:pPr>
              <a:defRPr/>
            </a:pPr>
            <a:r>
              <a:rPr lang="en-GB" dirty="0" smtClean="0">
                <a:solidFill>
                  <a:schemeClr val="tx1"/>
                </a:solidFill>
                <a:latin typeface="Arial" pitchFamily="34" charset="0"/>
                <a:ea typeface="+mn-ea"/>
                <a:cs typeface="Arial" pitchFamily="34" charset="0"/>
              </a:rPr>
              <a:t> </a:t>
            </a:r>
          </a:p>
          <a:p>
            <a:pPr>
              <a:defRPr/>
            </a:pPr>
            <a:r>
              <a:rPr lang="en-GB" b="1" dirty="0" smtClean="0">
                <a:solidFill>
                  <a:schemeClr val="tx1"/>
                </a:solidFill>
                <a:latin typeface="Arial" pitchFamily="34" charset="0"/>
                <a:ea typeface="+mn-ea"/>
                <a:cs typeface="Arial" pitchFamily="34" charset="0"/>
              </a:rPr>
              <a:t>What do these reforms mean for the training contract?</a:t>
            </a:r>
            <a:endParaRPr lang="en-GB" dirty="0" smtClean="0">
              <a:solidFill>
                <a:schemeClr val="tx1"/>
              </a:solidFill>
              <a:latin typeface="Arial" pitchFamily="34" charset="0"/>
              <a:ea typeface="+mn-ea"/>
              <a:cs typeface="Arial" pitchFamily="34" charset="0"/>
            </a:endParaRPr>
          </a:p>
          <a:p>
            <a:pPr>
              <a:defRPr/>
            </a:pPr>
            <a:r>
              <a:rPr lang="en-GB" dirty="0" smtClean="0">
                <a:solidFill>
                  <a:schemeClr val="tx1"/>
                </a:solidFill>
                <a:latin typeface="Arial" pitchFamily="34" charset="0"/>
                <a:ea typeface="+mn-ea"/>
                <a:cs typeface="Arial" pitchFamily="34" charset="0"/>
              </a:rPr>
              <a:t>Because these reforms will not start to apply until at least 2020, and there will be transitional provisions for those already started on courses before then, the training contract will continue in its current form for many years.  </a:t>
            </a:r>
          </a:p>
          <a:p>
            <a:endParaRPr lang="en-GB" dirty="0" smtClean="0"/>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3866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4" charset="0"/>
                <a:ea typeface="+mn-ea"/>
                <a:cs typeface="Arial" pitchFamily="34" charset="0"/>
              </a:rPr>
              <a:t>Context</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Solicitors Regulation Authority (</a:t>
            </a:r>
            <a:r>
              <a:rPr lang="en-GB" sz="1200" b="1" kern="1200" dirty="0" smtClean="0">
                <a:solidFill>
                  <a:schemeClr val="tx1"/>
                </a:solidFill>
                <a:effectLst/>
                <a:latin typeface="Arial" pitchFamily="34" charset="0"/>
                <a:ea typeface="+mn-ea"/>
                <a:cs typeface="Arial" pitchFamily="34" charset="0"/>
              </a:rPr>
              <a:t>SRA</a:t>
            </a:r>
            <a:r>
              <a:rPr lang="en-GB" sz="1200" kern="1200" dirty="0" smtClean="0">
                <a:solidFill>
                  <a:schemeClr val="tx1"/>
                </a:solidFill>
                <a:effectLst/>
                <a:latin typeface="Arial" pitchFamily="34" charset="0"/>
                <a:ea typeface="+mn-ea"/>
                <a:cs typeface="Arial" pitchFamily="34" charset="0"/>
              </a:rPr>
              <a:t>) is changing the way people can qualify as solicitors.  They call this their “Training for Tomorrow” reforms.</a:t>
            </a:r>
          </a:p>
          <a:p>
            <a:pPr lvl="0"/>
            <a:r>
              <a:rPr lang="en-GB" sz="1200" kern="1200" dirty="0" smtClean="0">
                <a:solidFill>
                  <a:schemeClr val="tx1"/>
                </a:solidFill>
                <a:effectLst/>
                <a:latin typeface="Arial" pitchFamily="34" charset="0"/>
                <a:ea typeface="+mn-ea"/>
                <a:cs typeface="Arial" pitchFamily="34" charset="0"/>
              </a:rPr>
              <a:t>On 25 April 2017 the SRA made a major announcement about these reforms, and confirmed some key details.  In particular, they are introducing a new assessment system called the Solicitors Qualifying Examination (</a:t>
            </a:r>
            <a:r>
              <a:rPr lang="en-GB" sz="1200" b="1" kern="1200" dirty="0" smtClean="0">
                <a:solidFill>
                  <a:schemeClr val="tx1"/>
                </a:solidFill>
                <a:effectLst/>
                <a:latin typeface="Arial" pitchFamily="34" charset="0"/>
                <a:ea typeface="+mn-ea"/>
                <a:cs typeface="Arial" pitchFamily="34" charset="0"/>
              </a:rPr>
              <a:t>SQE</a:t>
            </a:r>
            <a:r>
              <a:rPr lang="en-GB" sz="1200" kern="1200" dirty="0" smtClean="0">
                <a:solidFill>
                  <a:schemeClr val="tx1"/>
                </a:solidFill>
                <a:effectLst/>
                <a:latin typeface="Arial" pitchFamily="34" charset="0"/>
                <a:ea typeface="+mn-ea"/>
                <a:cs typeface="Arial" pitchFamily="34" charset="0"/>
              </a:rPr>
              <a:t>).</a:t>
            </a:r>
          </a:p>
          <a:p>
            <a:pPr lvl="0"/>
            <a:r>
              <a:rPr lang="en-GB" sz="1200" kern="1200" dirty="0" smtClean="0">
                <a:solidFill>
                  <a:schemeClr val="tx1"/>
                </a:solidFill>
                <a:effectLst/>
                <a:latin typeface="Arial" pitchFamily="34" charset="0"/>
                <a:ea typeface="+mn-ea"/>
                <a:cs typeface="Arial" pitchFamily="34" charset="0"/>
              </a:rPr>
              <a:t>As a result, there has been some media coverage that the GDL and LPC are abolished.  This is misleading!  It has led to some queries from current and potential students about the changes.</a:t>
            </a:r>
          </a:p>
          <a:p>
            <a:pPr lvl="0"/>
            <a:r>
              <a:rPr lang="en-GB" sz="1200" kern="1200" dirty="0" smtClean="0">
                <a:solidFill>
                  <a:schemeClr val="tx1"/>
                </a:solidFill>
                <a:effectLst/>
                <a:latin typeface="Arial" pitchFamily="34" charset="0"/>
                <a:ea typeface="+mn-ea"/>
                <a:cs typeface="Arial" pitchFamily="34" charset="0"/>
              </a:rPr>
              <a:t>This note sets out some information about the main points, and then has some Q&amp;A to help answer any queries from current and potential students.</a:t>
            </a:r>
          </a:p>
          <a:p>
            <a:r>
              <a:rPr lang="en-GB" sz="1200" kern="1200" dirty="0" smtClean="0">
                <a:solidFill>
                  <a:schemeClr val="tx1"/>
                </a:solidFill>
                <a:effectLst/>
                <a:latin typeface="Arial" pitchFamily="34" charset="0"/>
                <a:ea typeface="+mn-ea"/>
                <a:cs typeface="Arial" pitchFamily="34" charset="0"/>
              </a:rPr>
              <a:t> </a:t>
            </a:r>
          </a:p>
          <a:p>
            <a:r>
              <a:rPr lang="en-GB" sz="1200" b="1" kern="1200" dirty="0" smtClean="0">
                <a:solidFill>
                  <a:schemeClr val="tx1"/>
                </a:solidFill>
                <a:effectLst/>
                <a:latin typeface="Arial" pitchFamily="34" charset="0"/>
                <a:ea typeface="+mn-ea"/>
                <a:cs typeface="Arial" pitchFamily="34" charset="0"/>
              </a:rPr>
              <a:t>Main points</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changes do not come in until </a:t>
            </a:r>
            <a:r>
              <a:rPr lang="en-GB" sz="1200" b="1" kern="1200" dirty="0" smtClean="0">
                <a:solidFill>
                  <a:schemeClr val="tx1"/>
                </a:solidFill>
                <a:effectLst/>
                <a:latin typeface="Arial" pitchFamily="34" charset="0"/>
                <a:ea typeface="+mn-ea"/>
                <a:cs typeface="Arial" pitchFamily="34" charset="0"/>
              </a:rPr>
              <a:t>2020 at the earliest</a:t>
            </a:r>
            <a:r>
              <a:rPr lang="en-GB" sz="1200" kern="1200" dirty="0" smtClean="0">
                <a:solidFill>
                  <a:schemeClr val="tx1"/>
                </a:solidFill>
                <a:effectLst/>
                <a:latin typeface="Arial" pitchFamily="34" charset="0"/>
                <a:ea typeface="+mn-ea"/>
                <a:cs typeface="Arial" pitchFamily="34" charset="0"/>
              </a:rPr>
              <a:t>.</a:t>
            </a:r>
          </a:p>
          <a:p>
            <a:pPr lvl="0"/>
            <a:r>
              <a:rPr lang="en-GB" sz="1200" kern="1200" dirty="0" smtClean="0">
                <a:solidFill>
                  <a:schemeClr val="tx1"/>
                </a:solidFill>
                <a:effectLst/>
                <a:latin typeface="Arial" pitchFamily="34" charset="0"/>
                <a:ea typeface="+mn-ea"/>
                <a:cs typeface="Arial" pitchFamily="34" charset="0"/>
              </a:rPr>
              <a:t>Even when they do come in, there will be </a:t>
            </a:r>
            <a:r>
              <a:rPr lang="en-GB" sz="1200" b="1" kern="1200" dirty="0" smtClean="0">
                <a:solidFill>
                  <a:schemeClr val="tx1"/>
                </a:solidFill>
                <a:effectLst/>
                <a:latin typeface="Arial" pitchFamily="34" charset="0"/>
                <a:ea typeface="+mn-ea"/>
                <a:cs typeface="Arial" pitchFamily="34" charset="0"/>
              </a:rPr>
              <a:t>transitional arrangements</a:t>
            </a:r>
            <a:r>
              <a:rPr lang="en-GB" sz="1200" kern="1200" dirty="0" smtClean="0">
                <a:solidFill>
                  <a:schemeClr val="tx1"/>
                </a:solidFill>
                <a:effectLst/>
                <a:latin typeface="Arial" pitchFamily="34" charset="0"/>
                <a:ea typeface="+mn-ea"/>
                <a:cs typeface="Arial" pitchFamily="34" charset="0"/>
              </a:rPr>
              <a:t> that will allow students who have already started studying law before 2020 to keep going under the current system until they finish their studies. </a:t>
            </a:r>
            <a:r>
              <a:rPr lang="en-GB" sz="1200" b="1" kern="1200" dirty="0" smtClean="0">
                <a:solidFill>
                  <a:schemeClr val="tx1"/>
                </a:solidFill>
                <a:effectLst/>
                <a:latin typeface="Arial" pitchFamily="34" charset="0"/>
                <a:ea typeface="+mn-ea"/>
                <a:cs typeface="Arial" pitchFamily="34" charset="0"/>
              </a:rPr>
              <a:t>Current</a:t>
            </a:r>
            <a:r>
              <a:rPr lang="en-GB" sz="1200" b="1" kern="1200" baseline="0" dirty="0" smtClean="0">
                <a:solidFill>
                  <a:schemeClr val="tx1"/>
                </a:solidFill>
                <a:effectLst/>
                <a:latin typeface="Arial" pitchFamily="34" charset="0"/>
                <a:ea typeface="+mn-ea"/>
                <a:cs typeface="Arial" pitchFamily="34" charset="0"/>
              </a:rPr>
              <a:t> courses may be in place until 2025</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There are </a:t>
            </a:r>
            <a:r>
              <a:rPr lang="en-GB" sz="1200" b="1" kern="1200" dirty="0" smtClean="0">
                <a:solidFill>
                  <a:schemeClr val="tx1"/>
                </a:solidFill>
                <a:effectLst/>
                <a:latin typeface="Arial" pitchFamily="34" charset="0"/>
                <a:ea typeface="+mn-ea"/>
                <a:cs typeface="Arial" pitchFamily="34" charset="0"/>
              </a:rPr>
              <a:t>still many details that the SRA need to finalise</a:t>
            </a:r>
            <a:r>
              <a:rPr lang="en-GB" sz="1200" kern="1200" dirty="0" smtClean="0">
                <a:solidFill>
                  <a:schemeClr val="tx1"/>
                </a:solidFill>
                <a:effectLst/>
                <a:latin typeface="Arial" pitchFamily="34" charset="0"/>
                <a:ea typeface="+mn-ea"/>
                <a:cs typeface="Arial" pitchFamily="34" charset="0"/>
              </a:rPr>
              <a:t> (including about the exams themselves, such as assessment methods and the syllabus to be covered), which is why the dates are so far away, and means that anyone taking decisions now on what to study in the next year or so does not need to worry about these reforms.</a:t>
            </a:r>
          </a:p>
          <a:p>
            <a:pPr lvl="0"/>
            <a:r>
              <a:rPr lang="en-GB" sz="1200" kern="1200" dirty="0" smtClean="0">
                <a:solidFill>
                  <a:schemeClr val="tx1"/>
                </a:solidFill>
                <a:effectLst/>
                <a:latin typeface="Arial" pitchFamily="34" charset="0"/>
                <a:ea typeface="+mn-ea"/>
                <a:cs typeface="Arial" pitchFamily="34" charset="0"/>
              </a:rPr>
              <a:t>This means that in relation to the LLB / GDL / LPC:</a:t>
            </a:r>
          </a:p>
          <a:p>
            <a:pPr lvl="1"/>
            <a:r>
              <a:rPr lang="en-GB" sz="1200" b="1" kern="1200" dirty="0" smtClean="0">
                <a:solidFill>
                  <a:schemeClr val="tx1"/>
                </a:solidFill>
                <a:effectLst/>
                <a:latin typeface="Arial" pitchFamily="34" charset="0"/>
                <a:ea typeface="+mn-ea"/>
                <a:cs typeface="Arial" pitchFamily="34" charset="0"/>
              </a:rPr>
              <a:t>anyone</a:t>
            </a:r>
            <a:r>
              <a:rPr lang="en-GB" sz="1200" kern="1200" dirty="0" smtClean="0">
                <a:solidFill>
                  <a:schemeClr val="tx1"/>
                </a:solidFill>
                <a:effectLst/>
                <a:latin typeface="Arial" pitchFamily="34" charset="0"/>
                <a:ea typeface="+mn-ea"/>
                <a:cs typeface="Arial" pitchFamily="34" charset="0"/>
              </a:rPr>
              <a:t> </a:t>
            </a:r>
            <a:r>
              <a:rPr lang="en-GB" sz="1200" b="1" kern="1200" dirty="0" smtClean="0">
                <a:solidFill>
                  <a:schemeClr val="tx1"/>
                </a:solidFill>
                <a:effectLst/>
                <a:latin typeface="Arial" pitchFamily="34" charset="0"/>
                <a:ea typeface="+mn-ea"/>
                <a:cs typeface="Arial" pitchFamily="34" charset="0"/>
              </a:rPr>
              <a:t>already studying</a:t>
            </a:r>
            <a:r>
              <a:rPr lang="en-GB" sz="1200" kern="1200" dirty="0" smtClean="0">
                <a:solidFill>
                  <a:schemeClr val="tx1"/>
                </a:solidFill>
                <a:effectLst/>
                <a:latin typeface="Arial" pitchFamily="34" charset="0"/>
                <a:ea typeface="+mn-ea"/>
                <a:cs typeface="Arial" pitchFamily="34" charset="0"/>
              </a:rPr>
              <a:t> these courses does not need to worry about these reforms – they can continue to study exactly as they expected to;</a:t>
            </a:r>
          </a:p>
          <a:p>
            <a:pPr lvl="1"/>
            <a:r>
              <a:rPr lang="en-GB" sz="1200" b="1" kern="1200" dirty="0" smtClean="0">
                <a:solidFill>
                  <a:schemeClr val="tx1"/>
                </a:solidFill>
                <a:effectLst/>
                <a:latin typeface="Arial" pitchFamily="34" charset="0"/>
                <a:ea typeface="+mn-ea"/>
                <a:cs typeface="Arial" pitchFamily="34" charset="0"/>
              </a:rPr>
              <a:t>anyone who wants to start studying</a:t>
            </a:r>
            <a:r>
              <a:rPr lang="en-GB" sz="1200" kern="1200" dirty="0" smtClean="0">
                <a:solidFill>
                  <a:schemeClr val="tx1"/>
                </a:solidFill>
                <a:effectLst/>
                <a:latin typeface="Arial" pitchFamily="34" charset="0"/>
                <a:ea typeface="+mn-ea"/>
                <a:cs typeface="Arial" pitchFamily="34" charset="0"/>
              </a:rPr>
              <a:t> these courses </a:t>
            </a:r>
            <a:r>
              <a:rPr lang="en-GB" sz="1200" b="1" kern="1200" dirty="0" smtClean="0">
                <a:solidFill>
                  <a:schemeClr val="tx1"/>
                </a:solidFill>
                <a:effectLst/>
                <a:latin typeface="Arial" pitchFamily="34" charset="0"/>
                <a:ea typeface="+mn-ea"/>
                <a:cs typeface="Arial" pitchFamily="34" charset="0"/>
              </a:rPr>
              <a:t>in 2018</a:t>
            </a:r>
            <a:r>
              <a:rPr lang="en-GB" sz="1200" kern="1200" dirty="0" smtClean="0">
                <a:solidFill>
                  <a:schemeClr val="tx1"/>
                </a:solidFill>
                <a:effectLst/>
                <a:latin typeface="Arial" pitchFamily="34" charset="0"/>
                <a:ea typeface="+mn-ea"/>
                <a:cs typeface="Arial" pitchFamily="34" charset="0"/>
              </a:rPr>
              <a:t> does not need to worry about these reforms – they can continue under the current system;</a:t>
            </a:r>
          </a:p>
          <a:p>
            <a:pPr lvl="1"/>
            <a:r>
              <a:rPr lang="en-GB" sz="1200" b="1" kern="1200" dirty="0" smtClean="0">
                <a:solidFill>
                  <a:schemeClr val="tx1"/>
                </a:solidFill>
                <a:effectLst/>
                <a:latin typeface="Arial" pitchFamily="34" charset="0"/>
                <a:ea typeface="+mn-ea"/>
                <a:cs typeface="Arial" pitchFamily="34" charset="0"/>
              </a:rPr>
              <a:t>anyone who wants to start studying</a:t>
            </a:r>
            <a:r>
              <a:rPr lang="en-GB" sz="1200" kern="1200" dirty="0" smtClean="0">
                <a:solidFill>
                  <a:schemeClr val="tx1"/>
                </a:solidFill>
                <a:effectLst/>
                <a:latin typeface="Arial" pitchFamily="34" charset="0"/>
                <a:ea typeface="+mn-ea"/>
                <a:cs typeface="Arial" pitchFamily="34" charset="0"/>
              </a:rPr>
              <a:t> these courses </a:t>
            </a:r>
            <a:r>
              <a:rPr lang="en-GB" sz="1200" b="1" kern="1200" dirty="0" smtClean="0">
                <a:solidFill>
                  <a:schemeClr val="tx1"/>
                </a:solidFill>
                <a:effectLst/>
                <a:latin typeface="Arial" pitchFamily="34" charset="0"/>
                <a:ea typeface="+mn-ea"/>
                <a:cs typeface="Arial" pitchFamily="34" charset="0"/>
              </a:rPr>
              <a:t>in 2019 or later</a:t>
            </a:r>
            <a:r>
              <a:rPr lang="en-GB" sz="1200" kern="1200" dirty="0" smtClean="0">
                <a:solidFill>
                  <a:schemeClr val="tx1"/>
                </a:solidFill>
                <a:effectLst/>
                <a:latin typeface="Arial" pitchFamily="34" charset="0"/>
                <a:ea typeface="+mn-ea"/>
                <a:cs typeface="Arial" pitchFamily="34" charset="0"/>
              </a:rPr>
              <a:t> does not need to worry about these reforms now – when they get closer to the time of applying we can discuss options with them then.  They will not be limiting their options in the meantime.</a:t>
            </a:r>
          </a:p>
          <a:p>
            <a:r>
              <a:rPr lang="en-GB" sz="1200" b="1" kern="1200" dirty="0" smtClean="0">
                <a:solidFill>
                  <a:schemeClr val="tx1"/>
                </a:solidFill>
                <a:effectLst/>
                <a:latin typeface="Arial" pitchFamily="34" charset="0"/>
                <a:ea typeface="+mn-ea"/>
                <a:cs typeface="Arial" pitchFamily="34" charset="0"/>
              </a:rPr>
              <a:t> </a:t>
            </a:r>
            <a:endParaRPr lang="en-GB" sz="1200" kern="1200" dirty="0" smtClean="0">
              <a:solidFill>
                <a:schemeClr val="tx1"/>
              </a:solidFill>
              <a:effectLst/>
              <a:latin typeface="Arial" pitchFamily="34" charset="0"/>
              <a:ea typeface="+mn-ea"/>
              <a:cs typeface="Arial" pitchFamily="34" charset="0"/>
            </a:endParaRPr>
          </a:p>
          <a:p>
            <a:r>
              <a:rPr lang="en-GB" sz="1200" b="1" kern="1200" dirty="0" smtClean="0">
                <a:solidFill>
                  <a:schemeClr val="tx1"/>
                </a:solidFill>
                <a:effectLst/>
                <a:latin typeface="Arial" pitchFamily="34" charset="0"/>
                <a:ea typeface="+mn-ea"/>
                <a:cs typeface="Arial" pitchFamily="34" charset="0"/>
              </a:rPr>
              <a:t>What are the SRA reforms?</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SRA are changing the way that people can qualify as solicitors.  The important thing is that these are changes for the future.  They will not start to apply until 2020 at the earliest, and even then the current system will keep going for a few more years alongside the proposed new system.</a:t>
            </a:r>
          </a:p>
          <a:p>
            <a:r>
              <a:rPr lang="en-GB" sz="1200" kern="1200" dirty="0" smtClean="0">
                <a:solidFill>
                  <a:schemeClr val="tx1"/>
                </a:solidFill>
                <a:effectLst/>
                <a:latin typeface="Arial" pitchFamily="34" charset="0"/>
                <a:ea typeface="+mn-ea"/>
                <a:cs typeface="Arial" pitchFamily="34" charset="0"/>
              </a:rPr>
              <a:t> </a:t>
            </a:r>
          </a:p>
          <a:p>
            <a:r>
              <a:rPr lang="en-GB" sz="1200" b="1" kern="1200" dirty="0" smtClean="0">
                <a:solidFill>
                  <a:schemeClr val="tx1"/>
                </a:solidFill>
                <a:effectLst/>
                <a:latin typeface="Arial" pitchFamily="34" charset="0"/>
                <a:ea typeface="+mn-ea"/>
                <a:cs typeface="Arial" pitchFamily="34" charset="0"/>
              </a:rPr>
              <a:t>What is Training for Tomorrow / the Solicitors Qualifying Examination / SQE?</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Training for Tomorrow is the name the SRA have given to its reform of the rules about becoming a solicitor.  They have been consulting on these reforms for quite a few years under that name.</a:t>
            </a:r>
          </a:p>
          <a:p>
            <a:pPr lvl="0"/>
            <a:r>
              <a:rPr lang="en-GB" sz="1200" kern="1200" dirty="0" smtClean="0">
                <a:solidFill>
                  <a:schemeClr val="tx1"/>
                </a:solidFill>
                <a:effectLst/>
                <a:latin typeface="Arial" pitchFamily="34" charset="0"/>
                <a:ea typeface="+mn-ea"/>
                <a:cs typeface="Arial" pitchFamily="34" charset="0"/>
              </a:rPr>
              <a:t>The SQE is the new set of exams the SRA intend to introduce to test if you have reached the standards they expect of solicitors.  However they will not start the SQE until 2020 at the earliest, so it does not change anything for the next few years. </a:t>
            </a:r>
          </a:p>
          <a:p>
            <a:r>
              <a:rPr lang="en-GB" sz="1200" b="1" kern="1200" dirty="0" smtClean="0">
                <a:solidFill>
                  <a:schemeClr val="tx1"/>
                </a:solidFill>
                <a:effectLst/>
                <a:latin typeface="Arial" pitchFamily="34" charset="0"/>
                <a:ea typeface="+mn-ea"/>
                <a:cs typeface="Arial" pitchFamily="34" charset="0"/>
              </a:rPr>
              <a:t> </a:t>
            </a:r>
            <a:endParaRPr lang="en-GB" sz="1200" kern="1200" dirty="0" smtClean="0">
              <a:solidFill>
                <a:schemeClr val="tx1"/>
              </a:solidFill>
              <a:effectLst/>
              <a:latin typeface="Arial" pitchFamily="34" charset="0"/>
              <a:ea typeface="+mn-ea"/>
              <a:cs typeface="Arial" pitchFamily="34" charset="0"/>
            </a:endParaRPr>
          </a:p>
          <a:p>
            <a:r>
              <a:rPr lang="en-GB" sz="1200" b="1" kern="1200" dirty="0" smtClean="0">
                <a:solidFill>
                  <a:schemeClr val="tx1"/>
                </a:solidFill>
                <a:effectLst/>
                <a:latin typeface="Arial" pitchFamily="34" charset="0"/>
                <a:ea typeface="+mn-ea"/>
                <a:cs typeface="Arial" pitchFamily="34" charset="0"/>
              </a:rPr>
              <a:t>Can I choose which route to follow – either the current one or the future one?</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SRA have said that anyone who has started working towards qualifying as a solicitor will have a choice when the reforms do start of staying on the current rules, or switching to the new rules.  So by starting your courses now you give yourself more options in the future, if you haven’t already qualified by the time the new rules come in.</a:t>
            </a:r>
          </a:p>
          <a:p>
            <a:r>
              <a:rPr lang="en-GB" sz="1200" b="1" kern="1200" dirty="0" smtClean="0">
                <a:solidFill>
                  <a:schemeClr val="tx1"/>
                </a:solidFill>
                <a:effectLst/>
                <a:latin typeface="Arial" pitchFamily="34" charset="0"/>
                <a:ea typeface="+mn-ea"/>
                <a:cs typeface="Arial" pitchFamily="34" charset="0"/>
              </a:rPr>
              <a:t> </a:t>
            </a:r>
            <a:endParaRPr lang="en-GB" sz="1200" kern="1200" dirty="0" smtClean="0">
              <a:solidFill>
                <a:schemeClr val="tx1"/>
              </a:solidFill>
              <a:effectLst/>
              <a:latin typeface="Arial" pitchFamily="34" charset="0"/>
              <a:ea typeface="+mn-ea"/>
              <a:cs typeface="Arial" pitchFamily="34" charset="0"/>
            </a:endParaRPr>
          </a:p>
          <a:p>
            <a:r>
              <a:rPr lang="en-GB" sz="1200" b="1" kern="1200" dirty="0" smtClean="0">
                <a:solidFill>
                  <a:schemeClr val="tx1"/>
                </a:solidFill>
                <a:effectLst/>
                <a:latin typeface="Arial" pitchFamily="34" charset="0"/>
                <a:ea typeface="+mn-ea"/>
                <a:cs typeface="Arial" pitchFamily="34" charset="0"/>
              </a:rPr>
              <a:t>Do these reforms mean the LPC is being abolished?</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LPC remains essential to qualifying as a solicitor until at least 2020, and will still be an option for many people for some years at least after that.  Eventually the LPC is expected to stop, but not for many years.</a:t>
            </a:r>
          </a:p>
          <a:p>
            <a:r>
              <a:rPr lang="en-GB" sz="1200" b="1" kern="1200" dirty="0" smtClean="0">
                <a:solidFill>
                  <a:schemeClr val="tx1"/>
                </a:solidFill>
                <a:effectLst/>
                <a:latin typeface="Arial" pitchFamily="34" charset="0"/>
                <a:ea typeface="+mn-ea"/>
                <a:cs typeface="Arial" pitchFamily="34" charset="0"/>
              </a:rPr>
              <a:t> </a:t>
            </a:r>
            <a:endParaRPr lang="en-GB" sz="1200" kern="1200" dirty="0" smtClean="0">
              <a:solidFill>
                <a:schemeClr val="tx1"/>
              </a:solidFill>
              <a:effectLst/>
              <a:latin typeface="Arial" pitchFamily="34" charset="0"/>
              <a:ea typeface="+mn-ea"/>
              <a:cs typeface="Arial" pitchFamily="34" charset="0"/>
            </a:endParaRPr>
          </a:p>
          <a:p>
            <a:r>
              <a:rPr lang="en-GB" sz="1200" b="1" kern="1200" dirty="0" smtClean="0">
                <a:solidFill>
                  <a:schemeClr val="tx1"/>
                </a:solidFill>
                <a:effectLst/>
                <a:latin typeface="Arial" pitchFamily="34" charset="0"/>
                <a:ea typeface="+mn-ea"/>
                <a:cs typeface="Arial" pitchFamily="34" charset="0"/>
              </a:rPr>
              <a:t>Do these reforms mean the GDL is being abolished?</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 GDL remains essential for those who don’t have a law degree until at least 2020.  After 2020, it might be called something different, but there will still be a similar course for those who don’t have a law degree and need to learn the law required to become a practising lawyer.</a:t>
            </a:r>
          </a:p>
          <a:p>
            <a:r>
              <a:rPr lang="en-GB" sz="1200" kern="1200" dirty="0" smtClean="0">
                <a:solidFill>
                  <a:schemeClr val="tx1"/>
                </a:solidFill>
                <a:effectLst/>
                <a:latin typeface="Arial" pitchFamily="34" charset="0"/>
                <a:ea typeface="+mn-ea"/>
                <a:cs typeface="Arial" pitchFamily="34" charset="0"/>
              </a:rPr>
              <a:t> </a:t>
            </a:r>
          </a:p>
          <a:p>
            <a:r>
              <a:rPr lang="en-GB" sz="1200" b="1" kern="1200" dirty="0" smtClean="0">
                <a:solidFill>
                  <a:schemeClr val="tx1"/>
                </a:solidFill>
                <a:effectLst/>
                <a:latin typeface="Arial" pitchFamily="34" charset="0"/>
                <a:ea typeface="+mn-ea"/>
                <a:cs typeface="Arial" pitchFamily="34" charset="0"/>
              </a:rPr>
              <a:t>What do these reforms mean for the Qualifying Law Degree</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When the reforms finally come in (which will not be until 2020 at the earliest), you will have to pass the SQE exams, and the exact format of your law degree will not matter.  A qualifying law degree as it is now would be very helpful, but you would probably also need to cover some other areas to be ready for the first SQE exams.  We expect that anyone starting a qualifying law degree before 2020 will be able to rely on that degree as you can now – so this isn’t something to worry about at this stage.  </a:t>
            </a:r>
          </a:p>
          <a:p>
            <a:r>
              <a:rPr lang="en-GB" sz="1200" kern="1200" dirty="0" smtClean="0">
                <a:solidFill>
                  <a:schemeClr val="tx1"/>
                </a:solidFill>
                <a:effectLst/>
                <a:latin typeface="Arial" pitchFamily="34" charset="0"/>
                <a:ea typeface="+mn-ea"/>
                <a:cs typeface="Arial" pitchFamily="34" charset="0"/>
              </a:rPr>
              <a:t> </a:t>
            </a:r>
          </a:p>
          <a:p>
            <a:r>
              <a:rPr lang="en-GB" sz="1200" b="1" kern="1200" dirty="0" smtClean="0">
                <a:solidFill>
                  <a:schemeClr val="tx1"/>
                </a:solidFill>
                <a:effectLst/>
                <a:latin typeface="Arial" pitchFamily="34" charset="0"/>
                <a:ea typeface="+mn-ea"/>
                <a:cs typeface="Arial" pitchFamily="34" charset="0"/>
              </a:rPr>
              <a:t>Should I take a year or more out because of these reforms and start my course later?</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There is no need to delay your plans because of these reforms.  They will not start to apply until at least 2020, and even then the existing system will carry on for many people for at least a few years longer.  If you do start now, and haven’t already qualified as a solicitor by the time the reforms do some in, you can choose to swap to the new rules if you wish – so starting now gives you more options for the future.</a:t>
            </a:r>
          </a:p>
          <a:p>
            <a:r>
              <a:rPr lang="en-GB" sz="1200" kern="1200" dirty="0" smtClean="0">
                <a:solidFill>
                  <a:schemeClr val="tx1"/>
                </a:solidFill>
                <a:effectLst/>
                <a:latin typeface="Arial" pitchFamily="34" charset="0"/>
                <a:ea typeface="+mn-ea"/>
                <a:cs typeface="Arial" pitchFamily="34" charset="0"/>
              </a:rPr>
              <a:t> </a:t>
            </a:r>
          </a:p>
          <a:p>
            <a:r>
              <a:rPr lang="en-GB" sz="1200" b="1" kern="1200" dirty="0" smtClean="0">
                <a:solidFill>
                  <a:schemeClr val="tx1"/>
                </a:solidFill>
                <a:effectLst/>
                <a:latin typeface="Arial" pitchFamily="34" charset="0"/>
                <a:ea typeface="+mn-ea"/>
                <a:cs typeface="Arial" pitchFamily="34" charset="0"/>
              </a:rPr>
              <a:t>What do these reforms mean for the training contract?</a:t>
            </a:r>
            <a:endParaRPr lang="en-GB" sz="1200" kern="1200" dirty="0" smtClean="0">
              <a:solidFill>
                <a:schemeClr val="tx1"/>
              </a:solidFill>
              <a:effectLst/>
              <a:latin typeface="Arial" pitchFamily="34" charset="0"/>
              <a:ea typeface="+mn-ea"/>
              <a:cs typeface="Arial" pitchFamily="34" charset="0"/>
            </a:endParaRPr>
          </a:p>
          <a:p>
            <a:pPr lvl="0"/>
            <a:r>
              <a:rPr lang="en-GB" sz="1200" kern="1200" dirty="0" smtClean="0">
                <a:solidFill>
                  <a:schemeClr val="tx1"/>
                </a:solidFill>
                <a:effectLst/>
                <a:latin typeface="Arial" pitchFamily="34" charset="0"/>
                <a:ea typeface="+mn-ea"/>
                <a:cs typeface="Arial" pitchFamily="34" charset="0"/>
              </a:rPr>
              <a:t>Because these reforms will not start to apply until at least 2020, and there will be transitional provisions for those already started on courses before then, the training contract will continue in its current form for many years.  </a:t>
            </a: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3061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strike="noStrike" dirty="0" smtClean="0"/>
              <a:t>Mention</a:t>
            </a:r>
            <a:r>
              <a:rPr lang="en-GB" b="1" strike="noStrike" baseline="0" dirty="0" smtClean="0"/>
              <a:t> courses above.</a:t>
            </a:r>
          </a:p>
          <a:p>
            <a:endParaRPr lang="en-GB" b="0" strike="noStrike" baseline="0" dirty="0" smtClean="0"/>
          </a:p>
          <a:p>
            <a:r>
              <a:rPr lang="en-GB" b="0" strike="noStrike" baseline="0" dirty="0" smtClean="0"/>
              <a:t>NEW for2018 – BSc Policing and Criminal investigation – Event coming up on 28</a:t>
            </a:r>
            <a:r>
              <a:rPr lang="en-GB" b="0" strike="noStrike" baseline="30000" dirty="0" smtClean="0"/>
              <a:t>th</a:t>
            </a:r>
            <a:r>
              <a:rPr lang="en-GB" b="0" strike="noStrike" baseline="0" dirty="0" smtClean="0"/>
              <a:t> </a:t>
            </a:r>
            <a:r>
              <a:rPr lang="en-GB" b="0" strike="noStrike" baseline="0" dirty="0" err="1" smtClean="0"/>
              <a:t>june</a:t>
            </a:r>
            <a:endParaRPr lang="en-GB" b="0" strike="noStrike" baseline="0" dirty="0" smtClean="0"/>
          </a:p>
          <a:p>
            <a:endParaRPr lang="en-GB" b="1" strike="noStrike"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0" strike="noStrike" baseline="0" dirty="0" smtClean="0"/>
              <a:t>We also have </a:t>
            </a:r>
            <a:r>
              <a:rPr lang="en-GB" altLang="en-US" dirty="0" smtClean="0">
                <a:latin typeface="Times New Roman" panose="02020603050405020304" pitchFamily="18" charset="0"/>
              </a:rPr>
              <a:t>Dual Degree with IE University in Spain</a:t>
            </a:r>
            <a:endParaRPr lang="en-GB" altLang="en-US" b="0" strike="noStrik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b="0" strike="noStrik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b="0" strike="noStrike" baseline="0" dirty="0" smtClean="0">
                <a:latin typeface="+mn-lt"/>
              </a:rPr>
              <a:t>The online is available as 3,4 and 6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b="0" strike="noStrike" baseline="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4037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Times New Roman" panose="02020603050405020304" pitchFamily="18" charset="0"/>
              </a:rPr>
              <a:t>Chat through the points fairly swiftly:</a:t>
            </a:r>
          </a:p>
          <a:p>
            <a:endParaRPr lang="en-GB" altLang="en-US" dirty="0" smtClean="0">
              <a:latin typeface="Times New Roman" panose="02020603050405020304" pitchFamily="18" charset="0"/>
            </a:endParaRPr>
          </a:p>
          <a:p>
            <a:pPr>
              <a:buClrTx/>
              <a:buSzTx/>
              <a:buFontTx/>
              <a:buAutoNum type="arabicPeriod"/>
            </a:pPr>
            <a:r>
              <a:rPr lang="en-GB" altLang="en-US" dirty="0" smtClean="0">
                <a:latin typeface="Times New Roman" panose="02020603050405020304" pitchFamily="18" charset="0"/>
              </a:rPr>
              <a:t>One of the UK’s leading law schools –Gold in the Teaching Excellent Framework, putting us in the top 45 participating universities </a:t>
            </a:r>
          </a:p>
          <a:p>
            <a:pPr>
              <a:buClrTx/>
              <a:buSzTx/>
              <a:buFontTx/>
              <a:buAutoNum type="arabicPeriod"/>
            </a:pPr>
            <a:r>
              <a:rPr lang="en-GB" altLang="en-US" dirty="0" smtClean="0">
                <a:latin typeface="Times New Roman" panose="02020603050405020304" pitchFamily="18" charset="0"/>
              </a:rPr>
              <a:t>Employability – this is a key focus for </a:t>
            </a:r>
            <a:r>
              <a:rPr lang="en-GB" altLang="en-US" dirty="0" err="1" smtClean="0">
                <a:latin typeface="Times New Roman" panose="02020603050405020304" pitchFamily="18" charset="0"/>
              </a:rPr>
              <a:t>ULaw</a:t>
            </a:r>
            <a:r>
              <a:rPr lang="en-GB" altLang="en-US" dirty="0" smtClean="0">
                <a:latin typeface="Times New Roman" panose="02020603050405020304" pitchFamily="18" charset="0"/>
              </a:rPr>
              <a:t> and we will go into more detail shortly.</a:t>
            </a:r>
          </a:p>
          <a:p>
            <a:pPr>
              <a:buClrTx/>
              <a:buSzTx/>
              <a:buFontTx/>
              <a:buAutoNum type="arabicPeriod"/>
            </a:pPr>
            <a:r>
              <a:rPr lang="en-GB" altLang="en-US" dirty="0" smtClean="0">
                <a:latin typeface="Times New Roman" panose="02020603050405020304" pitchFamily="18" charset="0"/>
              </a:rPr>
              <a:t>Connections – we work with over 90 of the top 100 UK law firms.</a:t>
            </a:r>
          </a:p>
          <a:p>
            <a:pPr>
              <a:buClrTx/>
              <a:buSzTx/>
              <a:buFontTx/>
              <a:buAutoNum type="arabicPeriod"/>
            </a:pPr>
            <a:r>
              <a:rPr lang="en-GB" altLang="en-US" dirty="0" smtClean="0">
                <a:latin typeface="Times New Roman" panose="02020603050405020304" pitchFamily="18" charset="0"/>
              </a:rPr>
              <a:t>Courses and locations – choice of study (full time, part-time, online) at </a:t>
            </a:r>
            <a:r>
              <a:rPr lang="en-GB" altLang="en-US" b="1" dirty="0" smtClean="0">
                <a:latin typeface="Times New Roman" panose="02020603050405020304" pitchFamily="18" charset="0"/>
              </a:rPr>
              <a:t>7 </a:t>
            </a:r>
            <a:r>
              <a:rPr lang="en-GB" altLang="en-US" b="1" dirty="0" err="1" smtClean="0">
                <a:latin typeface="Times New Roman" panose="02020603050405020304" pitchFamily="18" charset="0"/>
              </a:rPr>
              <a:t>ULaw</a:t>
            </a:r>
            <a:r>
              <a:rPr lang="en-GB" altLang="en-US" dirty="0" smtClean="0">
                <a:latin typeface="Times New Roman" panose="02020603050405020304" pitchFamily="18" charset="0"/>
              </a:rPr>
              <a:t> centres – </a:t>
            </a:r>
            <a:r>
              <a:rPr lang="en-GB" altLang="en-US" b="1" dirty="0" smtClean="0">
                <a:latin typeface="Times New Roman" panose="02020603050405020304" pitchFamily="18" charset="0"/>
              </a:rPr>
              <a:t>Birmingham, Bristol, Chester, Guildford, London B, Manchester, Leeds</a:t>
            </a:r>
            <a:r>
              <a:rPr lang="en-GB" altLang="en-US" b="1" smtClean="0">
                <a:latin typeface="Times New Roman" panose="02020603050405020304" pitchFamily="18" charset="0"/>
              </a:rPr>
              <a:t>. </a:t>
            </a:r>
            <a:r>
              <a:rPr lang="en-GB" altLang="en-US" smtClean="0">
                <a:latin typeface="Times New Roman" panose="02020603050405020304" pitchFamily="18" charset="0"/>
              </a:rPr>
              <a:t>Qualified </a:t>
            </a:r>
            <a:r>
              <a:rPr lang="en-GB" altLang="en-US" dirty="0" smtClean="0">
                <a:latin typeface="Times New Roman" panose="02020603050405020304" pitchFamily="18" charset="0"/>
              </a:rPr>
              <a:t>lawyers – this means all our tutors actually know what practice is like, and what knowledge and skills you need to succeed.</a:t>
            </a:r>
          </a:p>
          <a:p>
            <a:pPr>
              <a:buClrTx/>
              <a:buSzTx/>
              <a:buFontTx/>
              <a:buAutoNum type="arabicPeriod"/>
            </a:pPr>
            <a:r>
              <a:rPr lang="en-GB" altLang="en-US" dirty="0" smtClean="0">
                <a:latin typeface="Times New Roman" panose="02020603050405020304" pitchFamily="18" charset="0"/>
              </a:rPr>
              <a:t>Personal tutors – every student has a personal tutor allocated to them, who is available for one-to-one discussions to check progress and help with any problems.</a:t>
            </a:r>
          </a:p>
          <a:p>
            <a:endParaRPr lang="en-GB" dirty="0" smtClean="0"/>
          </a:p>
          <a:p>
            <a:endParaRPr lang="en-GB" b="1" strike="noStrike" dirty="0"/>
          </a:p>
        </p:txBody>
      </p:sp>
      <p:sp>
        <p:nvSpPr>
          <p:cNvPr id="4" name="Slide Number Placeholder 3"/>
          <p:cNvSpPr>
            <a:spLocks noGrp="1"/>
          </p:cNvSpPr>
          <p:nvPr>
            <p:ph type="sldNum" sz="quarter" idx="10"/>
          </p:nvPr>
        </p:nvSpPr>
        <p:spPr/>
        <p:txBody>
          <a:bodyPr/>
          <a:lstStyle/>
          <a:p>
            <a:fld id="{B1EE422E-23DF-2F44-ACFF-3E62429AEEE5}" type="slidenum">
              <a:rPr lang="en-US" smtClean="0"/>
              <a:t>2</a:t>
            </a:fld>
            <a:endParaRPr lang="en-US"/>
          </a:p>
        </p:txBody>
      </p:sp>
    </p:spTree>
    <p:extLst>
      <p:ext uri="{BB962C8B-B14F-4D97-AF65-F5344CB8AC3E}">
        <p14:creationId xmlns:p14="http://schemas.microsoft.com/office/powerpoint/2010/main" val="17564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strike="noStrike" dirty="0"/>
          </a:p>
        </p:txBody>
      </p:sp>
      <p:sp>
        <p:nvSpPr>
          <p:cNvPr id="4" name="Slide Number Placeholder 3"/>
          <p:cNvSpPr>
            <a:spLocks noGrp="1"/>
          </p:cNvSpPr>
          <p:nvPr>
            <p:ph type="sldNum" sz="quarter" idx="10"/>
          </p:nvPr>
        </p:nvSpPr>
        <p:spPr/>
        <p:txBody>
          <a:bodyPr/>
          <a:lstStyle/>
          <a:p>
            <a:fld id="{B1EE422E-23DF-2F44-ACFF-3E62429AEEE5}" type="slidenum">
              <a:rPr lang="en-US" smtClean="0"/>
              <a:t>20</a:t>
            </a:fld>
            <a:endParaRPr lang="en-US"/>
          </a:p>
        </p:txBody>
      </p:sp>
    </p:spTree>
    <p:extLst>
      <p:ext uri="{BB962C8B-B14F-4D97-AF65-F5344CB8AC3E}">
        <p14:creationId xmlns:p14="http://schemas.microsoft.com/office/powerpoint/2010/main" val="408128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21</a:t>
            </a:fld>
            <a:endParaRPr lang="en-US"/>
          </a:p>
        </p:txBody>
      </p:sp>
    </p:spTree>
    <p:extLst>
      <p:ext uri="{BB962C8B-B14F-4D97-AF65-F5344CB8AC3E}">
        <p14:creationId xmlns:p14="http://schemas.microsoft.com/office/powerpoint/2010/main" val="343762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err="1" smtClean="0">
                <a:solidFill>
                  <a:schemeClr val="tx1"/>
                </a:solidFill>
                <a:effectLst/>
                <a:latin typeface="+mn-lt"/>
                <a:ea typeface="+mn-ea"/>
                <a:cs typeface="+mn-cs"/>
              </a:rPr>
              <a:t>nder</a:t>
            </a:r>
            <a:r>
              <a:rPr lang="en-GB" sz="1200" b="0" i="0" kern="1200" dirty="0" smtClean="0">
                <a:solidFill>
                  <a:schemeClr val="tx1"/>
                </a:solidFill>
                <a:effectLst/>
                <a:latin typeface="+mn-lt"/>
                <a:ea typeface="+mn-ea"/>
                <a:cs typeface="+mn-cs"/>
              </a:rPr>
              <a:t> UK VAT rules bakery products like bread, biscuits and cakes are essential items and so are zero-rated.</a:t>
            </a:r>
          </a:p>
          <a:p>
            <a:pPr fontAlgn="base"/>
            <a:r>
              <a:rPr lang="en-GB" sz="1200" b="0" i="0" kern="1200" dirty="0" smtClean="0">
                <a:solidFill>
                  <a:schemeClr val="tx1"/>
                </a:solidFill>
                <a:effectLst/>
                <a:latin typeface="+mn-lt"/>
                <a:ea typeface="+mn-ea"/>
                <a:cs typeface="+mn-cs"/>
              </a:rPr>
              <a:t>But biscuits that are wholly or partly covered in chocolate are classed as confectionery and therefore deemed as a standard-rated luxury item. Weirdly cakes with a similar make-up aren’t.</a:t>
            </a:r>
          </a:p>
          <a:p>
            <a:pPr fontAlgn="base"/>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Other</a:t>
            </a:r>
            <a:r>
              <a:rPr lang="en-GB" sz="1200" b="0" i="0" kern="1200" baseline="0" dirty="0" smtClean="0">
                <a:solidFill>
                  <a:schemeClr val="tx1"/>
                </a:solidFill>
                <a:effectLst/>
                <a:latin typeface="+mn-lt"/>
                <a:ea typeface="+mn-ea"/>
                <a:cs typeface="+mn-cs"/>
              </a:rPr>
              <a:t> odd luxury tax items</a:t>
            </a:r>
          </a:p>
          <a:p>
            <a:pPr fontAlgn="base"/>
            <a:r>
              <a:rPr lang="en-GB" sz="1200" b="0" i="0" kern="1200" baseline="0" dirty="0" smtClean="0">
                <a:solidFill>
                  <a:schemeClr val="tx1"/>
                </a:solidFill>
                <a:effectLst/>
                <a:latin typeface="+mn-lt"/>
                <a:ea typeface="+mn-ea"/>
                <a:cs typeface="+mn-cs"/>
              </a:rPr>
              <a:t>E-Books yes, </a:t>
            </a:r>
            <a:r>
              <a:rPr lang="en-GB" sz="1200" b="0" i="0" kern="1200" baseline="0" dirty="0" err="1" smtClean="0">
                <a:solidFill>
                  <a:schemeClr val="tx1"/>
                </a:solidFill>
                <a:effectLst/>
                <a:latin typeface="+mn-lt"/>
                <a:ea typeface="+mn-ea"/>
                <a:cs typeface="+mn-cs"/>
              </a:rPr>
              <a:t>Paperbooks</a:t>
            </a:r>
            <a:r>
              <a:rPr lang="en-GB" sz="1200" b="0" i="0" kern="1200" baseline="0" dirty="0" smtClean="0">
                <a:solidFill>
                  <a:schemeClr val="tx1"/>
                </a:solidFill>
                <a:effectLst/>
                <a:latin typeface="+mn-lt"/>
                <a:ea typeface="+mn-ea"/>
                <a:cs typeface="+mn-cs"/>
              </a:rPr>
              <a:t> no</a:t>
            </a:r>
          </a:p>
          <a:p>
            <a:pPr fontAlgn="base"/>
            <a:r>
              <a:rPr lang="en-GB" sz="1200" b="0" i="0" kern="1200" baseline="0" dirty="0" smtClean="0">
                <a:solidFill>
                  <a:schemeClr val="tx1"/>
                </a:solidFill>
                <a:effectLst/>
                <a:latin typeface="+mn-lt"/>
                <a:ea typeface="+mn-ea"/>
                <a:cs typeface="+mn-cs"/>
              </a:rPr>
              <a:t>De-shelled nuts are luxury</a:t>
            </a:r>
          </a:p>
          <a:p>
            <a:pPr fontAlgn="base"/>
            <a:endParaRPr lang="en-GB" sz="1200" b="0" i="0" kern="1200" baseline="0" dirty="0" smtClean="0">
              <a:solidFill>
                <a:schemeClr val="tx1"/>
              </a:solidFill>
              <a:effectLst/>
              <a:latin typeface="+mn-lt"/>
              <a:ea typeface="+mn-ea"/>
              <a:cs typeface="+mn-cs"/>
            </a:endParaRPr>
          </a:p>
          <a:p>
            <a:pPr fontAlgn="base"/>
            <a:r>
              <a:rPr lang="en-GB" sz="1200" b="0" i="0" kern="1200" baseline="0" dirty="0" smtClean="0">
                <a:solidFill>
                  <a:schemeClr val="tx1"/>
                </a:solidFill>
                <a:effectLst/>
                <a:latin typeface="+mn-lt"/>
                <a:ea typeface="+mn-ea"/>
                <a:cs typeface="+mn-cs"/>
              </a:rPr>
              <a:t>Previous issues with Luxury tax – Tampon tax (reduced rate of 5% but still existed), </a:t>
            </a:r>
            <a:r>
              <a:rPr lang="en-GB" sz="1200" b="0" i="0" kern="1200" baseline="0" dirty="0" err="1" smtClean="0">
                <a:solidFill>
                  <a:schemeClr val="tx1"/>
                </a:solidFill>
                <a:effectLst/>
                <a:latin typeface="+mn-lt"/>
                <a:ea typeface="+mn-ea"/>
                <a:cs typeface="+mn-cs"/>
              </a:rPr>
              <a:t>Childrens</a:t>
            </a:r>
            <a:r>
              <a:rPr lang="en-GB" sz="1200" b="0" i="0" kern="1200" baseline="0" dirty="0" smtClean="0">
                <a:solidFill>
                  <a:schemeClr val="tx1"/>
                </a:solidFill>
                <a:effectLst/>
                <a:latin typeface="+mn-lt"/>
                <a:ea typeface="+mn-ea"/>
                <a:cs typeface="+mn-cs"/>
              </a:rPr>
              <a:t> safety such as car seats etc. (again, reduced to 5%)</a:t>
            </a: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22</a:t>
            </a:fld>
            <a:endParaRPr lang="en-US"/>
          </a:p>
        </p:txBody>
      </p:sp>
    </p:spTree>
    <p:extLst>
      <p:ext uri="{BB962C8B-B14F-4D97-AF65-F5344CB8AC3E}">
        <p14:creationId xmlns:p14="http://schemas.microsoft.com/office/powerpoint/2010/main" val="181840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Click – So we have 2 VAT bands</a:t>
            </a:r>
          </a:p>
          <a:p>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Click – What do we think</a:t>
            </a:r>
            <a:r>
              <a:rPr lang="en-GB" altLang="en-US" baseline="0" dirty="0" smtClean="0">
                <a:latin typeface="Arial" panose="020B0604020202020204" pitchFamily="34" charset="0"/>
                <a:ea typeface="Arial Unicode MS" panose="020B0604020202020204" pitchFamily="34" charset="-128"/>
                <a:cs typeface="Arial Unicode MS" panose="020B0604020202020204" pitchFamily="34" charset="-128"/>
              </a:rPr>
              <a:t> crisps are</a:t>
            </a:r>
          </a:p>
          <a:p>
            <a:r>
              <a:rPr lang="en-GB" altLang="en-US" baseline="0" dirty="0" smtClean="0">
                <a:latin typeface="Arial" panose="020B0604020202020204" pitchFamily="34" charset="0"/>
                <a:ea typeface="Arial Unicode MS" panose="020B0604020202020204" pitchFamily="34" charset="-128"/>
                <a:cs typeface="Arial Unicode MS" panose="020B0604020202020204" pitchFamily="34" charset="-128"/>
              </a:rPr>
              <a:t>Click - Luxury</a:t>
            </a:r>
            <a:endParaRPr lang="en-GB" altLang="en-US" dirty="0" smtClean="0">
              <a:latin typeface="Arial" panose="020B0604020202020204" pitchFamily="34" charset="0"/>
              <a:ea typeface="Arial Unicode MS" panose="020B0604020202020204" pitchFamily="34" charset="-128"/>
              <a:cs typeface="Arial Unicode MS" panose="020B0604020202020204" pitchFamily="34" charset="-128"/>
            </a:endParaRPr>
          </a:p>
          <a:p>
            <a:r>
              <a:rPr lang="en-GB" altLang="en-US" dirty="0" smtClean="0">
                <a:latin typeface="Times New Roman" panose="02020603050405020304" pitchFamily="18" charset="0"/>
              </a:rPr>
              <a:t>Click – “chocolate topped biscuits</a:t>
            </a:r>
            <a:r>
              <a:rPr lang="en-GB" altLang="en-US" baseline="0" dirty="0" smtClean="0">
                <a:latin typeface="Times New Roman" panose="02020603050405020304" pitchFamily="18" charset="0"/>
              </a:rPr>
              <a:t>” = Luxury</a:t>
            </a:r>
            <a:endParaRPr lang="en-GB" altLang="en-US" dirty="0" smtClean="0">
              <a:latin typeface="Times New Roman" panose="02020603050405020304" pitchFamily="18"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23</a:t>
            </a:fld>
            <a:endParaRPr lang="en-US"/>
          </a:p>
        </p:txBody>
      </p:sp>
    </p:spTree>
    <p:extLst>
      <p:ext uri="{BB962C8B-B14F-4D97-AF65-F5344CB8AC3E}">
        <p14:creationId xmlns:p14="http://schemas.microsoft.com/office/powerpoint/2010/main" val="4195253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Foods that you would think are luxury but </a:t>
            </a:r>
            <a:r>
              <a:rPr lang="en-GB" altLang="en-US" b="1" dirty="0" smtClean="0">
                <a:latin typeface="Arial" panose="020B0604020202020204" pitchFamily="34" charset="0"/>
                <a:ea typeface="Arial Unicode MS" panose="020B0604020202020204" pitchFamily="34" charset="-128"/>
                <a:cs typeface="Arial Unicode MS" panose="020B0604020202020204" pitchFamily="34" charset="-128"/>
              </a:rPr>
              <a:t>aren’t luxuries</a:t>
            </a:r>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 include: cakes and biscuits (as along as not chocolate covered). These </a:t>
            </a:r>
            <a:r>
              <a:rPr lang="en-GB" altLang="en-US" b="1" dirty="0" smtClean="0">
                <a:latin typeface="Arial" panose="020B0604020202020204" pitchFamily="34" charset="0"/>
                <a:ea typeface="Arial Unicode MS" panose="020B0604020202020204" pitchFamily="34" charset="-128"/>
                <a:cs typeface="Arial Unicode MS" panose="020B0604020202020204" pitchFamily="34" charset="-128"/>
              </a:rPr>
              <a:t>would not have </a:t>
            </a:r>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to pay tax. </a:t>
            </a:r>
          </a:p>
          <a:p>
            <a:endParaRPr lang="en-GB" altLang="en-US" dirty="0" smtClean="0">
              <a:latin typeface="Times New Roman" panose="02020603050405020304" pitchFamily="18"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24</a:t>
            </a:fld>
            <a:endParaRPr lang="en-US"/>
          </a:p>
        </p:txBody>
      </p:sp>
    </p:spTree>
    <p:extLst>
      <p:ext uri="{BB962C8B-B14F-4D97-AF65-F5344CB8AC3E}">
        <p14:creationId xmlns:p14="http://schemas.microsoft.com/office/powerpoint/2010/main" val="191981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Foods that you would think are luxury but </a:t>
            </a:r>
            <a:r>
              <a:rPr lang="en-GB" altLang="en-US" b="1" dirty="0" smtClean="0">
                <a:latin typeface="Arial" panose="020B0604020202020204" pitchFamily="34" charset="0"/>
                <a:ea typeface="Arial Unicode MS" panose="020B0604020202020204" pitchFamily="34" charset="-128"/>
                <a:cs typeface="Arial Unicode MS" panose="020B0604020202020204" pitchFamily="34" charset="-128"/>
              </a:rPr>
              <a:t>aren’t luxuries</a:t>
            </a:r>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 include: cakes and biscuits (as along as not chocolate covered). These </a:t>
            </a:r>
            <a:r>
              <a:rPr lang="en-GB" altLang="en-US" b="1" dirty="0" smtClean="0">
                <a:latin typeface="Arial" panose="020B0604020202020204" pitchFamily="34" charset="0"/>
                <a:ea typeface="Arial Unicode MS" panose="020B0604020202020204" pitchFamily="34" charset="-128"/>
                <a:cs typeface="Arial Unicode MS" panose="020B0604020202020204" pitchFamily="34" charset="-128"/>
              </a:rPr>
              <a:t>would not have </a:t>
            </a:r>
            <a:r>
              <a:rPr lang="en-GB" altLang="en-US" dirty="0" smtClean="0">
                <a:latin typeface="Arial" panose="020B0604020202020204" pitchFamily="34" charset="0"/>
                <a:ea typeface="Arial Unicode MS" panose="020B0604020202020204" pitchFamily="34" charset="-128"/>
                <a:cs typeface="Arial Unicode MS" panose="020B0604020202020204" pitchFamily="34" charset="-128"/>
              </a:rPr>
              <a:t>to pay tax. </a:t>
            </a:r>
          </a:p>
          <a:p>
            <a:endParaRPr lang="en-GB" altLang="en-US" dirty="0" smtClean="0">
              <a:latin typeface="Times New Roman" panose="02020603050405020304" pitchFamily="18"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25</a:t>
            </a:fld>
            <a:endParaRPr lang="en-US"/>
          </a:p>
        </p:txBody>
      </p:sp>
    </p:spTree>
    <p:extLst>
      <p:ext uri="{BB962C8B-B14F-4D97-AF65-F5344CB8AC3E}">
        <p14:creationId xmlns:p14="http://schemas.microsoft.com/office/powerpoint/2010/main" val="245748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26</a:t>
            </a:fld>
            <a:endParaRPr lang="en-US"/>
          </a:p>
        </p:txBody>
      </p:sp>
    </p:spTree>
    <p:extLst>
      <p:ext uri="{BB962C8B-B14F-4D97-AF65-F5344CB8AC3E}">
        <p14:creationId xmlns:p14="http://schemas.microsoft.com/office/powerpoint/2010/main" val="1369968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27</a:t>
            </a:fld>
            <a:endParaRPr lang="en-US"/>
          </a:p>
        </p:txBody>
      </p:sp>
    </p:spTree>
    <p:extLst>
      <p:ext uri="{BB962C8B-B14F-4D97-AF65-F5344CB8AC3E}">
        <p14:creationId xmlns:p14="http://schemas.microsoft.com/office/powerpoint/2010/main" val="2646460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E422E-23DF-2F44-ACFF-3E62429AEEE5}" type="slidenum">
              <a:rPr lang="en-US" smtClean="0"/>
              <a:t>28</a:t>
            </a:fld>
            <a:endParaRPr lang="en-US"/>
          </a:p>
        </p:txBody>
      </p:sp>
    </p:spTree>
    <p:extLst>
      <p:ext uri="{BB962C8B-B14F-4D97-AF65-F5344CB8AC3E}">
        <p14:creationId xmlns:p14="http://schemas.microsoft.com/office/powerpoint/2010/main" val="161230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strike="noStrike" dirty="0"/>
          </a:p>
        </p:txBody>
      </p:sp>
      <p:sp>
        <p:nvSpPr>
          <p:cNvPr id="4" name="Slide Number Placeholder 3"/>
          <p:cNvSpPr>
            <a:spLocks noGrp="1"/>
          </p:cNvSpPr>
          <p:nvPr>
            <p:ph type="sldNum" sz="quarter" idx="10"/>
          </p:nvPr>
        </p:nvSpPr>
        <p:spPr/>
        <p:txBody>
          <a:bodyPr/>
          <a:lstStyle/>
          <a:p>
            <a:fld id="{B1EE422E-23DF-2F44-ACFF-3E62429AEEE5}" type="slidenum">
              <a:rPr lang="en-US" smtClean="0"/>
              <a:t>3</a:t>
            </a:fld>
            <a:endParaRPr lang="en-US"/>
          </a:p>
        </p:txBody>
      </p:sp>
    </p:spTree>
    <p:extLst>
      <p:ext uri="{BB962C8B-B14F-4D97-AF65-F5344CB8AC3E}">
        <p14:creationId xmlns:p14="http://schemas.microsoft.com/office/powerpoint/2010/main" val="141872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strike="noStrike" dirty="0"/>
          </a:p>
        </p:txBody>
      </p:sp>
      <p:sp>
        <p:nvSpPr>
          <p:cNvPr id="4" name="Slide Number Placeholder 3"/>
          <p:cNvSpPr>
            <a:spLocks noGrp="1"/>
          </p:cNvSpPr>
          <p:nvPr>
            <p:ph type="sldNum" sz="quarter" idx="10"/>
          </p:nvPr>
        </p:nvSpPr>
        <p:spPr/>
        <p:txBody>
          <a:bodyPr/>
          <a:lstStyle/>
          <a:p>
            <a:fld id="{B1EE422E-23DF-2F44-ACFF-3E62429AEEE5}" type="slidenum">
              <a:rPr lang="en-US" smtClean="0"/>
              <a:t>4</a:t>
            </a:fld>
            <a:endParaRPr lang="en-US"/>
          </a:p>
        </p:txBody>
      </p:sp>
    </p:spTree>
    <p:extLst>
      <p:ext uri="{BB962C8B-B14F-4D97-AF65-F5344CB8AC3E}">
        <p14:creationId xmlns:p14="http://schemas.microsoft.com/office/powerpoint/2010/main" val="120971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Times New Roman" panose="02020603050405020304" pitchFamily="18" charset="0"/>
              </a:rPr>
              <a:t>Lawyers can get a bad press, but they are the cogs that make most things work. Considering the amounts of areas that they work in, they are there to do an awful lot of different roles. They may work in businesses, in their own law firms (in offices), in court, etc. </a:t>
            </a:r>
          </a:p>
          <a:p>
            <a:endParaRPr lang="en-GB" altLang="en-US" dirty="0" smtClean="0">
              <a:latin typeface="Times New Roman" panose="02020603050405020304" pitchFamily="18" charset="0"/>
            </a:endParaRPr>
          </a:p>
          <a:p>
            <a:r>
              <a:rPr lang="en-GB" altLang="en-US" dirty="0" smtClean="0">
                <a:latin typeface="Times New Roman" panose="02020603050405020304" pitchFamily="18" charset="0"/>
              </a:rPr>
              <a:t>Here are a few examples of (more) areas that they work in and what a lawyer is and does in those circumstances. </a:t>
            </a:r>
          </a:p>
          <a:p>
            <a:endParaRPr lang="en-GB" altLang="en-US" dirty="0" smtClean="0">
              <a:latin typeface="Times New Roman" panose="02020603050405020304" pitchFamily="18" charset="0"/>
            </a:endParaRPr>
          </a:p>
          <a:p>
            <a:r>
              <a:rPr lang="en-GB" altLang="en-US" dirty="0" smtClean="0">
                <a:latin typeface="Times New Roman" panose="02020603050405020304" pitchFamily="18" charset="0"/>
              </a:rPr>
              <a:t>Just a few examples:</a:t>
            </a:r>
          </a:p>
          <a:p>
            <a:endParaRPr lang="en-GB" altLang="en-US" dirty="0" smtClean="0">
              <a:latin typeface="Times New Roman" panose="02020603050405020304" pitchFamily="18" charset="0"/>
            </a:endParaRPr>
          </a:p>
          <a:p>
            <a:r>
              <a:rPr lang="en-GB" altLang="en-US" dirty="0" smtClean="0">
                <a:latin typeface="Times New Roman" panose="02020603050405020304" pitchFamily="18" charset="0"/>
              </a:rPr>
              <a:t>Conveyancing – helping people buy houses – work for either party </a:t>
            </a:r>
          </a:p>
          <a:p>
            <a:r>
              <a:rPr lang="en-GB" altLang="en-US" dirty="0" smtClean="0">
                <a:latin typeface="Times New Roman" panose="02020603050405020304" pitchFamily="18" charset="0"/>
              </a:rPr>
              <a:t>Family law – dealing with divorce or disputes over responsibility for children</a:t>
            </a:r>
          </a:p>
          <a:p>
            <a:r>
              <a:rPr lang="en-GB" altLang="en-US" dirty="0" smtClean="0">
                <a:latin typeface="Times New Roman" panose="02020603050405020304" pitchFamily="18" charset="0"/>
              </a:rPr>
              <a:t>Criminal Law – all manner of cases, from minor motoring misdemeanour, murder, rape, theft, </a:t>
            </a:r>
            <a:r>
              <a:rPr lang="en-GB" altLang="en-US" dirty="0" err="1" smtClean="0">
                <a:latin typeface="Times New Roman" panose="02020603050405020304" pitchFamily="18" charset="0"/>
              </a:rPr>
              <a:t>etc</a:t>
            </a:r>
            <a:r>
              <a:rPr lang="en-GB" altLang="en-US" dirty="0" smtClean="0">
                <a:latin typeface="Times New Roman" panose="02020603050405020304" pitchFamily="18" charset="0"/>
              </a:rPr>
              <a:t> – they advise their clients and represent them in court. </a:t>
            </a:r>
          </a:p>
          <a:p>
            <a:r>
              <a:rPr lang="en-GB" altLang="en-US" dirty="0" smtClean="0">
                <a:latin typeface="Times New Roman" panose="02020603050405020304" pitchFamily="18" charset="0"/>
              </a:rPr>
              <a:t>Tort – personal injury, negligence, they are there to represent people who have suffered an ‘injury’ or ‘loss’, to work out who is at fault and what the compensation should be</a:t>
            </a:r>
          </a:p>
          <a:p>
            <a:r>
              <a:rPr lang="en-GB" altLang="en-US" dirty="0" smtClean="0">
                <a:latin typeface="Times New Roman" panose="02020603050405020304" pitchFamily="18" charset="0"/>
              </a:rPr>
              <a:t>Trade law (can say specifically shipping, </a:t>
            </a:r>
            <a:r>
              <a:rPr lang="en-GB" altLang="en-US" dirty="0" err="1" smtClean="0">
                <a:latin typeface="Times New Roman" panose="02020603050405020304" pitchFamily="18" charset="0"/>
              </a:rPr>
              <a:t>etc</a:t>
            </a:r>
            <a:r>
              <a:rPr lang="en-GB" altLang="en-US" dirty="0" smtClean="0">
                <a:latin typeface="Times New Roman" panose="02020603050405020304" pitchFamily="18" charset="0"/>
              </a:rPr>
              <a:t>) – dealing with </a:t>
            </a:r>
          </a:p>
          <a:p>
            <a:r>
              <a:rPr lang="en-GB" altLang="en-US" dirty="0" smtClean="0">
                <a:latin typeface="Times New Roman" panose="02020603050405020304" pitchFamily="18" charset="0"/>
              </a:rPr>
              <a:t>Contract law</a:t>
            </a:r>
          </a:p>
          <a:p>
            <a:r>
              <a:rPr lang="en-GB" altLang="en-US" dirty="0" smtClean="0">
                <a:latin typeface="Times New Roman" panose="02020603050405020304" pitchFamily="18" charset="0"/>
              </a:rPr>
              <a:t>Medical Law</a:t>
            </a:r>
          </a:p>
          <a:p>
            <a:r>
              <a:rPr lang="en-GB" altLang="en-US" dirty="0" smtClean="0">
                <a:latin typeface="Times New Roman" panose="02020603050405020304" pitchFamily="18" charset="0"/>
              </a:rPr>
              <a:t>EU Law</a:t>
            </a:r>
          </a:p>
          <a:p>
            <a:r>
              <a:rPr lang="en-GB" altLang="en-US" dirty="0" smtClean="0">
                <a:latin typeface="Times New Roman" panose="02020603050405020304" pitchFamily="18" charset="0"/>
              </a:rPr>
              <a:t>Environmental Law</a:t>
            </a:r>
          </a:p>
          <a:p>
            <a:r>
              <a:rPr lang="en-GB" altLang="en-US" dirty="0" smtClean="0">
                <a:latin typeface="Times New Roman" panose="02020603050405020304" pitchFamily="18" charset="0"/>
              </a:rPr>
              <a:t>Tax / financial law</a:t>
            </a:r>
          </a:p>
          <a:p>
            <a:r>
              <a:rPr lang="en-GB" altLang="en-US" dirty="0" smtClean="0">
                <a:latin typeface="Times New Roman" panose="02020603050405020304" pitchFamily="18" charset="0"/>
              </a:rPr>
              <a:t>Human rights law – very varied it could encompass everything from immigration and asylum issues and prisoner cases, through to privacy cases for celebrities</a:t>
            </a:r>
          </a:p>
          <a:p>
            <a:endParaRPr lang="en-GB" altLang="en-US" dirty="0" smtClean="0">
              <a:latin typeface="Times New Roman" panose="02020603050405020304" pitchFamily="18" charset="0"/>
            </a:endParaRPr>
          </a:p>
          <a:p>
            <a:r>
              <a:rPr lang="en-GB" altLang="en-US" b="1" dirty="0" smtClean="0">
                <a:latin typeface="Times New Roman" panose="02020603050405020304" pitchFamily="18" charset="0"/>
              </a:rPr>
              <a:t>Also: </a:t>
            </a:r>
          </a:p>
          <a:p>
            <a:r>
              <a:rPr lang="en-GB" altLang="en-US" dirty="0" smtClean="0">
                <a:latin typeface="Times New Roman" panose="02020603050405020304" pitchFamily="18" charset="0"/>
              </a:rPr>
              <a:t>Commercial law – advise on complex transactions (do contract work) but work for businesses of all sizes. </a:t>
            </a:r>
            <a:endParaRPr lang="en-GB" altLang="en-US" b="1" dirty="0" smtClean="0">
              <a:latin typeface="Times New Roman" panose="02020603050405020304" pitchFamily="18" charset="0"/>
            </a:endParaRPr>
          </a:p>
          <a:p>
            <a:r>
              <a:rPr lang="en-GB" altLang="en-US" dirty="0" smtClean="0">
                <a:latin typeface="Times New Roman" panose="02020603050405020304" pitchFamily="18" charset="0"/>
              </a:rPr>
              <a:t>Employment law – where someone may have been unfairly dismissed or want to raise grievances against an employer, you may have to represent one side or another</a:t>
            </a:r>
          </a:p>
          <a:p>
            <a:r>
              <a:rPr lang="en-GB" altLang="en-US" dirty="0" smtClean="0">
                <a:latin typeface="Times New Roman" panose="02020603050405020304" pitchFamily="18" charset="0"/>
              </a:rPr>
              <a:t>Intellectual property – ensuring that intellectual property and ideas are protecting through copyright, trademarking and patents, along with representing clients when copyrights are infringed – from music through to scientific endeavour. </a:t>
            </a:r>
          </a:p>
          <a:p>
            <a:endParaRPr lang="en-GB" dirty="0" smtClean="0"/>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5</a:t>
            </a:fld>
            <a:endParaRPr lang="en-US"/>
          </a:p>
        </p:txBody>
      </p:sp>
    </p:spTree>
    <p:extLst>
      <p:ext uri="{BB962C8B-B14F-4D97-AF65-F5344CB8AC3E}">
        <p14:creationId xmlns:p14="http://schemas.microsoft.com/office/powerpoint/2010/main" val="2213047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ltLang="en-US" dirty="0" smtClean="0">
                <a:latin typeface="Arial" panose="020B0604020202020204" pitchFamily="34" charset="0"/>
                <a:cs typeface="Arial" panose="020B0604020202020204" pitchFamily="34" charset="0"/>
              </a:rPr>
              <a:t>Click</a:t>
            </a:r>
            <a:r>
              <a:rPr lang="en-GB" altLang="en-US" baseline="0" dirty="0" smtClean="0">
                <a:latin typeface="Arial" panose="020B0604020202020204" pitchFamily="34" charset="0"/>
                <a:cs typeface="Arial" panose="020B0604020202020204" pitchFamily="34" charset="0"/>
              </a:rPr>
              <a:t> the corresponding image to reveal the wording</a:t>
            </a:r>
          </a:p>
          <a:p>
            <a:pPr marL="228600" indent="-228600">
              <a:buFont typeface="Arial" panose="020B0604020202020204" pitchFamily="34" charset="0"/>
              <a:buChar char="•"/>
            </a:pPr>
            <a:r>
              <a:rPr lang="en-GB" altLang="en-US" dirty="0" smtClean="0">
                <a:latin typeface="Arial" panose="020B0604020202020204" pitchFamily="34" charset="0"/>
                <a:cs typeface="Arial" panose="020B0604020202020204" pitchFamily="34" charset="0"/>
              </a:rPr>
              <a:t>Negotiating and Questioning</a:t>
            </a:r>
          </a:p>
          <a:p>
            <a:pPr marL="228600" indent="-228600">
              <a:buFont typeface="Arial" panose="020B0604020202020204" pitchFamily="34" charset="0"/>
              <a:buChar char="•"/>
            </a:pPr>
            <a:r>
              <a:rPr lang="en-GB" altLang="en-US" dirty="0" smtClean="0">
                <a:latin typeface="Arial" panose="020B0604020202020204" pitchFamily="34" charset="0"/>
                <a:cs typeface="Arial" panose="020B0604020202020204" pitchFamily="34" charset="0"/>
              </a:rPr>
              <a:t>Drafting</a:t>
            </a:r>
            <a:r>
              <a:rPr lang="en-GB" altLang="en-US" baseline="0" dirty="0" smtClean="0">
                <a:latin typeface="Arial" panose="020B0604020202020204" pitchFamily="34" charset="0"/>
                <a:cs typeface="Arial" panose="020B0604020202020204" pitchFamily="34" charset="0"/>
              </a:rPr>
              <a:t> legal letters, contracts and Documents</a:t>
            </a:r>
          </a:p>
          <a:p>
            <a:pPr marL="228600" indent="-228600">
              <a:buFont typeface="Arial" panose="020B0604020202020204" pitchFamily="34" charset="0"/>
              <a:buChar char="•"/>
            </a:pPr>
            <a:r>
              <a:rPr lang="en-GB" altLang="en-US" baseline="0" dirty="0" smtClean="0">
                <a:latin typeface="Arial" panose="020B0604020202020204" pitchFamily="34" charset="0"/>
                <a:cs typeface="Arial" panose="020B0604020202020204" pitchFamily="34" charset="0"/>
              </a:rPr>
              <a:t>Representing clients in court</a:t>
            </a:r>
          </a:p>
          <a:p>
            <a:pPr marL="228600" indent="-228600">
              <a:buFont typeface="Arial" panose="020B0604020202020204" pitchFamily="34" charset="0"/>
              <a:buChar char="•"/>
            </a:pPr>
            <a:r>
              <a:rPr lang="en-GB" altLang="en-US" baseline="0" dirty="0" smtClean="0">
                <a:latin typeface="Arial" panose="020B0604020202020204" pitchFamily="34" charset="0"/>
                <a:cs typeface="Arial" panose="020B0604020202020204" pitchFamily="34" charset="0"/>
              </a:rPr>
              <a:t>Holding Conferences and meetings with clients</a:t>
            </a:r>
          </a:p>
          <a:p>
            <a:pPr marL="228600" indent="-228600">
              <a:buFont typeface="Arial" panose="020B0604020202020204" pitchFamily="34" charset="0"/>
              <a:buChar char="•"/>
            </a:pPr>
            <a:r>
              <a:rPr lang="en-GB" altLang="en-US" baseline="0" dirty="0" smtClean="0">
                <a:latin typeface="Arial" panose="020B0604020202020204" pitchFamily="34" charset="0"/>
                <a:cs typeface="Arial" panose="020B0604020202020204" pitchFamily="34" charset="0"/>
              </a:rPr>
              <a:t>Researching he law and deciding a course of action</a:t>
            </a:r>
          </a:p>
          <a:p>
            <a:pPr marL="228600" indent="-228600">
              <a:buFont typeface="Arial" panose="020B0604020202020204" pitchFamily="34" charset="0"/>
              <a:buChar char="•"/>
            </a:pPr>
            <a:r>
              <a:rPr lang="en-GB" altLang="en-US" baseline="0" dirty="0" smtClean="0">
                <a:latin typeface="Arial" panose="020B0604020202020204" pitchFamily="34" charset="0"/>
                <a:cs typeface="Arial" panose="020B0604020202020204" pitchFamily="34" charset="0"/>
              </a:rPr>
              <a:t>Meeting clients and finding out how to help</a:t>
            </a:r>
          </a:p>
          <a:p>
            <a:pPr marL="228600" indent="-228600">
              <a:buFont typeface="Arial" panose="020B0604020202020204" pitchFamily="34" charset="0"/>
              <a:buChar char="•"/>
            </a:pPr>
            <a:r>
              <a:rPr lang="en-GB" altLang="en-US" baseline="0" dirty="0" smtClean="0">
                <a:latin typeface="Arial" panose="020B0604020202020204" pitchFamily="34" charset="0"/>
                <a:cs typeface="Arial" panose="020B0604020202020204" pitchFamily="34" charset="0"/>
              </a:rPr>
              <a:t>Advising clients on the law and their case</a:t>
            </a:r>
            <a:endParaRPr lang="en-GB" altLang="en-US" dirty="0" smtClean="0">
              <a:latin typeface="Arial" panose="020B0604020202020204" pitchFamily="34" charset="0"/>
              <a:cs typeface="Arial" panose="020B0604020202020204" pitchFamily="34"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6</a:t>
            </a:fld>
            <a:endParaRPr lang="en-US"/>
          </a:p>
        </p:txBody>
      </p:sp>
    </p:spTree>
    <p:extLst>
      <p:ext uri="{BB962C8B-B14F-4D97-AF65-F5344CB8AC3E}">
        <p14:creationId xmlns:p14="http://schemas.microsoft.com/office/powerpoint/2010/main" val="65476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eaLnBrk="1">
              <a:lnSpc>
                <a:spcPct val="110000"/>
              </a:lnSpc>
              <a:spcAft>
                <a:spcPct val="0"/>
              </a:spcAft>
              <a:buClr>
                <a:srgbClr val="0084A9"/>
              </a:buClr>
              <a:buFont typeface="Arial" panose="020B0604020202020204" pitchFamily="34" charset="0"/>
              <a:buChar char="•"/>
              <a:defRPr/>
            </a:pPr>
            <a:r>
              <a:rPr lang="en-GB" altLang="en-US" sz="1200" dirty="0" smtClean="0">
                <a:solidFill>
                  <a:srgbClr val="0084A9"/>
                </a:solidFill>
              </a:rPr>
              <a:t>It's intellectually challenging – you’re always learning</a:t>
            </a:r>
            <a:endParaRPr lang="en-GB" altLang="en-US" sz="1200" dirty="0" smtClean="0">
              <a:solidFill>
                <a:srgbClr val="92278F"/>
              </a:solidFill>
            </a:endParaRPr>
          </a:p>
          <a:p>
            <a:pPr indent="-457200" eaLnBrk="1">
              <a:lnSpc>
                <a:spcPct val="110000"/>
              </a:lnSpc>
              <a:spcAft>
                <a:spcPct val="0"/>
              </a:spcAft>
              <a:buClr>
                <a:srgbClr val="0084A9"/>
              </a:buClr>
              <a:buFont typeface="Arial" panose="020B0604020202020204" pitchFamily="34" charset="0"/>
              <a:buChar char="•"/>
              <a:defRPr/>
            </a:pPr>
            <a:r>
              <a:rPr lang="en-GB" altLang="en-US" sz="1200" dirty="0" smtClean="0">
                <a:solidFill>
                  <a:srgbClr val="92278F"/>
                </a:solidFill>
              </a:rPr>
              <a:t>You work closely with clients and help them achieve their goals</a:t>
            </a:r>
            <a:endParaRPr lang="en-GB" altLang="en-US" sz="1200" dirty="0" smtClean="0">
              <a:solidFill>
                <a:srgbClr val="0084A9"/>
              </a:solidFill>
            </a:endParaRPr>
          </a:p>
          <a:p>
            <a:pPr indent="-457200" eaLnBrk="1">
              <a:lnSpc>
                <a:spcPct val="110000"/>
              </a:lnSpc>
              <a:spcAft>
                <a:spcPct val="0"/>
              </a:spcAft>
              <a:buClr>
                <a:srgbClr val="0084A9"/>
              </a:buClr>
              <a:buFont typeface="Arial" panose="020B0604020202020204" pitchFamily="34" charset="0"/>
              <a:buChar char="•"/>
              <a:defRPr/>
            </a:pPr>
            <a:r>
              <a:rPr lang="en-GB" altLang="en-US" sz="1200" dirty="0" smtClean="0">
                <a:solidFill>
                  <a:srgbClr val="0084A9"/>
                </a:solidFill>
              </a:rPr>
              <a:t>No two days in the office will ever be the same</a:t>
            </a:r>
          </a:p>
          <a:p>
            <a:pPr marL="457200" indent="-457200" eaLnBrk="1">
              <a:lnSpc>
                <a:spcPct val="110000"/>
              </a:lnSpc>
              <a:spcAft>
                <a:spcPct val="0"/>
              </a:spcAft>
              <a:buClr>
                <a:srgbClr val="0084A9"/>
              </a:buClr>
              <a:buFont typeface="Arial" panose="020B0604020202020204" pitchFamily="34" charset="0"/>
              <a:buChar char="•"/>
              <a:defRPr/>
            </a:pPr>
            <a:r>
              <a:rPr lang="en-GB" altLang="en-US" sz="1200" dirty="0" smtClean="0">
                <a:solidFill>
                  <a:srgbClr val="92278F"/>
                </a:solidFill>
              </a:rPr>
              <a:t>Opportunities to work abroad</a:t>
            </a:r>
          </a:p>
          <a:p>
            <a:pPr marL="457200" indent="-457200" eaLnBrk="1">
              <a:lnSpc>
                <a:spcPct val="110000"/>
              </a:lnSpc>
              <a:spcAft>
                <a:spcPct val="0"/>
              </a:spcAft>
              <a:buClr>
                <a:srgbClr val="92278F"/>
              </a:buClr>
              <a:buFont typeface="Arial" panose="020B0604020202020204" pitchFamily="34" charset="0"/>
              <a:buChar char="•"/>
              <a:defRPr/>
            </a:pPr>
            <a:r>
              <a:rPr lang="en-GB" altLang="en-US" sz="1200" dirty="0" smtClean="0">
                <a:solidFill>
                  <a:srgbClr val="92278F"/>
                </a:solidFill>
              </a:rPr>
              <a:t>Your earning potential can be very high</a:t>
            </a:r>
            <a:endParaRPr lang="en-GB" altLang="en-US" sz="1200" dirty="0" smtClean="0">
              <a:solidFill>
                <a:srgbClr val="0084A9"/>
              </a:solidFill>
            </a:endParaRPr>
          </a:p>
          <a:p>
            <a:pPr marL="457200" indent="-457200" eaLnBrk="1">
              <a:lnSpc>
                <a:spcPct val="110000"/>
              </a:lnSpc>
              <a:spcAft>
                <a:spcPct val="0"/>
              </a:spcAft>
              <a:buClr>
                <a:srgbClr val="92278F"/>
              </a:buClr>
              <a:buFont typeface="Arial" panose="020B0604020202020204" pitchFamily="34" charset="0"/>
              <a:buChar char="•"/>
              <a:defRPr/>
            </a:pPr>
            <a:r>
              <a:rPr lang="en-GB" altLang="en-US" sz="1200" dirty="0" smtClean="0">
                <a:solidFill>
                  <a:srgbClr val="0084A9"/>
                </a:solidFill>
              </a:rPr>
              <a:t>Solid career progression</a:t>
            </a:r>
          </a:p>
          <a:p>
            <a:pPr marL="457200" marR="0" indent="-457200" algn="l" defTabSz="914400" rtl="0" eaLnBrk="1" fontAlgn="auto" latinLnBrk="0" hangingPunct="1">
              <a:lnSpc>
                <a:spcPct val="110000"/>
              </a:lnSpc>
              <a:spcBef>
                <a:spcPts val="0"/>
              </a:spcBef>
              <a:spcAft>
                <a:spcPct val="0"/>
              </a:spcAft>
              <a:buClr>
                <a:srgbClr val="92278F"/>
              </a:buClr>
              <a:buSzTx/>
              <a:buFont typeface="Arial" panose="020B0604020202020204" pitchFamily="34" charset="0"/>
              <a:buChar char="•"/>
              <a:tabLst/>
              <a:defRPr/>
            </a:pPr>
            <a:r>
              <a:rPr lang="en-GB" altLang="en-US" sz="1200" b="1" dirty="0" smtClean="0">
                <a:solidFill>
                  <a:srgbClr val="92278F"/>
                </a:solidFill>
                <a:ea typeface="Arial Unicode MS" panose="020B0604020202020204" pitchFamily="34" charset="-128"/>
              </a:rPr>
              <a:t>Your work might even make the news…</a:t>
            </a:r>
            <a:endParaRPr lang="en-GB" altLang="en-US" sz="1200" dirty="0" smtClean="0">
              <a:solidFill>
                <a:srgbClr val="0084A9"/>
              </a:solidFill>
            </a:endParaRPr>
          </a:p>
          <a:p>
            <a:pPr marL="457200" indent="-457200" eaLnBrk="1">
              <a:lnSpc>
                <a:spcPct val="110000"/>
              </a:lnSpc>
              <a:spcAft>
                <a:spcPct val="0"/>
              </a:spcAft>
              <a:buClr>
                <a:srgbClr val="0084A9"/>
              </a:buClr>
              <a:buFont typeface="Arial" panose="020B0604020202020204" pitchFamily="34" charset="0"/>
              <a:buChar char="•"/>
              <a:defRPr/>
            </a:pPr>
            <a:endParaRPr lang="en-GB" altLang="en-US" sz="1200" dirty="0" smtClean="0">
              <a:solidFill>
                <a:srgbClr val="0084A9"/>
              </a:solidFill>
            </a:endParaRPr>
          </a:p>
          <a:p>
            <a:pPr marL="0" indent="0">
              <a:buNone/>
            </a:pPr>
            <a:endParaRPr lang="en-GB" altLang="en-US" dirty="0" smtClean="0">
              <a:latin typeface="Arial" panose="020B0604020202020204" pitchFamily="34" charset="0"/>
              <a:cs typeface="Arial" panose="020B0604020202020204" pitchFamily="34"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7</a:t>
            </a:fld>
            <a:endParaRPr lang="en-US"/>
          </a:p>
        </p:txBody>
      </p:sp>
    </p:spTree>
    <p:extLst>
      <p:ext uri="{BB962C8B-B14F-4D97-AF65-F5344CB8AC3E}">
        <p14:creationId xmlns:p14="http://schemas.microsoft.com/office/powerpoint/2010/main" val="41258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b="1" dirty="0" smtClean="0">
                <a:latin typeface="Arial" panose="020B0604020202020204" pitchFamily="34" charset="0"/>
                <a:cs typeface="Arial" panose="020B0604020202020204" pitchFamily="34" charset="0"/>
              </a:rPr>
              <a:t>If you</a:t>
            </a:r>
            <a:r>
              <a:rPr lang="en-GB" altLang="en-US" b="1" baseline="0" dirty="0" smtClean="0">
                <a:latin typeface="Arial" panose="020B0604020202020204" pitchFamily="34" charset="0"/>
                <a:cs typeface="Arial" panose="020B0604020202020204" pitchFamily="34" charset="0"/>
              </a:rPr>
              <a:t> have time, the following is a quick quiz. If not just click anywhere but the play button to move to next slide</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en-GB" altLang="en-US" b="1" baseline="0" dirty="0" smtClean="0">
              <a:latin typeface="Arial" panose="020B0604020202020204" pitchFamily="34" charset="0"/>
              <a:cs typeface="Arial" panose="020B060402020202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dirty="0" smtClean="0">
                <a:latin typeface="Arial" panose="020B0604020202020204" pitchFamily="34" charset="0"/>
                <a:cs typeface="Arial" panose="020B0604020202020204" pitchFamily="34" charset="0"/>
              </a:rPr>
              <a:t>press the play button (bottom right</a:t>
            </a:r>
            <a:r>
              <a:rPr lang="en-GB" altLang="en-US" baseline="0" dirty="0" smtClean="0">
                <a:latin typeface="Arial" panose="020B0604020202020204" pitchFamily="34" charset="0"/>
                <a:cs typeface="Arial" panose="020B0604020202020204" pitchFamily="34" charset="0"/>
              </a:rPr>
              <a:t> of screen)</a:t>
            </a:r>
          </a:p>
          <a:p>
            <a:pPr marL="171450" indent="-171450" eaLnBrk="1">
              <a:spcBef>
                <a:spcPct val="0"/>
              </a:spcBef>
              <a:buFontTx/>
              <a:buChar char="-"/>
              <a:tabLst>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baseline="0" dirty="0" smtClean="0">
                <a:latin typeface="Arial" panose="020B0604020202020204" pitchFamily="34" charset="0"/>
                <a:cs typeface="Arial" panose="020B0604020202020204" pitchFamily="34" charset="0"/>
              </a:rPr>
              <a:t>Ask the students to write down a “P” for Purple and a “B” for Blue, for every statement they agree with.</a:t>
            </a:r>
          </a:p>
          <a:p>
            <a:pPr marL="171450" indent="-171450" eaLnBrk="1">
              <a:spcBef>
                <a:spcPct val="0"/>
              </a:spcBef>
              <a:buFontTx/>
              <a:buChar char="-"/>
              <a:tabLst>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baseline="0" dirty="0" smtClean="0">
                <a:latin typeface="Arial" panose="020B0604020202020204" pitchFamily="34" charset="0"/>
                <a:cs typeface="Arial" panose="020B0604020202020204" pitchFamily="34" charset="0"/>
              </a:rPr>
              <a:t>Do first 8 then click arrow for next 8.</a:t>
            </a:r>
          </a:p>
          <a:p>
            <a:pPr marL="171450" indent="-171450" eaLnBrk="1">
              <a:spcBef>
                <a:spcPct val="0"/>
              </a:spcBef>
              <a:buFontTx/>
              <a:buChar char="-"/>
              <a:tabLst>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baseline="0" dirty="0" smtClean="0">
                <a:latin typeface="Arial" panose="020B0604020202020204" pitchFamily="34" charset="0"/>
                <a:cs typeface="Arial" panose="020B0604020202020204" pitchFamily="34" charset="0"/>
              </a:rPr>
              <a:t>At the end add up how many of each. More P = Barrister, B = Solicitor</a:t>
            </a: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8</a:t>
            </a:fld>
            <a:endParaRPr lang="en-US"/>
          </a:p>
        </p:txBody>
      </p:sp>
    </p:spTree>
    <p:extLst>
      <p:ext uri="{BB962C8B-B14F-4D97-AF65-F5344CB8AC3E}">
        <p14:creationId xmlns:p14="http://schemas.microsoft.com/office/powerpoint/2010/main" val="709278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a:spcBef>
                <a:spcPts val="55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dirty="0" smtClean="0">
                <a:latin typeface="Arial" panose="020B0604020202020204" pitchFamily="34" charset="0"/>
                <a:ea typeface="Arial Unicode MS" panose="020B0604020202020204" pitchFamily="34" charset="-128"/>
                <a:cs typeface="Arial" panose="020B0604020202020204" pitchFamily="34" charset="0"/>
              </a:rPr>
              <a:t>Ask them to explain barrister v solicitor first</a:t>
            </a:r>
          </a:p>
          <a:p>
            <a:pPr marL="342900" indent="-342900" eaLnBrk="1">
              <a:spcBef>
                <a:spcPts val="55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en-GB" altLang="en-US" dirty="0" smtClean="0">
              <a:latin typeface="Arial" panose="020B0604020202020204" pitchFamily="34" charset="0"/>
              <a:ea typeface="Arial Unicode MS" panose="020B0604020202020204" pitchFamily="34" charset="-128"/>
              <a:cs typeface="Arial" panose="020B0604020202020204" pitchFamily="34" charset="0"/>
            </a:endParaRPr>
          </a:p>
          <a:p>
            <a:pPr marL="342900" indent="-342900" eaLnBrk="1">
              <a:spcBef>
                <a:spcPts val="55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dirty="0" smtClean="0">
                <a:latin typeface="Arial" panose="020B0604020202020204" pitchFamily="34" charset="0"/>
                <a:ea typeface="Arial Unicode MS" panose="020B0604020202020204" pitchFamily="34" charset="-128"/>
                <a:cs typeface="Arial" panose="020B0604020202020204" pitchFamily="34" charset="0"/>
              </a:rPr>
              <a:t>Use appropriate examples based on your own personal experience – a good way of comparing solicitors and barristers is using the GP/hospital consultant analogy – </a:t>
            </a:r>
            <a:r>
              <a:rPr lang="en-GB" altLang="en-US" dirty="0" err="1" smtClean="0">
                <a:latin typeface="Arial" panose="020B0604020202020204" pitchFamily="34" charset="0"/>
                <a:ea typeface="Arial Unicode MS" panose="020B0604020202020204" pitchFamily="34" charset="-128"/>
                <a:cs typeface="Arial" panose="020B0604020202020204" pitchFamily="34" charset="0"/>
              </a:rPr>
              <a:t>ie</a:t>
            </a:r>
            <a:r>
              <a:rPr lang="en-GB" altLang="en-US" dirty="0" smtClean="0">
                <a:latin typeface="Arial" panose="020B0604020202020204" pitchFamily="34" charset="0"/>
                <a:ea typeface="Arial Unicode MS" panose="020B0604020202020204" pitchFamily="34" charset="-128"/>
                <a:cs typeface="Arial" panose="020B0604020202020204" pitchFamily="34" charset="0"/>
              </a:rPr>
              <a:t> GPs refer their patients to a hospital consultant when their symptoms are very serious or unusual so they can get expert advice or a second opinion</a:t>
            </a:r>
          </a:p>
          <a:p>
            <a:pPr marL="342900" indent="-342900" eaLnBrk="1">
              <a:spcBef>
                <a:spcPts val="55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en-GB" altLang="en-US" dirty="0" smtClean="0">
              <a:latin typeface="Arial" panose="020B0604020202020204" pitchFamily="34" charset="0"/>
              <a:ea typeface="Arial Unicode MS" panose="020B0604020202020204" pitchFamily="34" charset="-128"/>
              <a:cs typeface="Arial" panose="020B0604020202020204" pitchFamily="34" charset="0"/>
            </a:endParaRPr>
          </a:p>
          <a:p>
            <a:pPr marL="342900" indent="-342900" eaLnBrk="1">
              <a:spcBef>
                <a:spcPts val="55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en-GB" altLang="en-US" dirty="0" smtClean="0">
                <a:latin typeface="Arial" panose="020B0604020202020204" pitchFamily="34" charset="0"/>
                <a:ea typeface="Arial Unicode MS" panose="020B0604020202020204" pitchFamily="34" charset="-128"/>
                <a:cs typeface="Arial" panose="020B0604020202020204" pitchFamily="34" charset="0"/>
              </a:rPr>
              <a:t>Explain that students still have a number of years to decide which route to go down as they won’t need to do this until they start their degrees</a:t>
            </a:r>
          </a:p>
          <a:p>
            <a:pPr marL="342900" indent="-342900" eaLnBrk="1">
              <a:spcBef>
                <a:spcPts val="55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en-GB" altLang="en-US" sz="1000" dirty="0" smtClean="0">
              <a:latin typeface="Arial" panose="020B0604020202020204" pitchFamily="34" charset="0"/>
              <a:ea typeface="Arial Unicode MS" panose="020B0604020202020204" pitchFamily="34" charset="-128"/>
              <a:cs typeface="Arial" panose="020B0604020202020204" pitchFamily="34" charset="0"/>
            </a:endParaRPr>
          </a:p>
          <a:p>
            <a:pPr marL="457200" indent="-457200" eaLnBrk="1">
              <a:lnSpc>
                <a:spcPct val="110000"/>
              </a:lnSpc>
              <a:spcAft>
                <a:spcPct val="0"/>
              </a:spcAft>
              <a:buClr>
                <a:srgbClr val="0084A9"/>
              </a:buClr>
              <a:buFont typeface="Arial" panose="020B0604020202020204" pitchFamily="34" charset="0"/>
              <a:buChar char="•"/>
              <a:defRPr/>
            </a:pPr>
            <a:endParaRPr lang="en-GB" altLang="en-US" sz="1200" dirty="0" smtClean="0">
              <a:solidFill>
                <a:srgbClr val="0084A9"/>
              </a:solidFill>
            </a:endParaRPr>
          </a:p>
          <a:p>
            <a:pPr marL="0" indent="0">
              <a:buNone/>
            </a:pPr>
            <a:endParaRPr lang="en-GB" altLang="en-US" dirty="0" smtClean="0">
              <a:latin typeface="Arial" panose="020B0604020202020204" pitchFamily="34" charset="0"/>
              <a:cs typeface="Arial" panose="020B0604020202020204" pitchFamily="34" charset="0"/>
            </a:endParaRPr>
          </a:p>
          <a:p>
            <a:pPr eaLnBrk="1" hangingPunct="1"/>
            <a:endParaRPr lang="en-GB" altLang="en-US"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1EE422E-23DF-2F44-ACFF-3E62429AEEE5}" type="slidenum">
              <a:rPr lang="en-US" smtClean="0"/>
              <a:t>9</a:t>
            </a:fld>
            <a:endParaRPr lang="en-US"/>
          </a:p>
        </p:txBody>
      </p:sp>
    </p:spTree>
    <p:extLst>
      <p:ext uri="{BB962C8B-B14F-4D97-AF65-F5344CB8AC3E}">
        <p14:creationId xmlns:p14="http://schemas.microsoft.com/office/powerpoint/2010/main" val="2140589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xmlns="" id="{46868D16-9628-4C43-BC16-76DF187F16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959429" cy="1402905"/>
          </a:xfrm>
          <a:prstGeom prst="rect">
            <a:avLst/>
          </a:prstGeom>
        </p:spPr>
      </p:pic>
    </p:spTree>
    <p:extLst>
      <p:ext uri="{BB962C8B-B14F-4D97-AF65-F5344CB8AC3E}">
        <p14:creationId xmlns:p14="http://schemas.microsoft.com/office/powerpoint/2010/main" val="1122321850"/>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41C4D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299A9-9043-174F-9133-6A78548B0D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959429" cy="1402905"/>
          </a:xfrm>
          <a:prstGeom prst="rect">
            <a:avLst/>
          </a:prstGeom>
        </p:spPr>
      </p:pic>
      <p:pic>
        <p:nvPicPr>
          <p:cNvPr id="2" name="Picture 1">
            <a:extLst>
              <a:ext uri="{FF2B5EF4-FFF2-40B4-BE49-F238E27FC236}">
                <a16:creationId xmlns:a16="http://schemas.microsoft.com/office/drawing/2014/main" xmlns="" id="{9595135F-C80C-B842-B5FC-D82C8A411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4115" y="3337323"/>
            <a:ext cx="1803400" cy="1257300"/>
          </a:xfrm>
          <a:prstGeom prst="rect">
            <a:avLst/>
          </a:prstGeom>
        </p:spPr>
      </p:pic>
      <p:sp>
        <p:nvSpPr>
          <p:cNvPr id="10" name="Rectangle 9">
            <a:extLst>
              <a:ext uri="{FF2B5EF4-FFF2-40B4-BE49-F238E27FC236}">
                <a16:creationId xmlns:a16="http://schemas.microsoft.com/office/drawing/2014/main" xmlns="" id="{77044DE6-7E20-2A48-9012-0F5F4F69D7AD}"/>
              </a:ext>
            </a:extLst>
          </p:cNvPr>
          <p:cNvSpPr/>
          <p:nvPr userDrawn="1"/>
        </p:nvSpPr>
        <p:spPr>
          <a:xfrm>
            <a:off x="7168550" y="405442"/>
            <a:ext cx="1587261" cy="1104181"/>
          </a:xfrm>
          <a:prstGeom prst="rect">
            <a:avLst/>
          </a:prstGeom>
          <a:solidFill>
            <a:srgbClr val="41C4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14B00139-B89E-9646-B64B-1529BA61EC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79915" y="543379"/>
            <a:ext cx="1117600" cy="850900"/>
          </a:xfrm>
          <a:prstGeom prst="rect">
            <a:avLst/>
          </a:prstGeom>
        </p:spPr>
      </p:pic>
      <p:pic>
        <p:nvPicPr>
          <p:cNvPr id="13" name="Picture 12">
            <a:extLst>
              <a:ext uri="{FF2B5EF4-FFF2-40B4-BE49-F238E27FC236}">
                <a16:creationId xmlns:a16="http://schemas.microsoft.com/office/drawing/2014/main" xmlns="" id="{BC9B2414-2C7B-174F-A315-3879F65FC6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9274" y="547931"/>
            <a:ext cx="5448393" cy="2780559"/>
          </a:xfrm>
          <a:prstGeom prst="rect">
            <a:avLst/>
          </a:prstGeom>
        </p:spPr>
      </p:pic>
    </p:spTree>
    <p:extLst>
      <p:ext uri="{BB962C8B-B14F-4D97-AF65-F5344CB8AC3E}">
        <p14:creationId xmlns:p14="http://schemas.microsoft.com/office/powerpoint/2010/main" val="1912019933"/>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p:cNvCxnSpPr/>
          <p:nvPr userDrawn="1"/>
        </p:nvCxnSpPr>
        <p:spPr>
          <a:xfrm>
            <a:off x="8597515" y="0"/>
            <a:ext cx="0" cy="51435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546100"/>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0" y="4594623"/>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546100" y="0"/>
            <a:ext cx="0" cy="51435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3379930"/>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117518-CA55-1142-9065-7A0F1EAAB4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959429" cy="1402905"/>
          </a:xfrm>
          <a:prstGeom prst="rect">
            <a:avLst/>
          </a:prstGeom>
        </p:spPr>
      </p:pic>
    </p:spTree>
    <p:extLst>
      <p:ext uri="{BB962C8B-B14F-4D97-AF65-F5344CB8AC3E}">
        <p14:creationId xmlns:p14="http://schemas.microsoft.com/office/powerpoint/2010/main" val="1849689513"/>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Header">
    <p:bg>
      <p:bgPr>
        <a:solidFill>
          <a:srgbClr val="41C4D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299A9-9043-174F-9133-6A78548B0D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0" y="3740595"/>
            <a:ext cx="1959429" cy="1402905"/>
          </a:xfrm>
          <a:prstGeom prst="rect">
            <a:avLst/>
          </a:prstGeom>
        </p:spPr>
      </p:pic>
      <p:pic>
        <p:nvPicPr>
          <p:cNvPr id="2" name="Picture 1">
            <a:extLst>
              <a:ext uri="{FF2B5EF4-FFF2-40B4-BE49-F238E27FC236}">
                <a16:creationId xmlns:a16="http://schemas.microsoft.com/office/drawing/2014/main" xmlns="" id="{9595135F-C80C-B842-B5FC-D82C8A411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94115" y="3337323"/>
            <a:ext cx="1803400" cy="1257300"/>
          </a:xfrm>
          <a:prstGeom prst="rect">
            <a:avLst/>
          </a:prstGeom>
        </p:spPr>
      </p:pic>
      <p:sp>
        <p:nvSpPr>
          <p:cNvPr id="10" name="Rectangle 9">
            <a:extLst>
              <a:ext uri="{FF2B5EF4-FFF2-40B4-BE49-F238E27FC236}">
                <a16:creationId xmlns:a16="http://schemas.microsoft.com/office/drawing/2014/main" xmlns="" id="{77044DE6-7E20-2A48-9012-0F5F4F69D7AD}"/>
              </a:ext>
            </a:extLst>
          </p:cNvPr>
          <p:cNvSpPr/>
          <p:nvPr userDrawn="1"/>
        </p:nvSpPr>
        <p:spPr>
          <a:xfrm>
            <a:off x="7168550" y="405442"/>
            <a:ext cx="1587261" cy="1104181"/>
          </a:xfrm>
          <a:prstGeom prst="rect">
            <a:avLst/>
          </a:prstGeom>
          <a:solidFill>
            <a:srgbClr val="41C4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14B00139-B89E-9646-B64B-1529BA61EC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79915" y="543379"/>
            <a:ext cx="1117600" cy="850900"/>
          </a:xfrm>
          <a:prstGeom prst="rect">
            <a:avLst/>
          </a:prstGeom>
        </p:spPr>
      </p:pic>
      <p:pic>
        <p:nvPicPr>
          <p:cNvPr id="13" name="Picture 12">
            <a:extLst>
              <a:ext uri="{FF2B5EF4-FFF2-40B4-BE49-F238E27FC236}">
                <a16:creationId xmlns:a16="http://schemas.microsoft.com/office/drawing/2014/main" xmlns="" id="{BC9B2414-2C7B-174F-A315-3879F65FC6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9274" y="2518756"/>
            <a:ext cx="5448393" cy="2075867"/>
          </a:xfrm>
          <a:prstGeom prst="rect">
            <a:avLst/>
          </a:prstGeom>
        </p:spPr>
      </p:pic>
    </p:spTree>
    <p:extLst>
      <p:ext uri="{BB962C8B-B14F-4D97-AF65-F5344CB8AC3E}">
        <p14:creationId xmlns:p14="http://schemas.microsoft.com/office/powerpoint/2010/main" val="3001208598"/>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100" y="546100"/>
            <a:ext cx="80518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46104" y="1762607"/>
            <a:ext cx="8051415" cy="283201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xmlns="" id="{FD1C8475-D9E0-B04C-BE8C-008E1DCD400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79915" y="546102"/>
            <a:ext cx="1117600" cy="850900"/>
          </a:xfrm>
          <a:prstGeom prst="rect">
            <a:avLst/>
          </a:prstGeom>
        </p:spPr>
      </p:pic>
    </p:spTree>
    <p:extLst>
      <p:ext uri="{BB962C8B-B14F-4D97-AF65-F5344CB8AC3E}">
        <p14:creationId xmlns:p14="http://schemas.microsoft.com/office/powerpoint/2010/main" val="376625456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lumMod val="75000"/>
              <a:lumOff val="25000"/>
            </a:schemeClr>
          </a:solidFill>
          <a:latin typeface="+mj-lt"/>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Arial"/>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6.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1.png"/><Relationship Id="rId5" Type="http://schemas.microsoft.com/office/2007/relationships/hdphoto" Target="../media/hdphoto2.wdp"/><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88827" y="912138"/>
            <a:ext cx="5372585" cy="43203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ts val="6100"/>
              </a:lnSpc>
              <a:spcBef>
                <a:spcPct val="0"/>
              </a:spcBef>
              <a:spcAft>
                <a:spcPct val="0"/>
              </a:spcAft>
              <a:buClrTx/>
              <a:buSzTx/>
              <a:buFontTx/>
              <a:buNone/>
              <a:tabLst/>
            </a:pPr>
            <a:r>
              <a:rPr lang="en-GB" sz="6600" dirty="0" smtClean="0">
                <a:solidFill>
                  <a:srgbClr val="0084A9"/>
                </a:solidFill>
                <a:latin typeface="+mj-lt"/>
                <a:cs typeface="Arial" panose="020B0604020202020204" pitchFamily="34" charset="0"/>
              </a:rPr>
              <a:t>A </a:t>
            </a:r>
            <a:r>
              <a:rPr lang="en-GB" sz="6600" spc="-150" dirty="0" smtClean="0">
                <a:solidFill>
                  <a:srgbClr val="0084A9"/>
                </a:solidFill>
                <a:latin typeface="+mj-lt"/>
                <a:cs typeface="Arial" panose="020B0604020202020204" pitchFamily="34" charset="0"/>
              </a:rPr>
              <a:t>CAREER IN</a:t>
            </a:r>
            <a:endParaRPr kumimoji="0" lang="en-GB" sz="6600" i="0" u="none" strike="noStrike" cap="none" spc="-150" normalizeH="0" baseline="0" dirty="0">
              <a:ln>
                <a:noFill/>
              </a:ln>
              <a:solidFill>
                <a:srgbClr val="0084A9"/>
              </a:solidFill>
              <a:effectLst/>
              <a:latin typeface="+mj-lt"/>
              <a:cs typeface="Arial" panose="020B0604020202020204" pitchFamily="34" charset="0"/>
            </a:endParaRPr>
          </a:p>
        </p:txBody>
      </p:sp>
      <p:sp>
        <p:nvSpPr>
          <p:cNvPr id="5" name="Rectangle 4"/>
          <p:cNvSpPr/>
          <p:nvPr/>
        </p:nvSpPr>
        <p:spPr bwMode="auto">
          <a:xfrm>
            <a:off x="147837" y="4281668"/>
            <a:ext cx="5279187"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ts val="3000"/>
              </a:lnSpc>
              <a:spcBef>
                <a:spcPct val="0"/>
              </a:spcBef>
              <a:spcAft>
                <a:spcPct val="0"/>
              </a:spcAft>
            </a:pPr>
            <a:r>
              <a:rPr lang="en-GB" sz="1600" b="1" dirty="0" smtClean="0">
                <a:latin typeface="+mj-lt"/>
                <a:cs typeface="Arial" panose="020B0604020202020204" pitchFamily="34" charset="0"/>
              </a:rPr>
              <a:t>Louise Musgrave</a:t>
            </a:r>
          </a:p>
          <a:p>
            <a:pPr defTabSz="914400" eaLnBrk="0" fontAlgn="base" hangingPunct="0">
              <a:lnSpc>
                <a:spcPts val="3000"/>
              </a:lnSpc>
              <a:spcBef>
                <a:spcPct val="0"/>
              </a:spcBef>
              <a:spcAft>
                <a:spcPct val="0"/>
              </a:spcAft>
            </a:pPr>
            <a:r>
              <a:rPr lang="en-GB" sz="1600" b="1" dirty="0" smtClean="0">
                <a:latin typeface="+mj-lt"/>
                <a:cs typeface="Arial" panose="020B0604020202020204" pitchFamily="34" charset="0"/>
              </a:rPr>
              <a:t>Student Recruitment Officer</a:t>
            </a:r>
            <a:endParaRPr kumimoji="0" lang="en-GB" sz="1400" i="0" u="none" strike="noStrike" cap="none" normalizeH="0" baseline="0" dirty="0">
              <a:ln>
                <a:noFill/>
              </a:ln>
              <a:effectLst/>
              <a:latin typeface="+mj-lt"/>
              <a:cs typeface="Arial" panose="020B0604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9088" y="2781404"/>
            <a:ext cx="2270976" cy="478312"/>
          </a:xfrm>
          <a:prstGeom prst="rect">
            <a:avLst/>
          </a:prstGeom>
        </p:spPr>
      </p:pic>
      <p:sp>
        <p:nvSpPr>
          <p:cNvPr id="3" name="Rectangle 2"/>
          <p:cNvSpPr/>
          <p:nvPr/>
        </p:nvSpPr>
        <p:spPr>
          <a:xfrm>
            <a:off x="470074" y="2540909"/>
            <a:ext cx="5517408" cy="1233671"/>
          </a:xfrm>
          <a:prstGeom prst="rect">
            <a:avLst/>
          </a:prstGeom>
        </p:spPr>
        <p:txBody>
          <a:bodyPr wrap="none">
            <a:spAutoFit/>
          </a:bodyPr>
          <a:lstStyle/>
          <a:p>
            <a:pPr defTabSz="914400" eaLnBrk="0" fontAlgn="base" hangingPunct="0">
              <a:lnSpc>
                <a:spcPts val="6100"/>
              </a:lnSpc>
              <a:spcBef>
                <a:spcPct val="0"/>
              </a:spcBef>
              <a:spcAft>
                <a:spcPct val="0"/>
              </a:spcAft>
            </a:pPr>
            <a:r>
              <a:rPr lang="en-GB" sz="19000" b="1" spc="-300" dirty="0">
                <a:solidFill>
                  <a:srgbClr val="822896"/>
                </a:solidFill>
                <a:cs typeface="Arial" panose="020B0604020202020204" pitchFamily="34" charset="0"/>
              </a:rPr>
              <a:t>LAW</a:t>
            </a:r>
          </a:p>
        </p:txBody>
      </p:sp>
    </p:spTree>
    <p:extLst>
      <p:ext uri="{BB962C8B-B14F-4D97-AF65-F5344CB8AC3E}">
        <p14:creationId xmlns:p14="http://schemas.microsoft.com/office/powerpoint/2010/main" val="563496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6" name="Rectangle 5"/>
          <p:cNvSpPr/>
          <p:nvPr/>
        </p:nvSpPr>
        <p:spPr bwMode="auto">
          <a:xfrm>
            <a:off x="680897" y="742927"/>
            <a:ext cx="681128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TYPE OF LAWYER ARE YOU?</a:t>
            </a:r>
            <a:endParaRPr lang="en-GB" sz="2800" b="1" dirty="0">
              <a:solidFill>
                <a:srgbClr val="0084A9"/>
              </a:solidFill>
              <a:latin typeface="+mj-lt"/>
              <a:cs typeface="Arial" panose="020B0604020202020204" pitchFamily="34" charset="0"/>
            </a:endParaRPr>
          </a:p>
        </p:txBody>
      </p:sp>
      <p:sp>
        <p:nvSpPr>
          <p:cNvPr id="81" name="AutoShape 2"/>
          <p:cNvSpPr>
            <a:spLocks noChangeArrowheads="1"/>
          </p:cNvSpPr>
          <p:nvPr/>
        </p:nvSpPr>
        <p:spPr bwMode="auto">
          <a:xfrm>
            <a:off x="-18707" y="2280894"/>
            <a:ext cx="1511300" cy="979487"/>
          </a:xfrm>
          <a:custGeom>
            <a:avLst/>
            <a:gdLst>
              <a:gd name="T0" fmla="*/ 1511300 w 1511300"/>
              <a:gd name="T1" fmla="*/ 489744 h 979487"/>
              <a:gd name="T2" fmla="*/ 755650 w 1511300"/>
              <a:gd name="T3" fmla="*/ 979487 h 979487"/>
              <a:gd name="T4" fmla="*/ 0 w 1511300"/>
              <a:gd name="T5" fmla="*/ 489744 h 979487"/>
              <a:gd name="T6" fmla="*/ 755650 w 1511300"/>
              <a:gd name="T7" fmla="*/ 0 h 979487"/>
              <a:gd name="T8" fmla="*/ 0 60000 65536"/>
              <a:gd name="T9" fmla="*/ 5898240 60000 65536"/>
              <a:gd name="T10" fmla="*/ 11796480 60000 65536"/>
              <a:gd name="T11" fmla="*/ 17694720 60000 65536"/>
              <a:gd name="T12" fmla="*/ 0 w 1511300"/>
              <a:gd name="T13" fmla="*/ 0 h 979487"/>
              <a:gd name="T14" fmla="*/ 1511300 w 1511300"/>
              <a:gd name="T15" fmla="*/ 979487 h 979487"/>
            </a:gdLst>
            <a:ahLst/>
            <a:cxnLst>
              <a:cxn ang="T8">
                <a:pos x="T0" y="T1"/>
              </a:cxn>
              <a:cxn ang="T9">
                <a:pos x="T2" y="T3"/>
              </a:cxn>
              <a:cxn ang="T10">
                <a:pos x="T4" y="T5"/>
              </a:cxn>
              <a:cxn ang="T11">
                <a:pos x="T6" y="T7"/>
              </a:cxn>
            </a:cxnLst>
            <a:rect l="T12" t="T13" r="T14" b="T15"/>
            <a:pathLst>
              <a:path w="1511300" h="979487">
                <a:moveTo>
                  <a:pt x="0" y="0"/>
                </a:moveTo>
                <a:lnTo>
                  <a:pt x="4200" y="0"/>
                </a:lnTo>
                <a:lnTo>
                  <a:pt x="4200" y="2723"/>
                </a:lnTo>
                <a:lnTo>
                  <a:pt x="0" y="272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84A9"/>
              </a:solidFill>
              <a:effectLst/>
              <a:uLnTx/>
              <a:uFillTx/>
            </a:endParaRPr>
          </a:p>
        </p:txBody>
      </p:sp>
      <p:pic>
        <p:nvPicPr>
          <p:cNvPr id="82" name="Picture 81"/>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31140" t="18434" r="49602" b="43613"/>
          <a:stretch>
            <a:fillRect/>
          </a:stretch>
        </p:blipFill>
        <p:spPr bwMode="auto">
          <a:xfrm>
            <a:off x="5378711" y="2132304"/>
            <a:ext cx="6413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93715" y="2196982"/>
            <a:ext cx="6127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995628" y="2196756"/>
            <a:ext cx="6127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1597542" y="2196756"/>
            <a:ext cx="6127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199456" y="2196756"/>
            <a:ext cx="6127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801370" y="2196756"/>
            <a:ext cx="6127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403284" y="2191994"/>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005196" y="2178078"/>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93715" y="286767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995628" y="286767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1597541" y="286767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199455" y="2867678"/>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801369" y="2867678"/>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403283" y="2867678"/>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005196" y="2867678"/>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93715"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995628"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1597541"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199454"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801367"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403280" y="3629310"/>
            <a:ext cx="612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005196" y="3629309"/>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93715"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995629"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1597543"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199457"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2801371"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3403285"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005196" y="4314707"/>
            <a:ext cx="6127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1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31140" t="18434" r="49602" b="43613"/>
          <a:stretch>
            <a:fillRect/>
          </a:stretch>
        </p:blipFill>
        <p:spPr bwMode="auto">
          <a:xfrm>
            <a:off x="6015298" y="2132304"/>
            <a:ext cx="6413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Box 113"/>
          <p:cNvSpPr txBox="1">
            <a:spLocks noChangeArrowheads="1"/>
          </p:cNvSpPr>
          <p:nvPr/>
        </p:nvSpPr>
        <p:spPr bwMode="auto">
          <a:xfrm>
            <a:off x="680897" y="2997391"/>
            <a:ext cx="36494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en-GB" altLang="en-US" sz="7200" b="1" dirty="0" smtClean="0">
                <a:ln w="12700">
                  <a:noFill/>
                </a:ln>
                <a:solidFill>
                  <a:srgbClr val="41C4DC"/>
                </a:solidFill>
                <a:effectLst>
                  <a:glow rad="228600">
                    <a:schemeClr val="bg1">
                      <a:alpha val="96000"/>
                    </a:schemeClr>
                  </a:glow>
                </a:effectLst>
                <a:ea typeface="Arial Unicode MS" panose="020B0604020202020204" pitchFamily="34" charset="-128"/>
              </a:rPr>
              <a:t>160,000</a:t>
            </a:r>
            <a:endParaRPr lang="en-GB" altLang="en-US" sz="6000" b="1" dirty="0">
              <a:ln w="12700">
                <a:noFill/>
              </a:ln>
              <a:solidFill>
                <a:srgbClr val="41C4DC"/>
              </a:solidFill>
              <a:effectLst>
                <a:glow rad="228600">
                  <a:schemeClr val="bg1">
                    <a:alpha val="96000"/>
                  </a:schemeClr>
                </a:glow>
              </a:effectLst>
              <a:ea typeface="Arial Unicode MS" panose="020B0604020202020204" pitchFamily="34" charset="-128"/>
            </a:endParaRPr>
          </a:p>
        </p:txBody>
      </p:sp>
      <p:sp>
        <p:nvSpPr>
          <p:cNvPr id="116" name="Rectangle 115"/>
          <p:cNvSpPr/>
          <p:nvPr/>
        </p:nvSpPr>
        <p:spPr>
          <a:xfrm rot="21388464">
            <a:off x="263276" y="1551997"/>
            <a:ext cx="2405997" cy="59508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4400" b="1" dirty="0" smtClean="0">
                <a:solidFill>
                  <a:srgbClr val="41C4DC"/>
                </a:solidFill>
                <a:latin typeface="Tw Cen MT Condensed Extra Bold" panose="020B0803020202020204" pitchFamily="34" charset="0"/>
              </a:rPr>
              <a:t>SOLICITOR</a:t>
            </a:r>
            <a:endParaRPr lang="en-GB" sz="2800" b="1" dirty="0">
              <a:solidFill>
                <a:srgbClr val="41C4DC"/>
              </a:solidFill>
              <a:latin typeface="Tw Cen MT Condensed Extra Bold" panose="020B0803020202020204" pitchFamily="34" charset="0"/>
            </a:endParaRPr>
          </a:p>
        </p:txBody>
      </p:sp>
      <p:sp>
        <p:nvSpPr>
          <p:cNvPr id="117" name="Rectangle 116"/>
          <p:cNvSpPr/>
          <p:nvPr/>
        </p:nvSpPr>
        <p:spPr>
          <a:xfrm rot="207085">
            <a:off x="5596026" y="1547441"/>
            <a:ext cx="2608203" cy="59508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4400" b="1" dirty="0" smtClean="0">
                <a:solidFill>
                  <a:srgbClr val="90268E"/>
                </a:solidFill>
                <a:latin typeface="Tw Cen MT Condensed Extra Bold" panose="020B0803020202020204" pitchFamily="34" charset="0"/>
              </a:rPr>
              <a:t>BARRISTER</a:t>
            </a:r>
            <a:endParaRPr lang="en-GB" sz="2800" b="1" dirty="0">
              <a:solidFill>
                <a:srgbClr val="90268E"/>
              </a:solidFill>
              <a:latin typeface="Tw Cen MT Condensed Extra Bold" panose="020B0803020202020204" pitchFamily="34" charset="0"/>
            </a:endParaRPr>
          </a:p>
        </p:txBody>
      </p:sp>
      <p:sp>
        <p:nvSpPr>
          <p:cNvPr id="118" name="TextBox 117"/>
          <p:cNvSpPr txBox="1">
            <a:spLocks noChangeArrowheads="1"/>
          </p:cNvSpPr>
          <p:nvPr/>
        </p:nvSpPr>
        <p:spPr bwMode="auto">
          <a:xfrm>
            <a:off x="5075392" y="2997391"/>
            <a:ext cx="36494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en-GB" altLang="en-US" sz="7200" b="1" dirty="0" smtClean="0">
                <a:ln w="12700">
                  <a:noFill/>
                </a:ln>
                <a:solidFill>
                  <a:srgbClr val="822896"/>
                </a:solidFill>
                <a:effectLst>
                  <a:glow rad="228600">
                    <a:schemeClr val="bg1">
                      <a:alpha val="58000"/>
                    </a:schemeClr>
                  </a:glow>
                </a:effectLst>
                <a:ea typeface="Arial Unicode MS" panose="020B0604020202020204" pitchFamily="34" charset="-128"/>
              </a:rPr>
              <a:t>16,000</a:t>
            </a:r>
            <a:endParaRPr lang="en-GB" altLang="en-US" sz="6000" b="1" dirty="0">
              <a:ln w="12700">
                <a:noFill/>
              </a:ln>
              <a:solidFill>
                <a:srgbClr val="822896"/>
              </a:solidFill>
              <a:effectLst>
                <a:glow rad="228600">
                  <a:schemeClr val="bg1">
                    <a:alpha val="58000"/>
                  </a:schemeClr>
                </a:glow>
              </a:effectLst>
              <a:ea typeface="Arial Unicode MS" panose="020B0604020202020204" pitchFamily="34" charset="-128"/>
            </a:endParaRPr>
          </a:p>
        </p:txBody>
      </p:sp>
    </p:spTree>
    <p:extLst>
      <p:ext uri="{BB962C8B-B14F-4D97-AF65-F5344CB8AC3E}">
        <p14:creationId xmlns:p14="http://schemas.microsoft.com/office/powerpoint/2010/main" val="16861360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fill="hold"/>
                                        <p:tgtEl>
                                          <p:spTgt spid="116"/>
                                        </p:tgtEl>
                                        <p:attrNameLst>
                                          <p:attrName>ppt_x</p:attrName>
                                        </p:attrNameLst>
                                      </p:cBhvr>
                                      <p:tavLst>
                                        <p:tav tm="0">
                                          <p:val>
                                            <p:strVal val="0-#ppt_w/2"/>
                                          </p:val>
                                        </p:tav>
                                        <p:tav tm="100000">
                                          <p:val>
                                            <p:strVal val="#ppt_x"/>
                                          </p:val>
                                        </p:tav>
                                      </p:tavLst>
                                    </p:anim>
                                    <p:anim calcmode="lin" valueType="num">
                                      <p:cBhvr additive="base">
                                        <p:cTn id="12" dur="5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84"/>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750"/>
                                  </p:stCondLst>
                                  <p:childTnLst>
                                    <p:set>
                                      <p:cBhvr>
                                        <p:cTn id="21" dur="1" fill="hold">
                                          <p:stCondLst>
                                            <p:cond delay="0"/>
                                          </p:stCondLst>
                                        </p:cTn>
                                        <p:tgtEl>
                                          <p:spTgt spid="85"/>
                                        </p:tgtEl>
                                        <p:attrNameLst>
                                          <p:attrName>style.visibility</p:attrName>
                                        </p:attrNameLst>
                                      </p:cBhvr>
                                      <p:to>
                                        <p:strVal val="visible"/>
                                      </p:to>
                                    </p:set>
                                  </p:childTnLst>
                                </p:cTn>
                              </p:par>
                            </p:childTnLst>
                          </p:cTn>
                        </p:par>
                        <p:par>
                          <p:cTn id="22" fill="hold">
                            <p:stCondLst>
                              <p:cond delay="1750"/>
                            </p:stCondLst>
                            <p:childTnLst>
                              <p:par>
                                <p:cTn id="23" presetID="1" presetClass="entr" presetSubtype="0" fill="hold" nodeType="afterEffect">
                                  <p:stCondLst>
                                    <p:cond delay="750"/>
                                  </p:stCondLst>
                                  <p:childTnLst>
                                    <p:set>
                                      <p:cBhvr>
                                        <p:cTn id="24" dur="1" fill="hold">
                                          <p:stCondLst>
                                            <p:cond delay="0"/>
                                          </p:stCondLst>
                                        </p:cTn>
                                        <p:tgtEl>
                                          <p:spTgt spid="86"/>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500"/>
                                  </p:stCondLst>
                                  <p:childTnLst>
                                    <p:set>
                                      <p:cBhvr>
                                        <p:cTn id="27" dur="1" fill="hold">
                                          <p:stCondLst>
                                            <p:cond delay="0"/>
                                          </p:stCondLst>
                                        </p:cTn>
                                        <p:tgtEl>
                                          <p:spTgt spid="87"/>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500"/>
                                  </p:stCondLst>
                                  <p:childTnLst>
                                    <p:set>
                                      <p:cBhvr>
                                        <p:cTn id="30" dur="1" fill="hold">
                                          <p:stCondLst>
                                            <p:cond delay="0"/>
                                          </p:stCondLst>
                                        </p:cTn>
                                        <p:tgtEl>
                                          <p:spTgt spid="88"/>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250"/>
                                  </p:stCondLst>
                                  <p:childTnLst>
                                    <p:set>
                                      <p:cBhvr>
                                        <p:cTn id="33" dur="1" fill="hold">
                                          <p:stCondLst>
                                            <p:cond delay="0"/>
                                          </p:stCondLst>
                                        </p:cTn>
                                        <p:tgtEl>
                                          <p:spTgt spid="89"/>
                                        </p:tgtEl>
                                        <p:attrNameLst>
                                          <p:attrName>style.visibility</p:attrName>
                                        </p:attrNameLst>
                                      </p:cBhvr>
                                      <p:to>
                                        <p:strVal val="visible"/>
                                      </p:to>
                                    </p:set>
                                  </p:childTnLst>
                                </p:cTn>
                              </p:par>
                            </p:childTnLst>
                          </p:cTn>
                        </p:par>
                        <p:par>
                          <p:cTn id="34" fill="hold">
                            <p:stCondLst>
                              <p:cond delay="3750"/>
                            </p:stCondLst>
                            <p:childTnLst>
                              <p:par>
                                <p:cTn id="35" presetID="1" presetClass="entr" presetSubtype="0" fill="hold" nodeType="afterEffect">
                                  <p:stCondLst>
                                    <p:cond delay="25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250"/>
                                  </p:stCondLst>
                                  <p:childTnLst>
                                    <p:set>
                                      <p:cBhvr>
                                        <p:cTn id="39" dur="1" fill="hold">
                                          <p:stCondLst>
                                            <p:cond delay="0"/>
                                          </p:stCondLst>
                                        </p:cTn>
                                        <p:tgtEl>
                                          <p:spTgt spid="91"/>
                                        </p:tgtEl>
                                        <p:attrNameLst>
                                          <p:attrName>style.visibility</p:attrName>
                                        </p:attrNameLst>
                                      </p:cBhvr>
                                      <p:to>
                                        <p:strVal val="visible"/>
                                      </p:to>
                                    </p:set>
                                  </p:childTnLst>
                                </p:cTn>
                              </p:par>
                            </p:childTnLst>
                          </p:cTn>
                        </p:par>
                        <p:par>
                          <p:cTn id="40" fill="hold">
                            <p:stCondLst>
                              <p:cond delay="4250"/>
                            </p:stCondLst>
                            <p:childTnLst>
                              <p:par>
                                <p:cTn id="41" presetID="1" presetClass="entr" presetSubtype="0" fill="hold" nodeType="afterEffect">
                                  <p:stCondLst>
                                    <p:cond delay="250"/>
                                  </p:stCondLst>
                                  <p:childTnLst>
                                    <p:set>
                                      <p:cBhvr>
                                        <p:cTn id="42" dur="1" fill="hold">
                                          <p:stCondLst>
                                            <p:cond delay="0"/>
                                          </p:stCondLst>
                                        </p:cTn>
                                        <p:tgtEl>
                                          <p:spTgt spid="92"/>
                                        </p:tgtEl>
                                        <p:attrNameLst>
                                          <p:attrName>style.visibility</p:attrName>
                                        </p:attrNameLst>
                                      </p:cBhvr>
                                      <p:to>
                                        <p:strVal val="visible"/>
                                      </p:to>
                                    </p:set>
                                  </p:childTnLst>
                                </p:cTn>
                              </p:par>
                            </p:childTnLst>
                          </p:cTn>
                        </p:par>
                        <p:par>
                          <p:cTn id="43" fill="hold">
                            <p:stCondLst>
                              <p:cond delay="4500"/>
                            </p:stCondLst>
                            <p:childTnLst>
                              <p:par>
                                <p:cTn id="44" presetID="1" presetClass="entr" presetSubtype="0" fill="hold" nodeType="afterEffect">
                                  <p:stCondLst>
                                    <p:cond delay="250"/>
                                  </p:stCondLst>
                                  <p:childTnLst>
                                    <p:set>
                                      <p:cBhvr>
                                        <p:cTn id="45" dur="1" fill="hold">
                                          <p:stCondLst>
                                            <p:cond delay="0"/>
                                          </p:stCondLst>
                                        </p:cTn>
                                        <p:tgtEl>
                                          <p:spTgt spid="93"/>
                                        </p:tgtEl>
                                        <p:attrNameLst>
                                          <p:attrName>style.visibility</p:attrName>
                                        </p:attrNameLst>
                                      </p:cBhvr>
                                      <p:to>
                                        <p:strVal val="visible"/>
                                      </p:to>
                                    </p:set>
                                  </p:childTnLst>
                                </p:cTn>
                              </p:par>
                            </p:childTnLst>
                          </p:cTn>
                        </p:par>
                        <p:par>
                          <p:cTn id="46" fill="hold">
                            <p:stCondLst>
                              <p:cond delay="4750"/>
                            </p:stCondLst>
                            <p:childTnLst>
                              <p:par>
                                <p:cTn id="47" presetID="1" presetClass="entr" presetSubtype="0" fill="hold" nodeType="afterEffect">
                                  <p:stCondLst>
                                    <p:cond delay="250"/>
                                  </p:stCondLst>
                                  <p:childTnLst>
                                    <p:set>
                                      <p:cBhvr>
                                        <p:cTn id="48" dur="1" fill="hold">
                                          <p:stCondLst>
                                            <p:cond delay="0"/>
                                          </p:stCondLst>
                                        </p:cTn>
                                        <p:tgtEl>
                                          <p:spTgt spid="94"/>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nodeType="afterEffect">
                                  <p:stCondLst>
                                    <p:cond delay="250"/>
                                  </p:stCondLst>
                                  <p:childTnLst>
                                    <p:set>
                                      <p:cBhvr>
                                        <p:cTn id="51" dur="1" fill="hold">
                                          <p:stCondLst>
                                            <p:cond delay="0"/>
                                          </p:stCondLst>
                                        </p:cTn>
                                        <p:tgtEl>
                                          <p:spTgt spid="95"/>
                                        </p:tgtEl>
                                        <p:attrNameLst>
                                          <p:attrName>style.visibility</p:attrName>
                                        </p:attrNameLst>
                                      </p:cBhvr>
                                      <p:to>
                                        <p:strVal val="visible"/>
                                      </p:to>
                                    </p:set>
                                  </p:childTnLst>
                                </p:cTn>
                              </p:par>
                            </p:childTnLst>
                          </p:cTn>
                        </p:par>
                        <p:par>
                          <p:cTn id="52" fill="hold">
                            <p:stCondLst>
                              <p:cond delay="5250"/>
                            </p:stCondLst>
                            <p:childTnLst>
                              <p:par>
                                <p:cTn id="53" presetID="1" presetClass="entr" presetSubtype="0" fill="hold" nodeType="afterEffect">
                                  <p:stCondLst>
                                    <p:cond delay="100"/>
                                  </p:stCondLst>
                                  <p:childTnLst>
                                    <p:set>
                                      <p:cBhvr>
                                        <p:cTn id="54" dur="1" fill="hold">
                                          <p:stCondLst>
                                            <p:cond delay="0"/>
                                          </p:stCondLst>
                                        </p:cTn>
                                        <p:tgtEl>
                                          <p:spTgt spid="96"/>
                                        </p:tgtEl>
                                        <p:attrNameLst>
                                          <p:attrName>style.visibility</p:attrName>
                                        </p:attrNameLst>
                                      </p:cBhvr>
                                      <p:to>
                                        <p:strVal val="visible"/>
                                      </p:to>
                                    </p:set>
                                  </p:childTnLst>
                                </p:cTn>
                              </p:par>
                            </p:childTnLst>
                          </p:cTn>
                        </p:par>
                        <p:par>
                          <p:cTn id="55" fill="hold">
                            <p:stCondLst>
                              <p:cond delay="5350"/>
                            </p:stCondLst>
                            <p:childTnLst>
                              <p:par>
                                <p:cTn id="56" presetID="1" presetClass="entr" presetSubtype="0" fill="hold" nodeType="afterEffect">
                                  <p:stCondLst>
                                    <p:cond delay="100"/>
                                  </p:stCondLst>
                                  <p:childTnLst>
                                    <p:set>
                                      <p:cBhvr>
                                        <p:cTn id="57" dur="1" fill="hold">
                                          <p:stCondLst>
                                            <p:cond delay="0"/>
                                          </p:stCondLst>
                                        </p:cTn>
                                        <p:tgtEl>
                                          <p:spTgt spid="97"/>
                                        </p:tgtEl>
                                        <p:attrNameLst>
                                          <p:attrName>style.visibility</p:attrName>
                                        </p:attrNameLst>
                                      </p:cBhvr>
                                      <p:to>
                                        <p:strVal val="visible"/>
                                      </p:to>
                                    </p:set>
                                  </p:childTnLst>
                                </p:cTn>
                              </p:par>
                            </p:childTnLst>
                          </p:cTn>
                        </p:par>
                        <p:par>
                          <p:cTn id="58" fill="hold">
                            <p:stCondLst>
                              <p:cond delay="5450"/>
                            </p:stCondLst>
                            <p:childTnLst>
                              <p:par>
                                <p:cTn id="59" presetID="1" presetClass="entr" presetSubtype="0" fill="hold" nodeType="afterEffect">
                                  <p:stCondLst>
                                    <p:cond delay="100"/>
                                  </p:stCondLst>
                                  <p:childTnLst>
                                    <p:set>
                                      <p:cBhvr>
                                        <p:cTn id="60" dur="1" fill="hold">
                                          <p:stCondLst>
                                            <p:cond delay="0"/>
                                          </p:stCondLst>
                                        </p:cTn>
                                        <p:tgtEl>
                                          <p:spTgt spid="98"/>
                                        </p:tgtEl>
                                        <p:attrNameLst>
                                          <p:attrName>style.visibility</p:attrName>
                                        </p:attrNameLst>
                                      </p:cBhvr>
                                      <p:to>
                                        <p:strVal val="visible"/>
                                      </p:to>
                                    </p:set>
                                  </p:childTnLst>
                                </p:cTn>
                              </p:par>
                            </p:childTnLst>
                          </p:cTn>
                        </p:par>
                        <p:par>
                          <p:cTn id="61" fill="hold">
                            <p:stCondLst>
                              <p:cond delay="5550"/>
                            </p:stCondLst>
                            <p:childTnLst>
                              <p:par>
                                <p:cTn id="62" presetID="1" presetClass="entr" presetSubtype="0" fill="hold" nodeType="afterEffect">
                                  <p:stCondLst>
                                    <p:cond delay="100"/>
                                  </p:stCondLst>
                                  <p:childTnLst>
                                    <p:set>
                                      <p:cBhvr>
                                        <p:cTn id="63" dur="1" fill="hold">
                                          <p:stCondLst>
                                            <p:cond delay="0"/>
                                          </p:stCondLst>
                                        </p:cTn>
                                        <p:tgtEl>
                                          <p:spTgt spid="99"/>
                                        </p:tgtEl>
                                        <p:attrNameLst>
                                          <p:attrName>style.visibility</p:attrName>
                                        </p:attrNameLst>
                                      </p:cBhvr>
                                      <p:to>
                                        <p:strVal val="visible"/>
                                      </p:to>
                                    </p:set>
                                  </p:childTnLst>
                                </p:cTn>
                              </p:par>
                            </p:childTnLst>
                          </p:cTn>
                        </p:par>
                        <p:par>
                          <p:cTn id="64" fill="hold">
                            <p:stCondLst>
                              <p:cond delay="5650"/>
                            </p:stCondLst>
                            <p:childTnLst>
                              <p:par>
                                <p:cTn id="65" presetID="1" presetClass="entr" presetSubtype="0" fill="hold" nodeType="afterEffect">
                                  <p:stCondLst>
                                    <p:cond delay="100"/>
                                  </p:stCondLst>
                                  <p:childTnLst>
                                    <p:set>
                                      <p:cBhvr>
                                        <p:cTn id="66" dur="1" fill="hold">
                                          <p:stCondLst>
                                            <p:cond delay="0"/>
                                          </p:stCondLst>
                                        </p:cTn>
                                        <p:tgtEl>
                                          <p:spTgt spid="100"/>
                                        </p:tgtEl>
                                        <p:attrNameLst>
                                          <p:attrName>style.visibility</p:attrName>
                                        </p:attrNameLst>
                                      </p:cBhvr>
                                      <p:to>
                                        <p:strVal val="visible"/>
                                      </p:to>
                                    </p:set>
                                  </p:childTnLst>
                                </p:cTn>
                              </p:par>
                            </p:childTnLst>
                          </p:cTn>
                        </p:par>
                        <p:par>
                          <p:cTn id="67" fill="hold">
                            <p:stCondLst>
                              <p:cond delay="5750"/>
                            </p:stCondLst>
                            <p:childTnLst>
                              <p:par>
                                <p:cTn id="68" presetID="1" presetClass="entr" presetSubtype="0" fill="hold" nodeType="afterEffect">
                                  <p:stCondLst>
                                    <p:cond delay="100"/>
                                  </p:stCondLst>
                                  <p:childTnLst>
                                    <p:set>
                                      <p:cBhvr>
                                        <p:cTn id="69" dur="1" fill="hold">
                                          <p:stCondLst>
                                            <p:cond delay="0"/>
                                          </p:stCondLst>
                                        </p:cTn>
                                        <p:tgtEl>
                                          <p:spTgt spid="101"/>
                                        </p:tgtEl>
                                        <p:attrNameLst>
                                          <p:attrName>style.visibility</p:attrName>
                                        </p:attrNameLst>
                                      </p:cBhvr>
                                      <p:to>
                                        <p:strVal val="visible"/>
                                      </p:to>
                                    </p:set>
                                  </p:childTnLst>
                                </p:cTn>
                              </p:par>
                            </p:childTnLst>
                          </p:cTn>
                        </p:par>
                        <p:par>
                          <p:cTn id="70" fill="hold">
                            <p:stCondLst>
                              <p:cond delay="5850"/>
                            </p:stCondLst>
                            <p:childTnLst>
                              <p:par>
                                <p:cTn id="71" presetID="1" presetClass="entr" presetSubtype="0" fill="hold" nodeType="afterEffect">
                                  <p:stCondLst>
                                    <p:cond delay="50"/>
                                  </p:stCondLst>
                                  <p:childTnLst>
                                    <p:set>
                                      <p:cBhvr>
                                        <p:cTn id="72" dur="1" fill="hold">
                                          <p:stCondLst>
                                            <p:cond delay="0"/>
                                          </p:stCondLst>
                                        </p:cTn>
                                        <p:tgtEl>
                                          <p:spTgt spid="102"/>
                                        </p:tgtEl>
                                        <p:attrNameLst>
                                          <p:attrName>style.visibility</p:attrName>
                                        </p:attrNameLst>
                                      </p:cBhvr>
                                      <p:to>
                                        <p:strVal val="visible"/>
                                      </p:to>
                                    </p:set>
                                  </p:childTnLst>
                                </p:cTn>
                              </p:par>
                            </p:childTnLst>
                          </p:cTn>
                        </p:par>
                        <p:par>
                          <p:cTn id="73" fill="hold">
                            <p:stCondLst>
                              <p:cond delay="5900"/>
                            </p:stCondLst>
                            <p:childTnLst>
                              <p:par>
                                <p:cTn id="74" presetID="1" presetClass="entr" presetSubtype="0" fill="hold" nodeType="afterEffect">
                                  <p:stCondLst>
                                    <p:cond delay="50"/>
                                  </p:stCondLst>
                                  <p:childTnLst>
                                    <p:set>
                                      <p:cBhvr>
                                        <p:cTn id="75" dur="1" fill="hold">
                                          <p:stCondLst>
                                            <p:cond delay="0"/>
                                          </p:stCondLst>
                                        </p:cTn>
                                        <p:tgtEl>
                                          <p:spTgt spid="103"/>
                                        </p:tgtEl>
                                        <p:attrNameLst>
                                          <p:attrName>style.visibility</p:attrName>
                                        </p:attrNameLst>
                                      </p:cBhvr>
                                      <p:to>
                                        <p:strVal val="visible"/>
                                      </p:to>
                                    </p:set>
                                  </p:childTnLst>
                                </p:cTn>
                              </p:par>
                            </p:childTnLst>
                          </p:cTn>
                        </p:par>
                        <p:par>
                          <p:cTn id="76" fill="hold">
                            <p:stCondLst>
                              <p:cond delay="5950"/>
                            </p:stCondLst>
                            <p:childTnLst>
                              <p:par>
                                <p:cTn id="77" presetID="1" presetClass="entr" presetSubtype="0" fill="hold" nodeType="afterEffect">
                                  <p:stCondLst>
                                    <p:cond delay="50"/>
                                  </p:stCondLst>
                                  <p:childTnLst>
                                    <p:set>
                                      <p:cBhvr>
                                        <p:cTn id="78" dur="1" fill="hold">
                                          <p:stCondLst>
                                            <p:cond delay="0"/>
                                          </p:stCondLst>
                                        </p:cTn>
                                        <p:tgtEl>
                                          <p:spTgt spid="104"/>
                                        </p:tgtEl>
                                        <p:attrNameLst>
                                          <p:attrName>style.visibility</p:attrName>
                                        </p:attrNameLst>
                                      </p:cBhvr>
                                      <p:to>
                                        <p:strVal val="visible"/>
                                      </p:to>
                                    </p:set>
                                  </p:childTnLst>
                                </p:cTn>
                              </p:par>
                            </p:childTnLst>
                          </p:cTn>
                        </p:par>
                        <p:par>
                          <p:cTn id="79" fill="hold">
                            <p:stCondLst>
                              <p:cond delay="6000"/>
                            </p:stCondLst>
                            <p:childTnLst>
                              <p:par>
                                <p:cTn id="80" presetID="1" presetClass="entr" presetSubtype="0" fill="hold" nodeType="afterEffect">
                                  <p:stCondLst>
                                    <p:cond delay="50"/>
                                  </p:stCondLst>
                                  <p:childTnLst>
                                    <p:set>
                                      <p:cBhvr>
                                        <p:cTn id="81" dur="1" fill="hold">
                                          <p:stCondLst>
                                            <p:cond delay="0"/>
                                          </p:stCondLst>
                                        </p:cTn>
                                        <p:tgtEl>
                                          <p:spTgt spid="105"/>
                                        </p:tgtEl>
                                        <p:attrNameLst>
                                          <p:attrName>style.visibility</p:attrName>
                                        </p:attrNameLst>
                                      </p:cBhvr>
                                      <p:to>
                                        <p:strVal val="visible"/>
                                      </p:to>
                                    </p:set>
                                  </p:childTnLst>
                                </p:cTn>
                              </p:par>
                            </p:childTnLst>
                          </p:cTn>
                        </p:par>
                        <p:par>
                          <p:cTn id="82" fill="hold">
                            <p:stCondLst>
                              <p:cond delay="6050"/>
                            </p:stCondLst>
                            <p:childTnLst>
                              <p:par>
                                <p:cTn id="83" presetID="1" presetClass="entr" presetSubtype="0" fill="hold" nodeType="afterEffect">
                                  <p:stCondLst>
                                    <p:cond delay="50"/>
                                  </p:stCondLst>
                                  <p:childTnLst>
                                    <p:set>
                                      <p:cBhvr>
                                        <p:cTn id="84" dur="1" fill="hold">
                                          <p:stCondLst>
                                            <p:cond delay="0"/>
                                          </p:stCondLst>
                                        </p:cTn>
                                        <p:tgtEl>
                                          <p:spTgt spid="106"/>
                                        </p:tgtEl>
                                        <p:attrNameLst>
                                          <p:attrName>style.visibility</p:attrName>
                                        </p:attrNameLst>
                                      </p:cBhvr>
                                      <p:to>
                                        <p:strVal val="visible"/>
                                      </p:to>
                                    </p:set>
                                  </p:childTnLst>
                                </p:cTn>
                              </p:par>
                            </p:childTnLst>
                          </p:cTn>
                        </p:par>
                        <p:par>
                          <p:cTn id="85" fill="hold">
                            <p:stCondLst>
                              <p:cond delay="6100"/>
                            </p:stCondLst>
                            <p:childTnLst>
                              <p:par>
                                <p:cTn id="86" presetID="1" presetClass="entr" presetSubtype="0" fill="hold" nodeType="afterEffect">
                                  <p:stCondLst>
                                    <p:cond delay="50"/>
                                  </p:stCondLst>
                                  <p:childTnLst>
                                    <p:set>
                                      <p:cBhvr>
                                        <p:cTn id="87" dur="1" fill="hold">
                                          <p:stCondLst>
                                            <p:cond delay="0"/>
                                          </p:stCondLst>
                                        </p:cTn>
                                        <p:tgtEl>
                                          <p:spTgt spid="107"/>
                                        </p:tgtEl>
                                        <p:attrNameLst>
                                          <p:attrName>style.visibility</p:attrName>
                                        </p:attrNameLst>
                                      </p:cBhvr>
                                      <p:to>
                                        <p:strVal val="visible"/>
                                      </p:to>
                                    </p:set>
                                  </p:childTnLst>
                                </p:cTn>
                              </p:par>
                            </p:childTnLst>
                          </p:cTn>
                        </p:par>
                        <p:par>
                          <p:cTn id="88" fill="hold">
                            <p:stCondLst>
                              <p:cond delay="6150"/>
                            </p:stCondLst>
                            <p:childTnLst>
                              <p:par>
                                <p:cTn id="89" presetID="1" presetClass="entr" presetSubtype="0" fill="hold" nodeType="afterEffect">
                                  <p:stCondLst>
                                    <p:cond delay="50"/>
                                  </p:stCondLst>
                                  <p:childTnLst>
                                    <p:set>
                                      <p:cBhvr>
                                        <p:cTn id="90" dur="1" fill="hold">
                                          <p:stCondLst>
                                            <p:cond delay="0"/>
                                          </p:stCondLst>
                                        </p:cTn>
                                        <p:tgtEl>
                                          <p:spTgt spid="108"/>
                                        </p:tgtEl>
                                        <p:attrNameLst>
                                          <p:attrName>style.visibility</p:attrName>
                                        </p:attrNameLst>
                                      </p:cBhvr>
                                      <p:to>
                                        <p:strVal val="visible"/>
                                      </p:to>
                                    </p:set>
                                  </p:childTnLst>
                                </p:cTn>
                              </p:par>
                            </p:childTnLst>
                          </p:cTn>
                        </p:par>
                        <p:par>
                          <p:cTn id="91" fill="hold">
                            <p:stCondLst>
                              <p:cond delay="6200"/>
                            </p:stCondLst>
                            <p:childTnLst>
                              <p:par>
                                <p:cTn id="92" presetID="1" presetClass="entr" presetSubtype="0" fill="hold" nodeType="afterEffect">
                                  <p:stCondLst>
                                    <p:cond delay="50"/>
                                  </p:stCondLst>
                                  <p:childTnLst>
                                    <p:set>
                                      <p:cBhvr>
                                        <p:cTn id="93" dur="1" fill="hold">
                                          <p:stCondLst>
                                            <p:cond delay="0"/>
                                          </p:stCondLst>
                                        </p:cTn>
                                        <p:tgtEl>
                                          <p:spTgt spid="109"/>
                                        </p:tgtEl>
                                        <p:attrNameLst>
                                          <p:attrName>style.visibility</p:attrName>
                                        </p:attrNameLst>
                                      </p:cBhvr>
                                      <p:to>
                                        <p:strVal val="visible"/>
                                      </p:to>
                                    </p:set>
                                  </p:childTnLst>
                                </p:cTn>
                              </p:par>
                            </p:childTnLst>
                          </p:cTn>
                        </p:par>
                        <p:par>
                          <p:cTn id="94" fill="hold">
                            <p:stCondLst>
                              <p:cond delay="6250"/>
                            </p:stCondLst>
                            <p:childTnLst>
                              <p:par>
                                <p:cTn id="95" presetID="1" presetClass="entr" presetSubtype="0" fill="hold" nodeType="afterEffect">
                                  <p:stCondLst>
                                    <p:cond delay="50"/>
                                  </p:stCondLst>
                                  <p:childTnLst>
                                    <p:set>
                                      <p:cBhvr>
                                        <p:cTn id="96" dur="1" fill="hold">
                                          <p:stCondLst>
                                            <p:cond delay="0"/>
                                          </p:stCondLst>
                                        </p:cTn>
                                        <p:tgtEl>
                                          <p:spTgt spid="110"/>
                                        </p:tgtEl>
                                        <p:attrNameLst>
                                          <p:attrName>style.visibility</p:attrName>
                                        </p:attrNameLst>
                                      </p:cBhvr>
                                      <p:to>
                                        <p:strVal val="visible"/>
                                      </p:to>
                                    </p:set>
                                  </p:childTnLst>
                                </p:cTn>
                              </p:par>
                            </p:childTnLst>
                          </p:cTn>
                        </p:par>
                        <p:par>
                          <p:cTn id="97" fill="hold">
                            <p:stCondLst>
                              <p:cond delay="6300"/>
                            </p:stCondLst>
                            <p:childTnLst>
                              <p:par>
                                <p:cTn id="98" presetID="10" presetClass="entr" presetSubtype="0" fill="hold" grpId="0" nodeType="afterEffect">
                                  <p:stCondLst>
                                    <p:cond delay="0"/>
                                  </p:stCondLst>
                                  <p:childTnLst>
                                    <p:set>
                                      <p:cBhvr>
                                        <p:cTn id="99" dur="1" fill="hold">
                                          <p:stCondLst>
                                            <p:cond delay="0"/>
                                          </p:stCondLst>
                                        </p:cTn>
                                        <p:tgtEl>
                                          <p:spTgt spid="114"/>
                                        </p:tgtEl>
                                        <p:attrNameLst>
                                          <p:attrName>style.visibility</p:attrName>
                                        </p:attrNameLst>
                                      </p:cBhvr>
                                      <p:to>
                                        <p:strVal val="visible"/>
                                      </p:to>
                                    </p:set>
                                    <p:animEffect transition="in" filter="fade">
                                      <p:cBhvr>
                                        <p:cTn id="100" dur="500"/>
                                        <p:tgtEl>
                                          <p:spTgt spid="11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2"/>
                                        </p:tgtEl>
                                        <p:attrNameLst>
                                          <p:attrName>style.visibility</p:attrName>
                                        </p:attrNameLst>
                                      </p:cBhvr>
                                      <p:to>
                                        <p:strVal val="visible"/>
                                      </p:to>
                                    </p:set>
                                  </p:childTnLst>
                                </p:cTn>
                              </p:par>
                            </p:childTnLst>
                          </p:cTn>
                        </p:par>
                        <p:par>
                          <p:cTn id="105" fill="hold">
                            <p:stCondLst>
                              <p:cond delay="0"/>
                            </p:stCondLst>
                            <p:childTnLst>
                              <p:par>
                                <p:cTn id="106" presetID="1" presetClass="entr" presetSubtype="0" fill="hold" nodeType="afterEffect">
                                  <p:stCondLst>
                                    <p:cond delay="250"/>
                                  </p:stCondLst>
                                  <p:childTnLst>
                                    <p:set>
                                      <p:cBhvr>
                                        <p:cTn id="107" dur="1" fill="hold">
                                          <p:stCondLst>
                                            <p:cond delay="0"/>
                                          </p:stCondLst>
                                        </p:cTn>
                                        <p:tgtEl>
                                          <p:spTgt spid="113"/>
                                        </p:tgtEl>
                                        <p:attrNameLst>
                                          <p:attrName>style.visibility</p:attrName>
                                        </p:attrNameLst>
                                      </p:cBhvr>
                                      <p:to>
                                        <p:strVal val="visible"/>
                                      </p:to>
                                    </p:set>
                                  </p:childTnLst>
                                </p:cTn>
                              </p:par>
                            </p:childTnLst>
                          </p:cTn>
                        </p:par>
                        <p:par>
                          <p:cTn id="108" fill="hold">
                            <p:stCondLst>
                              <p:cond delay="250"/>
                            </p:stCondLst>
                            <p:childTnLst>
                              <p:par>
                                <p:cTn id="109" presetID="10" presetClass="entr" presetSubtype="0" fill="hold" grpId="0" nodeType="afterEffect">
                                  <p:stCondLst>
                                    <p:cond delay="0"/>
                                  </p:stCondLst>
                                  <p:childTnLst>
                                    <p:set>
                                      <p:cBhvr>
                                        <p:cTn id="110" dur="1" fill="hold">
                                          <p:stCondLst>
                                            <p:cond delay="0"/>
                                          </p:stCondLst>
                                        </p:cTn>
                                        <p:tgtEl>
                                          <p:spTgt spid="118"/>
                                        </p:tgtEl>
                                        <p:attrNameLst>
                                          <p:attrName>style.visibility</p:attrName>
                                        </p:attrNameLst>
                                      </p:cBhvr>
                                      <p:to>
                                        <p:strVal val="visible"/>
                                      </p:to>
                                    </p:set>
                                    <p:animEffect transition="in" filter="fade">
                                      <p:cBhvr>
                                        <p:cTn id="11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6" grpId="0" animBg="1"/>
      <p:bldP spid="117" grpId="0" animBg="1"/>
      <p:bldP spid="1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WHY BE A SOLICITOR?</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6" name="Rounded Rectangular Callout 1"/>
          <p:cNvSpPr>
            <a:spLocks noChangeArrowheads="1"/>
          </p:cNvSpPr>
          <p:nvPr/>
        </p:nvSpPr>
        <p:spPr bwMode="auto">
          <a:xfrm>
            <a:off x="125283" y="2831869"/>
            <a:ext cx="2790370" cy="769441"/>
          </a:xfrm>
          <a:prstGeom prst="wedgeRectCallout">
            <a:avLst>
              <a:gd name="adj1" fmla="val 63432"/>
              <a:gd name="adj2" fmla="val 39305"/>
            </a:avLst>
          </a:prstGeom>
          <a:solidFill>
            <a:srgbClr val="EC0B8D"/>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r>
              <a:rPr lang="en-GB" altLang="en-US" sz="2200" b="1" dirty="0">
                <a:solidFill>
                  <a:schemeClr val="bg1"/>
                </a:solidFill>
                <a:latin typeface="+mj-lt"/>
                <a:ea typeface="Arial Unicode MS" panose="020B0604020202020204" pitchFamily="34" charset="-128"/>
                <a:cs typeface="Segoe UI Light" panose="020B0502040204020203" pitchFamily="34" charset="0"/>
              </a:rPr>
              <a:t>I get paid a salary by my firm</a:t>
            </a:r>
          </a:p>
        </p:txBody>
      </p:sp>
      <p:sp>
        <p:nvSpPr>
          <p:cNvPr id="8" name="Rectangular Callout 7"/>
          <p:cNvSpPr/>
          <p:nvPr/>
        </p:nvSpPr>
        <p:spPr>
          <a:xfrm>
            <a:off x="6400800" y="3888244"/>
            <a:ext cx="2648596" cy="1107996"/>
          </a:xfrm>
          <a:prstGeom prst="wedgeRectCallout">
            <a:avLst>
              <a:gd name="adj1" fmla="val -64026"/>
              <a:gd name="adj2" fmla="val -29767"/>
            </a:avLst>
          </a:prstGeom>
          <a:solidFill>
            <a:srgbClr val="822896"/>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defRPr/>
            </a:pPr>
            <a:r>
              <a:rPr lang="en-GB" altLang="en-US" sz="2200" b="1" dirty="0">
                <a:solidFill>
                  <a:schemeClr val="bg1"/>
                </a:solidFill>
                <a:latin typeface="+mj-lt"/>
                <a:ea typeface="Arial Unicode MS" panose="020B0604020202020204" pitchFamily="34" charset="-128"/>
                <a:cs typeface="Segoe UI Light" panose="020B0502040204020203" pitchFamily="34" charset="0"/>
              </a:rPr>
              <a:t>I’m given a variety of tasks and jobs by my firm</a:t>
            </a:r>
          </a:p>
        </p:txBody>
      </p:sp>
      <p:sp>
        <p:nvSpPr>
          <p:cNvPr id="9" name="Rounded Rectangular Callout 3"/>
          <p:cNvSpPr>
            <a:spLocks noChangeArrowheads="1"/>
          </p:cNvSpPr>
          <p:nvPr/>
        </p:nvSpPr>
        <p:spPr bwMode="auto">
          <a:xfrm>
            <a:off x="125284" y="1847564"/>
            <a:ext cx="3327399" cy="769441"/>
          </a:xfrm>
          <a:prstGeom prst="wedgeRectCallout">
            <a:avLst>
              <a:gd name="adj1" fmla="val 61609"/>
              <a:gd name="adj2" fmla="val 48736"/>
            </a:avLst>
          </a:prstGeom>
          <a:solidFill>
            <a:srgbClr val="36B8DF"/>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r>
              <a:rPr lang="en-GB" altLang="en-US" sz="2200" b="1" dirty="0">
                <a:solidFill>
                  <a:schemeClr val="bg1"/>
                </a:solidFill>
                <a:latin typeface="+mj-lt"/>
                <a:ea typeface="Arial Unicode MS" panose="020B0604020202020204" pitchFamily="34" charset="-128"/>
                <a:cs typeface="Segoe UI Light" panose="020B0502040204020203" pitchFamily="34" charset="0"/>
              </a:rPr>
              <a:t>I get to work with lots of people and clients. </a:t>
            </a:r>
          </a:p>
        </p:txBody>
      </p:sp>
      <p:sp>
        <p:nvSpPr>
          <p:cNvPr id="10" name="Rounded Rectangular Callout 4"/>
          <p:cNvSpPr>
            <a:spLocks noChangeArrowheads="1"/>
          </p:cNvSpPr>
          <p:nvPr/>
        </p:nvSpPr>
        <p:spPr bwMode="auto">
          <a:xfrm>
            <a:off x="125284" y="3744350"/>
            <a:ext cx="2240545" cy="1107996"/>
          </a:xfrm>
          <a:prstGeom prst="wedgeRectCallout">
            <a:avLst>
              <a:gd name="adj1" fmla="val 79576"/>
              <a:gd name="adj2" fmla="val -29096"/>
            </a:avLst>
          </a:prstGeom>
          <a:solidFill>
            <a:srgbClr val="00A890"/>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r>
              <a:rPr lang="en-GB" altLang="en-US" sz="2200" b="1" dirty="0">
                <a:solidFill>
                  <a:schemeClr val="bg1"/>
                </a:solidFill>
                <a:latin typeface="+mj-lt"/>
                <a:ea typeface="Arial Unicode MS" panose="020B0604020202020204" pitchFamily="34" charset="-128"/>
                <a:cs typeface="Segoe UI Light" panose="020B0502040204020203" pitchFamily="34" charset="0"/>
              </a:rPr>
              <a:t>There are lots of career opportunities</a:t>
            </a:r>
          </a:p>
        </p:txBody>
      </p:sp>
      <p:sp>
        <p:nvSpPr>
          <p:cNvPr id="11" name="Rectangular Callout 10"/>
          <p:cNvSpPr/>
          <p:nvPr/>
        </p:nvSpPr>
        <p:spPr>
          <a:xfrm>
            <a:off x="4015583" y="1645946"/>
            <a:ext cx="3071017" cy="769441"/>
          </a:xfrm>
          <a:prstGeom prst="wedgeRectCallout">
            <a:avLst>
              <a:gd name="adj1" fmla="val -27450"/>
              <a:gd name="adj2" fmla="val 94568"/>
            </a:avLst>
          </a:prstGeom>
          <a:solidFill>
            <a:srgbClr val="822896"/>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defRPr/>
            </a:pPr>
            <a:r>
              <a:rPr lang="en-GB" altLang="en-US" sz="2200" b="1" dirty="0">
                <a:solidFill>
                  <a:schemeClr val="bg1"/>
                </a:solidFill>
                <a:latin typeface="+mj-lt"/>
                <a:ea typeface="Arial Unicode MS" panose="020B0604020202020204" pitchFamily="34" charset="-128"/>
                <a:cs typeface="Segoe UI Light" panose="020B0502040204020203" pitchFamily="34" charset="0"/>
              </a:rPr>
              <a:t>I enjoy being based mostly in the office </a:t>
            </a:r>
          </a:p>
        </p:txBody>
      </p:sp>
      <p:sp>
        <p:nvSpPr>
          <p:cNvPr id="12" name="Rounded Rectangular Callout 12"/>
          <p:cNvSpPr>
            <a:spLocks noChangeArrowheads="1"/>
          </p:cNvSpPr>
          <p:nvPr/>
        </p:nvSpPr>
        <p:spPr bwMode="auto">
          <a:xfrm>
            <a:off x="5907314" y="2636354"/>
            <a:ext cx="3142082" cy="1107996"/>
          </a:xfrm>
          <a:prstGeom prst="wedgeRectCallout">
            <a:avLst>
              <a:gd name="adj1" fmla="val -63761"/>
              <a:gd name="adj2" fmla="val 28878"/>
            </a:avLst>
          </a:prstGeom>
          <a:solidFill>
            <a:srgbClr val="36B8DF"/>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a:r>
              <a:rPr lang="en-GB" altLang="en-US" sz="2200" b="1" dirty="0">
                <a:solidFill>
                  <a:schemeClr val="bg1"/>
                </a:solidFill>
                <a:latin typeface="+mj-lt"/>
                <a:ea typeface="Arial Unicode MS" panose="020B0604020202020204" pitchFamily="34" charset="-128"/>
                <a:cs typeface="Segoe UI Light" panose="020B0502040204020203" pitchFamily="34" charset="0"/>
              </a:rPr>
              <a:t>I tend to work on a case from start to finish</a:t>
            </a:r>
          </a:p>
        </p:txBody>
      </p:sp>
      <p:pic>
        <p:nvPicPr>
          <p:cNvPr id="14" name="Picture 13"/>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rot="21362789">
            <a:off x="3060431" y="2591943"/>
            <a:ext cx="2586846" cy="2907642"/>
          </a:xfrm>
          <a:prstGeom prst="rect">
            <a:avLst/>
          </a:prstGeom>
          <a:effectLst>
            <a:glow rad="38100">
              <a:schemeClr val="bg1"/>
            </a:glow>
          </a:effectLst>
        </p:spPr>
      </p:pic>
    </p:spTree>
    <p:extLst>
      <p:ext uri="{BB962C8B-B14F-4D97-AF65-F5344CB8AC3E}">
        <p14:creationId xmlns:p14="http://schemas.microsoft.com/office/powerpoint/2010/main" val="4057788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675" decel="100000" fill="hold"/>
                                        <p:tgtEl>
                                          <p:spTgt spid="1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par>
                                <p:cTn id="11" presetID="15"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1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15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882" y="1290284"/>
            <a:ext cx="3840347" cy="4018238"/>
          </a:xfrm>
          <a:prstGeom prst="rect">
            <a:avLst/>
          </a:prstGeom>
        </p:spPr>
      </p:pic>
      <p:pic>
        <p:nvPicPr>
          <p:cNvPr id="37" name="Picture 23"/>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589323" y="1458224"/>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4"/>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265889" y="1458224"/>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940820" y="1458224"/>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6"/>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2615750" y="1458224"/>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7"/>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3292316" y="1458224"/>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8"/>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590958" y="2165840"/>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265889" y="2165840"/>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0"/>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940820" y="2165840"/>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1"/>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2617385" y="2165840"/>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2"/>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3292316" y="2165840"/>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3"/>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589323" y="2845673"/>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4"/>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265889" y="2845673"/>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5"/>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940820" y="2845673"/>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6"/>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2615750" y="2845673"/>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7"/>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3292316" y="2845673"/>
            <a:ext cx="630808" cy="70761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8"/>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589323" y="3579436"/>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9"/>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265889" y="3579436"/>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0"/>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940820" y="3579436"/>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1"/>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2615750" y="3579436"/>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2"/>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3292316" y="3579436"/>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3"/>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589323" y="4259269"/>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264255" y="4259269"/>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5"/>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1940820" y="4259269"/>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6"/>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2615750" y="4259269"/>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7"/>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55510" t="18434" r="25465" b="43613"/>
          <a:stretch>
            <a:fillRect/>
          </a:stretch>
        </p:blipFill>
        <p:spPr bwMode="auto">
          <a:xfrm>
            <a:off x="3290683" y="4259269"/>
            <a:ext cx="630808" cy="7076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49"/>
          <p:cNvSpPr>
            <a:spLocks noChangeArrowheads="1"/>
          </p:cNvSpPr>
          <p:nvPr/>
        </p:nvSpPr>
        <p:spPr bwMode="auto">
          <a:xfrm>
            <a:off x="4146096" y="1645247"/>
            <a:ext cx="4780190" cy="46705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GB" altLang="en-US" sz="2400" b="0" i="0" u="none" strike="noStrike" kern="0" cap="none" spc="0" normalizeH="0" baseline="0" noProof="0" dirty="0" smtClean="0">
                <a:ln>
                  <a:noFill/>
                </a:ln>
                <a:solidFill>
                  <a:srgbClr val="00A890"/>
                </a:solidFill>
                <a:effectLst/>
                <a:uLnTx/>
                <a:uFillTx/>
                <a:latin typeface="Arial"/>
                <a:ea typeface="Arial Unicode MS" panose="020B0604020202020204" pitchFamily="34" charset="-128"/>
                <a:cs typeface="+mn-cs"/>
              </a:rPr>
              <a:t>11,000 solicitors in ‘Public Sector’</a:t>
            </a:r>
          </a:p>
        </p:txBody>
      </p:sp>
      <p:sp>
        <p:nvSpPr>
          <p:cNvPr id="63" name="Rectangle 12"/>
          <p:cNvSpPr>
            <a:spLocks noChangeArrowheads="1"/>
          </p:cNvSpPr>
          <p:nvPr/>
        </p:nvSpPr>
        <p:spPr bwMode="auto">
          <a:xfrm>
            <a:off x="4146096" y="3480812"/>
            <a:ext cx="4780190" cy="90486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GB" altLang="en-US" sz="2400" b="0" i="0" u="none" strike="noStrike" kern="0" cap="none" spc="0" normalizeH="0" baseline="0" noProof="0" dirty="0" smtClean="0">
                <a:ln>
                  <a:noFill/>
                </a:ln>
                <a:solidFill>
                  <a:srgbClr val="822896"/>
                </a:solidFill>
                <a:effectLst/>
                <a:uLnTx/>
                <a:uFillTx/>
                <a:latin typeface="Arial"/>
                <a:ea typeface="Arial Unicode MS" panose="020B0604020202020204" pitchFamily="34" charset="-128"/>
                <a:cs typeface="+mn-cs"/>
              </a:rPr>
              <a:t>91,000 solicitors in</a:t>
            </a:r>
          </a:p>
          <a:p>
            <a:pPr marL="0" marR="0" lvl="0" indent="0" defTabSz="914400" eaLnBrk="1" fontAlgn="auto" latinLnBrk="0" hangingPunct="1">
              <a:lnSpc>
                <a:spcPct val="110000"/>
              </a:lnSpc>
              <a:spcBef>
                <a:spcPts val="0"/>
              </a:spcBef>
              <a:spcAft>
                <a:spcPts val="0"/>
              </a:spcAft>
              <a:buClrTx/>
              <a:buSzTx/>
              <a:buFontTx/>
              <a:buNone/>
              <a:tabLst/>
              <a:defRPr/>
            </a:pPr>
            <a:r>
              <a:rPr kumimoji="0" lang="en-GB" altLang="en-US" sz="2400" b="0" i="0" u="none" strike="noStrike" kern="0" cap="none" spc="0" normalizeH="0" baseline="0" noProof="0" dirty="0" smtClean="0">
                <a:ln>
                  <a:noFill/>
                </a:ln>
                <a:solidFill>
                  <a:srgbClr val="822896"/>
                </a:solidFill>
                <a:effectLst/>
                <a:uLnTx/>
                <a:uFillTx/>
                <a:latin typeface="Arial"/>
                <a:ea typeface="Arial Unicode MS" panose="020B0604020202020204" pitchFamily="34" charset="-128"/>
                <a:cs typeface="+mn-cs"/>
              </a:rPr>
              <a:t>‘Private </a:t>
            </a:r>
            <a:r>
              <a:rPr lang="en-GB" altLang="en-US" sz="2400" kern="0" dirty="0">
                <a:solidFill>
                  <a:srgbClr val="822896"/>
                </a:solidFill>
                <a:latin typeface="Arial"/>
                <a:ea typeface="Arial Unicode MS" panose="020B0604020202020204" pitchFamily="34" charset="-128"/>
              </a:rPr>
              <a:t>P</a:t>
            </a:r>
            <a:r>
              <a:rPr kumimoji="0" lang="en-GB" altLang="en-US" sz="2400" b="0" i="0" u="none" strike="noStrike" kern="0" cap="none" spc="0" normalizeH="0" baseline="0" noProof="0" dirty="0" err="1" smtClean="0">
                <a:ln>
                  <a:noFill/>
                </a:ln>
                <a:solidFill>
                  <a:srgbClr val="822896"/>
                </a:solidFill>
                <a:effectLst/>
                <a:uLnTx/>
                <a:uFillTx/>
                <a:latin typeface="Arial"/>
                <a:ea typeface="Arial Unicode MS" panose="020B0604020202020204" pitchFamily="34" charset="-128"/>
                <a:cs typeface="+mn-cs"/>
              </a:rPr>
              <a:t>ractice</a:t>
            </a:r>
            <a:r>
              <a:rPr kumimoji="0" lang="en-GB" altLang="en-US" sz="2400" b="0" i="0" u="none" strike="noStrike" kern="0" cap="none" spc="0" normalizeH="0" baseline="0" noProof="0" dirty="0" smtClean="0">
                <a:ln>
                  <a:noFill/>
                </a:ln>
                <a:solidFill>
                  <a:srgbClr val="822896"/>
                </a:solidFill>
                <a:effectLst/>
                <a:uLnTx/>
                <a:uFillTx/>
                <a:latin typeface="Arial"/>
                <a:ea typeface="Arial Unicode MS" panose="020B0604020202020204" pitchFamily="34" charset="-128"/>
                <a:cs typeface="+mn-cs"/>
              </a:rPr>
              <a:t>’</a:t>
            </a:r>
          </a:p>
        </p:txBody>
      </p:sp>
      <p:sp>
        <p:nvSpPr>
          <p:cNvPr id="64" name="Rectangle 48"/>
          <p:cNvSpPr>
            <a:spLocks noChangeArrowheads="1"/>
          </p:cNvSpPr>
          <p:nvPr/>
        </p:nvSpPr>
        <p:spPr bwMode="auto">
          <a:xfrm>
            <a:off x="4146096" y="2386846"/>
            <a:ext cx="4780190" cy="49859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GB" altLang="en-US" sz="2400" b="0" i="0" u="none" strike="noStrike" kern="0" cap="none" spc="0" normalizeH="0" baseline="0" noProof="0" dirty="0" smtClean="0">
                <a:ln>
                  <a:noFill/>
                </a:ln>
                <a:solidFill>
                  <a:srgbClr val="0083A8"/>
                </a:solidFill>
                <a:effectLst/>
                <a:uLnTx/>
                <a:uFillTx/>
                <a:latin typeface="Arial"/>
                <a:ea typeface="Arial Unicode MS" panose="020B0604020202020204" pitchFamily="34" charset="-128"/>
                <a:cs typeface="+mn-cs"/>
              </a:rPr>
              <a:t>38,000 solicitors work “In-house”</a:t>
            </a:r>
          </a:p>
        </p:txBody>
      </p:sp>
      <p:sp>
        <p:nvSpPr>
          <p:cNvPr id="94" name="Rectangle 93"/>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WHY BE A SOLICITOR?</a:t>
            </a:r>
            <a:endParaRPr lang="en-GB" sz="2800" b="1" dirty="0">
              <a:solidFill>
                <a:srgbClr val="0084A9"/>
              </a:solidFill>
              <a:latin typeface="+mj-lt"/>
              <a:cs typeface="Arial" panose="020B0604020202020204" pitchFamily="34" charset="0"/>
            </a:endParaRPr>
          </a:p>
        </p:txBody>
      </p:sp>
    </p:spTree>
    <p:extLst>
      <p:ext uri="{BB962C8B-B14F-4D97-AF65-F5344CB8AC3E}">
        <p14:creationId xmlns:p14="http://schemas.microsoft.com/office/powerpoint/2010/main" val="1073974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8"/>
                                        </p:tgtEl>
                                      </p:cBhvr>
                                    </p:animEffect>
                                    <p:set>
                                      <p:cBhvr>
                                        <p:cTn id="90" dur="1" fill="hold">
                                          <p:stCondLst>
                                            <p:cond delay="499"/>
                                          </p:stCondLst>
                                        </p:cTn>
                                        <p:tgtEl>
                                          <p:spTgt spid="4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9"/>
                                        </p:tgtEl>
                                      </p:cBhvr>
                                    </p:animEffect>
                                    <p:set>
                                      <p:cBhvr>
                                        <p:cTn id="93" dur="1" fill="hold">
                                          <p:stCondLst>
                                            <p:cond delay="499"/>
                                          </p:stCondLst>
                                        </p:cTn>
                                        <p:tgtEl>
                                          <p:spTgt spid="4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0"/>
                                        </p:tgtEl>
                                      </p:cBhvr>
                                    </p:animEffect>
                                    <p:set>
                                      <p:cBhvr>
                                        <p:cTn id="96" dur="1" fill="hold">
                                          <p:stCondLst>
                                            <p:cond delay="499"/>
                                          </p:stCondLst>
                                        </p:cTn>
                                        <p:tgtEl>
                                          <p:spTgt spid="5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3"/>
                                        </p:tgtEl>
                                      </p:cBhvr>
                                    </p:animEffect>
                                    <p:set>
                                      <p:cBhvr>
                                        <p:cTn id="105" dur="1" fill="hold">
                                          <p:stCondLst>
                                            <p:cond delay="499"/>
                                          </p:stCondLst>
                                        </p:cTn>
                                        <p:tgtEl>
                                          <p:spTgt spid="53"/>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56"/>
                                        </p:tgtEl>
                                      </p:cBhvr>
                                    </p:animEffect>
                                    <p:set>
                                      <p:cBhvr>
                                        <p:cTn id="114" dur="1" fill="hold">
                                          <p:stCondLst>
                                            <p:cond delay="499"/>
                                          </p:stCondLst>
                                        </p:cTn>
                                        <p:tgtEl>
                                          <p:spTgt spid="5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57"/>
                                        </p:tgtEl>
                                      </p:cBhvr>
                                    </p:animEffect>
                                    <p:set>
                                      <p:cBhvr>
                                        <p:cTn id="117" dur="1" fill="hold">
                                          <p:stCondLst>
                                            <p:cond delay="499"/>
                                          </p:stCondLst>
                                        </p:cTn>
                                        <p:tgtEl>
                                          <p:spTgt spid="57"/>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58"/>
                                        </p:tgtEl>
                                      </p:cBhvr>
                                    </p:animEffect>
                                    <p:set>
                                      <p:cBhvr>
                                        <p:cTn id="120" dur="1" fill="hold">
                                          <p:stCondLst>
                                            <p:cond delay="499"/>
                                          </p:stCondLst>
                                        </p:cTn>
                                        <p:tgtEl>
                                          <p:spTgt spid="58"/>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59"/>
                                        </p:tgtEl>
                                      </p:cBhvr>
                                    </p:animEffect>
                                    <p:set>
                                      <p:cBhvr>
                                        <p:cTn id="123" dur="1" fill="hold">
                                          <p:stCondLst>
                                            <p:cond delay="499"/>
                                          </p:stCondLst>
                                        </p:cTn>
                                        <p:tgtEl>
                                          <p:spTgt spid="59"/>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60"/>
                                        </p:tgtEl>
                                      </p:cBhvr>
                                    </p:animEffect>
                                    <p:set>
                                      <p:cBhvr>
                                        <p:cTn id="126" dur="1" fill="hold">
                                          <p:stCondLst>
                                            <p:cond delay="499"/>
                                          </p:stCondLst>
                                        </p:cTn>
                                        <p:tgtEl>
                                          <p:spTgt spid="60"/>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61"/>
                                        </p:tgtEl>
                                      </p:cBhvr>
                                    </p:animEffect>
                                    <p:set>
                                      <p:cBhvr>
                                        <p:cTn id="129" dur="1" fill="hold">
                                          <p:stCondLst>
                                            <p:cond delay="499"/>
                                          </p:stCondLst>
                                        </p:cTn>
                                        <p:tgtEl>
                                          <p:spTgt spid="61"/>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42"/>
                                        </p:tgtEl>
                                      </p:cBhvr>
                                    </p:animEffect>
                                    <p:set>
                                      <p:cBhvr>
                                        <p:cTn id="137" dur="1" fill="hold">
                                          <p:stCondLst>
                                            <p:cond delay="499"/>
                                          </p:stCondLst>
                                        </p:cTn>
                                        <p:tgtEl>
                                          <p:spTgt spid="42"/>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43"/>
                                        </p:tgtEl>
                                      </p:cBhvr>
                                    </p:animEffect>
                                    <p:set>
                                      <p:cBhvr>
                                        <p:cTn id="140" dur="1" fill="hold">
                                          <p:stCondLst>
                                            <p:cond delay="499"/>
                                          </p:stCondLst>
                                        </p:cTn>
                                        <p:tgtEl>
                                          <p:spTgt spid="43"/>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44"/>
                                        </p:tgtEl>
                                      </p:cBhvr>
                                    </p:animEffect>
                                    <p:set>
                                      <p:cBhvr>
                                        <p:cTn id="143" dur="1" fill="hold">
                                          <p:stCondLst>
                                            <p:cond delay="499"/>
                                          </p:stCondLst>
                                        </p:cTn>
                                        <p:tgtEl>
                                          <p:spTgt spid="44"/>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45"/>
                                        </p:tgtEl>
                                      </p:cBhvr>
                                    </p:animEffect>
                                    <p:set>
                                      <p:cBhvr>
                                        <p:cTn id="146" dur="1" fill="hold">
                                          <p:stCondLst>
                                            <p:cond delay="499"/>
                                          </p:stCondLst>
                                        </p:cTn>
                                        <p:tgtEl>
                                          <p:spTgt spid="45"/>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46"/>
                                        </p:tgtEl>
                                      </p:cBhvr>
                                    </p:animEffect>
                                    <p:set>
                                      <p:cBhvr>
                                        <p:cTn id="149" dur="1" fill="hold">
                                          <p:stCondLst>
                                            <p:cond delay="499"/>
                                          </p:stCondLst>
                                        </p:cTn>
                                        <p:tgtEl>
                                          <p:spTgt spid="46"/>
                                        </p:tgtEl>
                                        <p:attrNameLst>
                                          <p:attrName>style.visibility</p:attrName>
                                        </p:attrNameLst>
                                      </p:cBhvr>
                                      <p:to>
                                        <p:strVal val="hidden"/>
                                      </p:to>
                                    </p:set>
                                  </p:childTnLst>
                                </p:cTn>
                              </p:par>
                              <p:par>
                                <p:cTn id="150" presetID="10" presetClass="entr" presetSubtype="0" fill="hold" grpId="0" nodeType="withEffect">
                                  <p:stCondLst>
                                    <p:cond delay="0"/>
                                  </p:stCondLst>
                                  <p:childTnLst>
                                    <p:set>
                                      <p:cBhvr>
                                        <p:cTn id="151" dur="1" fill="hold">
                                          <p:stCondLst>
                                            <p:cond delay="0"/>
                                          </p:stCondLst>
                                        </p:cTn>
                                        <p:tgtEl>
                                          <p:spTgt spid="64"/>
                                        </p:tgtEl>
                                        <p:attrNameLst>
                                          <p:attrName>style.visibility</p:attrName>
                                        </p:attrNameLst>
                                      </p:cBhvr>
                                      <p:to>
                                        <p:strVal val="visible"/>
                                      </p:to>
                                    </p:set>
                                    <p:animEffect transition="in" filter="fade">
                                      <p:cBhvr>
                                        <p:cTn id="152" dur="500"/>
                                        <p:tgtEl>
                                          <p:spTgt spid="64"/>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38"/>
                                        </p:tgtEl>
                                      </p:cBhvr>
                                    </p:animEffect>
                                    <p:set>
                                      <p:cBhvr>
                                        <p:cTn id="160" dur="1" fill="hold">
                                          <p:stCondLst>
                                            <p:cond delay="499"/>
                                          </p:stCondLst>
                                        </p:cTn>
                                        <p:tgtEl>
                                          <p:spTgt spid="38"/>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39"/>
                                        </p:tgtEl>
                                      </p:cBhvr>
                                    </p:animEffect>
                                    <p:set>
                                      <p:cBhvr>
                                        <p:cTn id="163" dur="1" fill="hold">
                                          <p:stCondLst>
                                            <p:cond delay="499"/>
                                          </p:stCondLst>
                                        </p:cTn>
                                        <p:tgtEl>
                                          <p:spTgt spid="39"/>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40"/>
                                        </p:tgtEl>
                                      </p:cBhvr>
                                    </p:animEffect>
                                    <p:set>
                                      <p:cBhvr>
                                        <p:cTn id="166" dur="1" fill="hold">
                                          <p:stCondLst>
                                            <p:cond delay="499"/>
                                          </p:stCondLst>
                                        </p:cTn>
                                        <p:tgtEl>
                                          <p:spTgt spid="4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par>
                                <p:cTn id="170" presetID="10" presetClass="entr" presetSubtype="0" fill="hold" grpId="0" nodeType="with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fade">
                                      <p:cBhvr>
                                        <p:cTn id="17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6" name="Rectangle 5"/>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WHY BE A SOLICITOR?</a:t>
            </a:r>
            <a:endParaRPr lang="en-GB" sz="2800" b="1" dirty="0">
              <a:solidFill>
                <a:srgbClr val="0084A9"/>
              </a:solidFill>
              <a:latin typeface="+mj-lt"/>
              <a:cs typeface="Arial" panose="020B0604020202020204" pitchFamily="34" charset="0"/>
            </a:endParaRPr>
          </a:p>
        </p:txBody>
      </p:sp>
      <p:pic>
        <p:nvPicPr>
          <p:cNvPr id="39" name="Picture 1"/>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689651" y="80963"/>
            <a:ext cx="4275138"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3"/>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740826" y="3644901"/>
            <a:ext cx="48418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8"/>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164564" y="3225801"/>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0"/>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499526" y="3608388"/>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577314" y="3257551"/>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174089" y="3675063"/>
            <a:ext cx="2174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3"/>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391576" y="3049588"/>
            <a:ext cx="2159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886876" y="3292476"/>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5"/>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5869289" y="3171826"/>
            <a:ext cx="2174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5823251" y="3659188"/>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5764514" y="4243388"/>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8"/>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355064" y="4224338"/>
            <a:ext cx="2159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9"/>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7358364" y="4189413"/>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60"/>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7455201" y="3378201"/>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804326" y="2874963"/>
            <a:ext cx="2159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463014" y="2692401"/>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3"/>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355064" y="3925888"/>
            <a:ext cx="2159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740826" y="2579688"/>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65"/>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999339" y="2332038"/>
            <a:ext cx="2159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248701" y="2347913"/>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6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6391576" y="1879601"/>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8"/>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5978826" y="1622426"/>
            <a:ext cx="2159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9"/>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55510" t="18434" r="25465" b="43613"/>
          <a:stretch>
            <a:fillRect/>
          </a:stretch>
        </p:blipFill>
        <p:spPr bwMode="auto">
          <a:xfrm>
            <a:off x="4824714" y="2090738"/>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p:cNvGrpSpPr/>
          <p:nvPr/>
        </p:nvGrpSpPr>
        <p:grpSpPr>
          <a:xfrm>
            <a:off x="147206" y="2820988"/>
            <a:ext cx="2940009" cy="2445385"/>
            <a:chOff x="-1471" y="1515446"/>
            <a:chExt cx="4148219" cy="3450328"/>
          </a:xfrm>
        </p:grpSpPr>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039259">
              <a:off x="-558436" y="2072411"/>
              <a:ext cx="3450328" cy="2336397"/>
            </a:xfrm>
            <a:prstGeom prst="rect">
              <a:avLst/>
            </a:prstGeom>
          </p:spPr>
        </p:pic>
        <p:sp>
          <p:nvSpPr>
            <p:cNvPr id="63" name="TextBox 62"/>
            <p:cNvSpPr txBox="1"/>
            <p:nvPr/>
          </p:nvSpPr>
          <p:spPr>
            <a:xfrm>
              <a:off x="2215555" y="3118943"/>
              <a:ext cx="1417376" cy="83099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smtClean="0">
                  <a:ln>
                    <a:noFill/>
                  </a:ln>
                  <a:solidFill>
                    <a:srgbClr val="EC0B8D"/>
                  </a:solidFill>
                  <a:effectLst/>
                  <a:uLnTx/>
                  <a:uFillTx/>
                </a:rPr>
                <a:t>22%</a:t>
              </a:r>
            </a:p>
          </p:txBody>
        </p:sp>
        <p:sp>
          <p:nvSpPr>
            <p:cNvPr id="65" name="Rectangle 64"/>
            <p:cNvSpPr>
              <a:spLocks noChangeArrowheads="1"/>
            </p:cNvSpPr>
            <p:nvPr/>
          </p:nvSpPr>
          <p:spPr bwMode="auto">
            <a:xfrm>
              <a:off x="1618683" y="3886434"/>
              <a:ext cx="2528065" cy="526901"/>
            </a:xfrm>
            <a:prstGeom prst="rect">
              <a:avLst/>
            </a:prstGeom>
            <a:noFill/>
            <a:ln>
              <a:noFill/>
            </a:ln>
          </p:spPr>
          <p:txBody>
            <a:bodyPr wrap="square">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GB" altLang="en-US" b="0" i="0" u="none" strike="noStrike" kern="0" cap="none" spc="0" normalizeH="0" baseline="0" noProof="0" dirty="0" smtClean="0">
                  <a:ln>
                    <a:noFill/>
                  </a:ln>
                  <a:solidFill>
                    <a:srgbClr val="002060"/>
                  </a:solidFill>
                  <a:effectLst>
                    <a:glow rad="127000">
                      <a:srgbClr val="FFFFFF"/>
                    </a:glow>
                  </a:effectLst>
                  <a:uLnTx/>
                  <a:uFillTx/>
                  <a:ea typeface="Arial Unicode MS" panose="020B0604020202020204" pitchFamily="34" charset="-128"/>
                </a:rPr>
                <a:t>work elsewhere</a:t>
              </a:r>
            </a:p>
          </p:txBody>
        </p:sp>
      </p:grpSp>
      <p:grpSp>
        <p:nvGrpSpPr>
          <p:cNvPr id="66" name="Group 65"/>
          <p:cNvGrpSpPr/>
          <p:nvPr/>
        </p:nvGrpSpPr>
        <p:grpSpPr>
          <a:xfrm>
            <a:off x="-229226" y="1508239"/>
            <a:ext cx="3527417" cy="1541349"/>
            <a:chOff x="5506810" y="2208555"/>
            <a:chExt cx="4977026" cy="2174775"/>
          </a:xfrm>
        </p:grpSpPr>
        <p:pic>
          <p:nvPicPr>
            <p:cNvPr id="67" name="Picture 6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860">
              <a:off x="5506810" y="2208555"/>
              <a:ext cx="3589338" cy="2174775"/>
            </a:xfrm>
            <a:prstGeom prst="rect">
              <a:avLst/>
            </a:prstGeom>
          </p:spPr>
        </p:pic>
        <p:sp>
          <p:nvSpPr>
            <p:cNvPr id="68" name="TextBox 67"/>
            <p:cNvSpPr txBox="1"/>
            <p:nvPr/>
          </p:nvSpPr>
          <p:spPr>
            <a:xfrm>
              <a:off x="8531563" y="2980596"/>
              <a:ext cx="1417376" cy="830998"/>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smtClean="0">
                  <a:ln>
                    <a:noFill/>
                  </a:ln>
                  <a:solidFill>
                    <a:srgbClr val="EC0B8D"/>
                  </a:solidFill>
                  <a:effectLst/>
                  <a:uLnTx/>
                  <a:uFillTx/>
                </a:rPr>
                <a:t>78%</a:t>
              </a:r>
            </a:p>
          </p:txBody>
        </p:sp>
        <p:sp>
          <p:nvSpPr>
            <p:cNvPr id="69" name="Rectangle 68"/>
            <p:cNvSpPr>
              <a:spLocks noChangeArrowheads="1"/>
            </p:cNvSpPr>
            <p:nvPr/>
          </p:nvSpPr>
          <p:spPr bwMode="auto">
            <a:xfrm>
              <a:off x="7955770" y="3784715"/>
              <a:ext cx="2528066" cy="526901"/>
            </a:xfrm>
            <a:prstGeom prst="rect">
              <a:avLst/>
            </a:prstGeom>
            <a:noFill/>
            <a:ln>
              <a:noFill/>
            </a:ln>
          </p:spPr>
          <p:txBody>
            <a:bodyPr wrap="square">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GB" altLang="en-US" b="0" i="0" u="none" strike="noStrike" kern="0" cap="none" spc="0" normalizeH="0" baseline="0" noProof="0" dirty="0" smtClean="0">
                  <a:ln>
                    <a:noFill/>
                  </a:ln>
                  <a:solidFill>
                    <a:srgbClr val="002060"/>
                  </a:solidFill>
                  <a:effectLst>
                    <a:glow rad="127000">
                      <a:srgbClr val="FFFFFF"/>
                    </a:glow>
                  </a:effectLst>
                  <a:uLnTx/>
                  <a:uFillTx/>
                  <a:ea typeface="Arial Unicode MS" panose="020B0604020202020204" pitchFamily="34" charset="-128"/>
                </a:rPr>
                <a:t>work in London</a:t>
              </a:r>
            </a:p>
          </p:txBody>
        </p:sp>
      </p:grpSp>
    </p:spTree>
    <p:extLst>
      <p:ext uri="{BB962C8B-B14F-4D97-AF65-F5344CB8AC3E}">
        <p14:creationId xmlns:p14="http://schemas.microsoft.com/office/powerpoint/2010/main" val="21040214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42"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anim calcmode="lin" valueType="num">
                                      <p:cBhvr>
                                        <p:cTn id="11" dur="1000" fill="hold"/>
                                        <p:tgtEl>
                                          <p:spTgt spid="66"/>
                                        </p:tgtEl>
                                        <p:attrNameLst>
                                          <p:attrName>ppt_x</p:attrName>
                                        </p:attrNameLst>
                                      </p:cBhvr>
                                      <p:tavLst>
                                        <p:tav tm="0">
                                          <p:val>
                                            <p:strVal val="#ppt_x"/>
                                          </p:val>
                                        </p:tav>
                                        <p:tav tm="100000">
                                          <p:val>
                                            <p:strVal val="#ppt_x"/>
                                          </p:val>
                                        </p:tav>
                                      </p:tavLst>
                                    </p:anim>
                                    <p:anim calcmode="lin" valueType="num">
                                      <p:cBhvr>
                                        <p:cTn id="1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75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nodeType="withEffect">
                                  <p:stCondLst>
                                    <p:cond delay="25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50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25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nodeType="withEffect">
                                  <p:stCondLst>
                                    <p:cond delay="75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nodeType="withEffect">
                                  <p:stCondLst>
                                    <p:cond delay="25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nodeType="withEffect">
                                  <p:stCondLst>
                                    <p:cond delay="25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nodeType="withEffect">
                                  <p:stCondLst>
                                    <p:cond delay="50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nodeType="withEffect">
                                  <p:stCondLst>
                                    <p:cond delay="75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nodeType="withEffect">
                                  <p:stCondLst>
                                    <p:cond delay="25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10"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nodeType="withEffect">
                                  <p:stCondLst>
                                    <p:cond delay="50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95933">
            <a:off x="2712380" y="2724827"/>
            <a:ext cx="2640015" cy="2925790"/>
          </a:xfrm>
          <a:prstGeom prst="rect">
            <a:avLst/>
          </a:prstGeom>
          <a:effectLst>
            <a:glow rad="241300">
              <a:schemeClr val="bg1"/>
            </a:glow>
          </a:effectLst>
        </p:spPr>
      </p:pic>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WHY BE A BARRISTER?</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6" name="Rounded Rectangular Callout 1"/>
          <p:cNvSpPr>
            <a:spLocks noChangeArrowheads="1"/>
          </p:cNvSpPr>
          <p:nvPr/>
        </p:nvSpPr>
        <p:spPr bwMode="auto">
          <a:xfrm>
            <a:off x="99826" y="1645693"/>
            <a:ext cx="4643623" cy="707886"/>
          </a:xfrm>
          <a:prstGeom prst="wedgeRectCallout">
            <a:avLst>
              <a:gd name="adj1" fmla="val 28562"/>
              <a:gd name="adj2" fmla="val 95818"/>
            </a:avLst>
          </a:prstGeom>
          <a:solidFill>
            <a:srgbClr val="36B8D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work in a small, close-knit community, mostly in contact with other lawyers. </a:t>
            </a:r>
          </a:p>
        </p:txBody>
      </p:sp>
      <p:sp>
        <p:nvSpPr>
          <p:cNvPr id="8" name="Rectangular Callout 7"/>
          <p:cNvSpPr/>
          <p:nvPr/>
        </p:nvSpPr>
        <p:spPr>
          <a:xfrm>
            <a:off x="5550178" y="2915184"/>
            <a:ext cx="3499218" cy="1015663"/>
          </a:xfrm>
          <a:prstGeom prst="wedgeRectCallout">
            <a:avLst>
              <a:gd name="adj1" fmla="val -65115"/>
              <a:gd name="adj2" fmla="val 32129"/>
            </a:avLst>
          </a:prstGeom>
          <a:solidFill>
            <a:srgbClr val="82289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have to work hard to get my cases and my career is based on my work</a:t>
            </a:r>
          </a:p>
        </p:txBody>
      </p:sp>
      <p:sp>
        <p:nvSpPr>
          <p:cNvPr id="9" name="Rounded Rectangular Callout 3"/>
          <p:cNvSpPr>
            <a:spLocks noChangeArrowheads="1"/>
          </p:cNvSpPr>
          <p:nvPr/>
        </p:nvSpPr>
        <p:spPr bwMode="auto">
          <a:xfrm>
            <a:off x="133350" y="2580126"/>
            <a:ext cx="2565669" cy="1015663"/>
          </a:xfrm>
          <a:prstGeom prst="wedgeRectCallout">
            <a:avLst>
              <a:gd name="adj1" fmla="val 66623"/>
              <a:gd name="adj2" fmla="val 23613"/>
            </a:avLst>
          </a:prstGeom>
          <a:solidFill>
            <a:srgbClr val="82289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I’m self-employed, and have to manage my own finances</a:t>
            </a:r>
          </a:p>
        </p:txBody>
      </p:sp>
      <p:sp>
        <p:nvSpPr>
          <p:cNvPr id="10" name="Rounded Rectangular Callout 4"/>
          <p:cNvSpPr>
            <a:spLocks noChangeArrowheads="1"/>
          </p:cNvSpPr>
          <p:nvPr/>
        </p:nvSpPr>
        <p:spPr bwMode="auto">
          <a:xfrm>
            <a:off x="5068594" y="736602"/>
            <a:ext cx="2231193" cy="1323439"/>
          </a:xfrm>
          <a:prstGeom prst="wedgeRectCallout">
            <a:avLst>
              <a:gd name="adj1" fmla="val -34214"/>
              <a:gd name="adj2" fmla="val 74480"/>
            </a:avLst>
          </a:prstGeom>
          <a:solidFill>
            <a:srgbClr val="00A89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get to travel around the UK and work in different places</a:t>
            </a:r>
          </a:p>
        </p:txBody>
      </p:sp>
      <p:sp>
        <p:nvSpPr>
          <p:cNvPr id="11" name="Rectangular Callout 10"/>
          <p:cNvSpPr/>
          <p:nvPr/>
        </p:nvSpPr>
        <p:spPr>
          <a:xfrm>
            <a:off x="133350" y="3678454"/>
            <a:ext cx="2381250" cy="1323439"/>
          </a:xfrm>
          <a:prstGeom prst="wedgeRectCallout">
            <a:avLst>
              <a:gd name="adj1" fmla="val 65509"/>
              <a:gd name="adj2" fmla="val -19016"/>
            </a:avLst>
          </a:prstGeom>
          <a:solidFill>
            <a:srgbClr val="EC0B8D"/>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have to work hard to get my cases and my career is based on my work</a:t>
            </a:r>
          </a:p>
        </p:txBody>
      </p:sp>
      <p:sp>
        <p:nvSpPr>
          <p:cNvPr id="12" name="Rounded Rectangular Callout 12"/>
          <p:cNvSpPr>
            <a:spLocks noChangeArrowheads="1"/>
          </p:cNvSpPr>
          <p:nvPr/>
        </p:nvSpPr>
        <p:spPr bwMode="auto">
          <a:xfrm>
            <a:off x="5527488" y="3996227"/>
            <a:ext cx="3521908" cy="1015663"/>
          </a:xfrm>
          <a:prstGeom prst="wedgeRectCallout">
            <a:avLst>
              <a:gd name="adj1" fmla="val -64843"/>
              <a:gd name="adj2" fmla="val -34605"/>
            </a:avLst>
          </a:prstGeom>
          <a:solidFill>
            <a:srgbClr val="36B8D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have to work hard to get my cases and my career is based on my work</a:t>
            </a:r>
          </a:p>
        </p:txBody>
      </p:sp>
      <p:sp>
        <p:nvSpPr>
          <p:cNvPr id="16" name="Rounded Rectangular Callout 4"/>
          <p:cNvSpPr>
            <a:spLocks noChangeArrowheads="1"/>
          </p:cNvSpPr>
          <p:nvPr/>
        </p:nvSpPr>
        <p:spPr bwMode="auto">
          <a:xfrm>
            <a:off x="6020446" y="2127344"/>
            <a:ext cx="3028950" cy="707886"/>
          </a:xfrm>
          <a:prstGeom prst="wedgeRectCallout">
            <a:avLst>
              <a:gd name="adj1" fmla="val -70312"/>
              <a:gd name="adj2" fmla="val 39327"/>
            </a:avLst>
          </a:prstGeom>
          <a:solidFill>
            <a:srgbClr val="EC0B8D"/>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altLang="en-US" sz="2000" b="1"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I like talking in public and presenting arguments</a:t>
            </a:r>
          </a:p>
        </p:txBody>
      </p:sp>
    </p:spTree>
    <p:extLst>
      <p:ext uri="{BB962C8B-B14F-4D97-AF65-F5344CB8AC3E}">
        <p14:creationId xmlns:p14="http://schemas.microsoft.com/office/powerpoint/2010/main" val="24619646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par>
                                <p:cTn id="11" presetID="15"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1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15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2"/>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125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BARRISTER STATS</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6" name="Picture 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47106"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738652"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330197"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921742"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2513287"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104833"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696378"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287923"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879469"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5471012" y="1495347"/>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35957"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4"/>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727502"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319047"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910592"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2502138"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093683"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685228"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276774"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1"/>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868319"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2"/>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5459863" y="2197908"/>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3"/>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23692"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4"/>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715237"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306782"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6"/>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898328"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7"/>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2489873"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081418"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9"/>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672963"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0"/>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264509"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1"/>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856054"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2"/>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5447598" y="2911265"/>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3"/>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23692"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4"/>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715237"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5"/>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306782"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6"/>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898328"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7"/>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2489873"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081418"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9"/>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672963"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0"/>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264509"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1"/>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856054"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2"/>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5447598" y="3624623"/>
            <a:ext cx="621720" cy="68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3"/>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92603"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4"/>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684238"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5"/>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275873"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6"/>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1867508"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7"/>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2459143"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8"/>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050778"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9"/>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3642413"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0"/>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234048"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1"/>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4825683"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2"/>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31140" t="18434" r="49602" b="43613"/>
          <a:stretch>
            <a:fillRect/>
          </a:stretch>
        </p:blipFill>
        <p:spPr bwMode="auto">
          <a:xfrm>
            <a:off x="5417317" y="4361945"/>
            <a:ext cx="621814" cy="6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6756" y="1497623"/>
            <a:ext cx="3633531" cy="3560373"/>
          </a:xfrm>
          <a:prstGeom prst="rect">
            <a:avLst/>
          </a:prstGeom>
        </p:spPr>
      </p:pic>
      <p:pic>
        <p:nvPicPr>
          <p:cNvPr id="60" name="Picture 5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45" y="1497623"/>
            <a:ext cx="2450804" cy="3566469"/>
          </a:xfrm>
          <a:prstGeom prst="rect">
            <a:avLst/>
          </a:prstGeom>
        </p:spPr>
      </p:pic>
      <p:sp>
        <p:nvSpPr>
          <p:cNvPr id="61" name="TextBox 60"/>
          <p:cNvSpPr txBox="1"/>
          <p:nvPr/>
        </p:nvSpPr>
        <p:spPr>
          <a:xfrm>
            <a:off x="6426200" y="1495347"/>
            <a:ext cx="2395207" cy="1600438"/>
          </a:xfrm>
          <a:prstGeom prst="rect">
            <a:avLst/>
          </a:prstGeom>
          <a:noFill/>
        </p:spPr>
        <p:txBody>
          <a:bodyPr wrap="none" rtlCol="0">
            <a:spAutoFit/>
          </a:bodyPr>
          <a:lstStyle/>
          <a:p>
            <a:r>
              <a:rPr lang="en-GB" sz="8000" dirty="0" smtClean="0">
                <a:solidFill>
                  <a:srgbClr val="196CA9"/>
                </a:solidFill>
              </a:rPr>
              <a:t>35%</a:t>
            </a:r>
          </a:p>
          <a:p>
            <a:r>
              <a:rPr lang="en-GB" dirty="0" smtClean="0"/>
              <a:t>Get a 1</a:t>
            </a:r>
            <a:r>
              <a:rPr lang="en-GB" baseline="30000" dirty="0" smtClean="0"/>
              <a:t>st</a:t>
            </a:r>
            <a:r>
              <a:rPr lang="en-GB" dirty="0" smtClean="0"/>
              <a:t> at University</a:t>
            </a:r>
            <a:endParaRPr lang="en-GB" dirty="0"/>
          </a:p>
        </p:txBody>
      </p:sp>
      <p:sp>
        <p:nvSpPr>
          <p:cNvPr id="62" name="TextBox 61"/>
          <p:cNvSpPr txBox="1"/>
          <p:nvPr/>
        </p:nvSpPr>
        <p:spPr>
          <a:xfrm>
            <a:off x="6426200" y="3219532"/>
            <a:ext cx="2467342" cy="1600438"/>
          </a:xfrm>
          <a:prstGeom prst="rect">
            <a:avLst/>
          </a:prstGeom>
          <a:noFill/>
        </p:spPr>
        <p:txBody>
          <a:bodyPr wrap="none" rtlCol="0">
            <a:spAutoFit/>
          </a:bodyPr>
          <a:lstStyle/>
          <a:p>
            <a:r>
              <a:rPr lang="en-GB" sz="8000" dirty="0" smtClean="0">
                <a:solidFill>
                  <a:srgbClr val="DA15A7"/>
                </a:solidFill>
              </a:rPr>
              <a:t>55%</a:t>
            </a:r>
          </a:p>
          <a:p>
            <a:r>
              <a:rPr lang="en-GB" dirty="0" smtClean="0"/>
              <a:t>Get a 2:2 at University</a:t>
            </a:r>
            <a:endParaRPr lang="en-GB" dirty="0"/>
          </a:p>
        </p:txBody>
      </p:sp>
      <p:sp>
        <p:nvSpPr>
          <p:cNvPr id="63" name="TextBox 62"/>
          <p:cNvSpPr txBox="1"/>
          <p:nvPr/>
        </p:nvSpPr>
        <p:spPr>
          <a:xfrm>
            <a:off x="6426200" y="1495347"/>
            <a:ext cx="2238113" cy="1877437"/>
          </a:xfrm>
          <a:prstGeom prst="rect">
            <a:avLst/>
          </a:prstGeom>
          <a:noFill/>
        </p:spPr>
        <p:txBody>
          <a:bodyPr wrap="none" rtlCol="0">
            <a:spAutoFit/>
          </a:bodyPr>
          <a:lstStyle/>
          <a:p>
            <a:r>
              <a:rPr lang="en-GB" sz="8000" dirty="0" smtClean="0">
                <a:solidFill>
                  <a:srgbClr val="196CA9"/>
                </a:solidFill>
              </a:rPr>
              <a:t>28%</a:t>
            </a:r>
          </a:p>
          <a:p>
            <a:r>
              <a:rPr lang="en-GB" dirty="0" smtClean="0"/>
              <a:t>Get pupillage</a:t>
            </a:r>
          </a:p>
          <a:p>
            <a:r>
              <a:rPr lang="en-GB" i="1" dirty="0" smtClean="0"/>
              <a:t>(Nationally)</a:t>
            </a:r>
            <a:endParaRPr lang="en-GB" i="1" dirty="0"/>
          </a:p>
        </p:txBody>
      </p:sp>
      <p:sp>
        <p:nvSpPr>
          <p:cNvPr id="64" name="TextBox 63"/>
          <p:cNvSpPr txBox="1"/>
          <p:nvPr/>
        </p:nvSpPr>
        <p:spPr>
          <a:xfrm>
            <a:off x="6426200" y="3219532"/>
            <a:ext cx="2625462" cy="1877437"/>
          </a:xfrm>
          <a:prstGeom prst="rect">
            <a:avLst/>
          </a:prstGeom>
          <a:noFill/>
        </p:spPr>
        <p:txBody>
          <a:bodyPr wrap="none" rtlCol="0">
            <a:spAutoFit/>
          </a:bodyPr>
          <a:lstStyle/>
          <a:p>
            <a:r>
              <a:rPr lang="en-GB" sz="8000" dirty="0" smtClean="0">
                <a:solidFill>
                  <a:srgbClr val="DA15A7"/>
                </a:solidFill>
              </a:rPr>
              <a:t>71%</a:t>
            </a:r>
          </a:p>
          <a:p>
            <a:r>
              <a:rPr lang="en-GB" dirty="0" smtClean="0"/>
              <a:t>ULAW BPTC  Students </a:t>
            </a:r>
          </a:p>
          <a:p>
            <a:r>
              <a:rPr lang="en-GB" dirty="0" smtClean="0"/>
              <a:t>get Pupillage</a:t>
            </a:r>
            <a:endParaRPr lang="en-GB" dirty="0"/>
          </a:p>
        </p:txBody>
      </p:sp>
      <p:grpSp>
        <p:nvGrpSpPr>
          <p:cNvPr id="67" name="Group 66"/>
          <p:cNvGrpSpPr/>
          <p:nvPr/>
        </p:nvGrpSpPr>
        <p:grpSpPr>
          <a:xfrm>
            <a:off x="1293262" y="1419147"/>
            <a:ext cx="5005938" cy="3965653"/>
            <a:chOff x="1293262" y="1419147"/>
            <a:chExt cx="5005938" cy="3965653"/>
          </a:xfrm>
        </p:grpSpPr>
        <p:sp>
          <p:nvSpPr>
            <p:cNvPr id="65" name="Rectangle 64"/>
            <p:cNvSpPr/>
            <p:nvPr/>
          </p:nvSpPr>
          <p:spPr>
            <a:xfrm>
              <a:off x="1909042" y="1419147"/>
              <a:ext cx="4390158" cy="3965653"/>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6" name="Rectangle 65"/>
            <p:cNvSpPr/>
            <p:nvPr/>
          </p:nvSpPr>
          <p:spPr>
            <a:xfrm>
              <a:off x="1293262" y="4349245"/>
              <a:ext cx="586047" cy="747724"/>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68" name="Rectangle 67"/>
          <p:cNvSpPr/>
          <p:nvPr/>
        </p:nvSpPr>
        <p:spPr>
          <a:xfrm>
            <a:off x="4264227" y="1270000"/>
            <a:ext cx="2034973" cy="3987800"/>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777875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1500"/>
                                        <p:tgtEl>
                                          <p:spTgt spid="67"/>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1600"/>
                                        <p:tgtEl>
                                          <p:spTgt spid="68"/>
                                        </p:tgtEl>
                                      </p:cBhvr>
                                    </p:animEffect>
                                  </p:childTnLst>
                                </p:cTn>
                              </p:par>
                              <p:par>
                                <p:cTn id="49" presetID="10" presetClass="exit" presetSubtype="0" fill="hold" nodeType="withEffect">
                                  <p:stCondLst>
                                    <p:cond delay="0"/>
                                  </p:stCondLst>
                                  <p:childTnLst>
                                    <p:animEffect transition="out" filter="fade">
                                      <p:cBhvr>
                                        <p:cTn id="50" dur="1400"/>
                                        <p:tgtEl>
                                          <p:spTgt spid="67"/>
                                        </p:tgtEl>
                                      </p:cBhvr>
                                    </p:animEffect>
                                    <p:set>
                                      <p:cBhvr>
                                        <p:cTn id="51" dur="1" fill="hold">
                                          <p:stCondLst>
                                            <p:cond delay="1399"/>
                                          </p:stCondLst>
                                        </p:cTn>
                                        <p:tgtEl>
                                          <p:spTgt spid="67"/>
                                        </p:tgtEl>
                                        <p:attrNameLst>
                                          <p:attrName>style.visibility</p:attrName>
                                        </p:attrNameLst>
                                      </p:cBhvr>
                                      <p:to>
                                        <p:strVal val="hidden"/>
                                      </p:to>
                                    </p:set>
                                  </p:childTnLst>
                                </p:cTn>
                              </p:par>
                            </p:childTnLst>
                          </p:cTn>
                        </p:par>
                        <p:par>
                          <p:cTn id="52" fill="hold">
                            <p:stCondLst>
                              <p:cond delay="1600"/>
                            </p:stCondLst>
                            <p:childTnLst>
                              <p:par>
                                <p:cTn id="53" presetID="10" presetClass="entr" presetSubtype="0"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7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2" grpId="0"/>
      <p:bldP spid="62" grpId="1"/>
      <p:bldP spid="63" grpId="0"/>
      <p:bldP spid="64" grpId="0"/>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SKILLS DO YOU NEED?</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6" name="Rectangle 5"/>
          <p:cNvSpPr>
            <a:spLocks noChangeArrowheads="1"/>
          </p:cNvSpPr>
          <p:nvPr/>
        </p:nvSpPr>
        <p:spPr bwMode="auto">
          <a:xfrm>
            <a:off x="3252990" y="1658938"/>
            <a:ext cx="2520000" cy="972000"/>
          </a:xfrm>
          <a:prstGeom prst="rect">
            <a:avLst/>
          </a:prstGeom>
          <a:solidFill>
            <a:srgbClr val="36B8DF"/>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a:lnSpc>
                <a:spcPct val="93000"/>
              </a:lnSpc>
              <a:buClr>
                <a:srgbClr val="000000"/>
              </a:buClr>
              <a:buSzPct val="100000"/>
              <a:buNone/>
            </a:pPr>
            <a:r>
              <a:rPr lang="en-GB" altLang="en-US" sz="2000" dirty="0">
                <a:solidFill>
                  <a:srgbClr val="FFFFFF"/>
                </a:solidFill>
                <a:cs typeface="Arial" panose="020B0604020202020204" pitchFamily="34" charset="0"/>
              </a:rPr>
              <a:t>Attention to detail  </a:t>
            </a:r>
          </a:p>
        </p:txBody>
      </p:sp>
      <p:sp>
        <p:nvSpPr>
          <p:cNvPr id="8" name="Rectangle 7"/>
          <p:cNvSpPr>
            <a:spLocks noChangeArrowheads="1"/>
          </p:cNvSpPr>
          <p:nvPr/>
        </p:nvSpPr>
        <p:spPr bwMode="auto">
          <a:xfrm>
            <a:off x="6381291" y="1658938"/>
            <a:ext cx="2520000" cy="972000"/>
          </a:xfrm>
          <a:prstGeom prst="rect">
            <a:avLst/>
          </a:prstGeom>
          <a:solidFill>
            <a:srgbClr val="822896"/>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spcBef>
                <a:spcPct val="0"/>
              </a:spcBef>
              <a:buClrTx/>
              <a:buSzTx/>
              <a:buFontTx/>
              <a:buNone/>
              <a:defRPr/>
            </a:pPr>
            <a:r>
              <a:rPr lang="en-GB" altLang="en-US" sz="2000" dirty="0" smtClean="0">
                <a:solidFill>
                  <a:srgbClr val="FFFFFF"/>
                </a:solidFill>
                <a:latin typeface="+mj-lt"/>
                <a:cs typeface="Calibri"/>
              </a:rPr>
              <a:t>Commercial awareness</a:t>
            </a:r>
          </a:p>
        </p:txBody>
      </p:sp>
      <p:sp>
        <p:nvSpPr>
          <p:cNvPr id="9" name="Rectangle 8"/>
          <p:cNvSpPr>
            <a:spLocks noChangeArrowheads="1"/>
          </p:cNvSpPr>
          <p:nvPr/>
        </p:nvSpPr>
        <p:spPr bwMode="auto">
          <a:xfrm>
            <a:off x="6381291" y="3939158"/>
            <a:ext cx="2520000" cy="972000"/>
          </a:xfrm>
          <a:prstGeom prst="rect">
            <a:avLst/>
          </a:prstGeom>
          <a:solidFill>
            <a:srgbClr val="DA15A7"/>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spcBef>
                <a:spcPct val="0"/>
              </a:spcBef>
              <a:buClrTx/>
              <a:buSzTx/>
              <a:buFontTx/>
              <a:buNone/>
              <a:defRPr/>
            </a:pPr>
            <a:r>
              <a:rPr lang="en-GB" altLang="en-US" sz="2000" dirty="0">
                <a:solidFill>
                  <a:srgbClr val="FFFFFF"/>
                </a:solidFill>
                <a:latin typeface="+mj-lt"/>
                <a:cs typeface="Calibri"/>
              </a:rPr>
              <a:t>Team work</a:t>
            </a:r>
          </a:p>
        </p:txBody>
      </p:sp>
      <p:sp>
        <p:nvSpPr>
          <p:cNvPr id="10" name="Rectangle 9"/>
          <p:cNvSpPr>
            <a:spLocks noChangeArrowheads="1"/>
          </p:cNvSpPr>
          <p:nvPr/>
        </p:nvSpPr>
        <p:spPr bwMode="auto">
          <a:xfrm>
            <a:off x="3306670" y="3939158"/>
            <a:ext cx="2520000" cy="972000"/>
          </a:xfrm>
          <a:prstGeom prst="rect">
            <a:avLst/>
          </a:prstGeom>
          <a:solidFill>
            <a:srgbClr val="36B8DF"/>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lnSpc>
                <a:spcPct val="120000"/>
              </a:lnSpc>
              <a:spcBef>
                <a:spcPct val="0"/>
              </a:spcBef>
              <a:buClrTx/>
              <a:buSzTx/>
              <a:buFontTx/>
              <a:buNone/>
              <a:defRPr/>
            </a:pPr>
            <a:r>
              <a:rPr lang="en-GB" altLang="en-US" sz="2000" dirty="0">
                <a:solidFill>
                  <a:srgbClr val="FFFFFF"/>
                </a:solidFill>
                <a:latin typeface="+mj-lt"/>
                <a:cs typeface="Calibri"/>
              </a:rPr>
              <a:t>Self-motivation and drive</a:t>
            </a:r>
          </a:p>
        </p:txBody>
      </p:sp>
      <p:sp>
        <p:nvSpPr>
          <p:cNvPr id="11" name="Rectangle 10"/>
          <p:cNvSpPr>
            <a:spLocks noChangeArrowheads="1"/>
          </p:cNvSpPr>
          <p:nvPr/>
        </p:nvSpPr>
        <p:spPr bwMode="auto">
          <a:xfrm>
            <a:off x="252412" y="2799048"/>
            <a:ext cx="2520000" cy="972000"/>
          </a:xfrm>
          <a:prstGeom prst="rect">
            <a:avLst/>
          </a:prstGeom>
          <a:solidFill>
            <a:srgbClr val="A0CE67"/>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spcBef>
                <a:spcPct val="0"/>
              </a:spcBef>
              <a:buClrTx/>
              <a:buSzTx/>
              <a:buFontTx/>
              <a:buNone/>
              <a:defRPr/>
            </a:pPr>
            <a:r>
              <a:rPr lang="en-GB" altLang="en-US" sz="2000" dirty="0">
                <a:solidFill>
                  <a:srgbClr val="FFFFFF"/>
                </a:solidFill>
                <a:latin typeface="+mj-lt"/>
                <a:cs typeface="Calibri"/>
              </a:rPr>
              <a:t>C</a:t>
            </a:r>
            <a:r>
              <a:rPr lang="en-GB" altLang="en-US" sz="2000" dirty="0" smtClean="0">
                <a:solidFill>
                  <a:srgbClr val="FFFFFF"/>
                </a:solidFill>
                <a:latin typeface="+mj-lt"/>
                <a:cs typeface="Calibri"/>
              </a:rPr>
              <a:t>ommunication</a:t>
            </a:r>
          </a:p>
        </p:txBody>
      </p:sp>
      <p:sp>
        <p:nvSpPr>
          <p:cNvPr id="12" name="Rectangle 11"/>
          <p:cNvSpPr>
            <a:spLocks noChangeArrowheads="1"/>
          </p:cNvSpPr>
          <p:nvPr/>
        </p:nvSpPr>
        <p:spPr bwMode="auto">
          <a:xfrm>
            <a:off x="252412" y="1658938"/>
            <a:ext cx="2520000" cy="972000"/>
          </a:xfrm>
          <a:prstGeom prst="rect">
            <a:avLst/>
          </a:prstGeom>
          <a:solidFill>
            <a:srgbClr val="DA15A7"/>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a:lnSpc>
                <a:spcPct val="120000"/>
              </a:lnSpc>
              <a:spcBef>
                <a:spcPct val="0"/>
              </a:spcBef>
              <a:buClrTx/>
              <a:buSzTx/>
              <a:buNone/>
              <a:defRPr/>
            </a:pPr>
            <a:r>
              <a:rPr lang="en-GB" altLang="en-US" sz="2000" dirty="0">
                <a:solidFill>
                  <a:srgbClr val="FFFFFF"/>
                </a:solidFill>
                <a:latin typeface="+mj-lt"/>
                <a:cs typeface="Calibri"/>
              </a:rPr>
              <a:t>Ability to organise </a:t>
            </a:r>
            <a:r>
              <a:rPr lang="en-GB" altLang="en-US" sz="2000" dirty="0" smtClean="0">
                <a:solidFill>
                  <a:srgbClr val="FFFFFF"/>
                </a:solidFill>
                <a:latin typeface="+mj-lt"/>
                <a:cs typeface="Calibri"/>
              </a:rPr>
              <a:t>&amp; prioritise</a:t>
            </a:r>
            <a:endParaRPr lang="en-GB" altLang="en-US" sz="2000" dirty="0">
              <a:solidFill>
                <a:srgbClr val="FFFFFF"/>
              </a:solidFill>
              <a:latin typeface="+mj-lt"/>
              <a:cs typeface="Calibri"/>
            </a:endParaRPr>
          </a:p>
        </p:txBody>
      </p:sp>
      <p:sp>
        <p:nvSpPr>
          <p:cNvPr id="13" name="Rectangle 12"/>
          <p:cNvSpPr>
            <a:spLocks noChangeArrowheads="1"/>
          </p:cNvSpPr>
          <p:nvPr/>
        </p:nvSpPr>
        <p:spPr bwMode="auto">
          <a:xfrm>
            <a:off x="252412" y="3939158"/>
            <a:ext cx="2520000" cy="972000"/>
          </a:xfrm>
          <a:prstGeom prst="rect">
            <a:avLst/>
          </a:prstGeom>
          <a:solidFill>
            <a:srgbClr val="822896"/>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lnSpc>
                <a:spcPct val="120000"/>
              </a:lnSpc>
              <a:spcBef>
                <a:spcPct val="0"/>
              </a:spcBef>
              <a:buClrTx/>
              <a:buSzTx/>
              <a:buFontTx/>
              <a:buNone/>
              <a:defRPr/>
            </a:pPr>
            <a:r>
              <a:rPr lang="en-GB" altLang="en-US" sz="2000" dirty="0" smtClean="0">
                <a:solidFill>
                  <a:srgbClr val="FFFFFF"/>
                </a:solidFill>
                <a:latin typeface="+mj-lt"/>
                <a:cs typeface="Calibri"/>
              </a:rPr>
              <a:t>Research and Analysis</a:t>
            </a:r>
            <a:endParaRPr lang="en-GB" altLang="en-US" sz="2000" dirty="0">
              <a:solidFill>
                <a:srgbClr val="FFFFFF"/>
              </a:solidFill>
              <a:latin typeface="+mj-lt"/>
              <a:cs typeface="Calibri"/>
            </a:endParaRPr>
          </a:p>
        </p:txBody>
      </p:sp>
      <p:sp>
        <p:nvSpPr>
          <p:cNvPr id="14" name="Rectangle 13"/>
          <p:cNvSpPr>
            <a:spLocks noChangeArrowheads="1"/>
          </p:cNvSpPr>
          <p:nvPr/>
        </p:nvSpPr>
        <p:spPr bwMode="auto">
          <a:xfrm>
            <a:off x="3269648" y="2799048"/>
            <a:ext cx="2520000" cy="972000"/>
          </a:xfrm>
          <a:prstGeom prst="rect">
            <a:avLst/>
          </a:prstGeom>
          <a:solidFill>
            <a:srgbClr val="00A890"/>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spcBef>
                <a:spcPct val="0"/>
              </a:spcBef>
              <a:buClrTx/>
              <a:buSzTx/>
              <a:buFontTx/>
              <a:buNone/>
              <a:defRPr/>
            </a:pPr>
            <a:r>
              <a:rPr lang="en-GB" altLang="en-US" sz="2000" dirty="0" smtClean="0">
                <a:solidFill>
                  <a:srgbClr val="FFFFFF"/>
                </a:solidFill>
                <a:latin typeface="+mj-lt"/>
                <a:cs typeface="Calibri"/>
              </a:rPr>
              <a:t>Interpersonal Skills</a:t>
            </a:r>
          </a:p>
        </p:txBody>
      </p:sp>
      <p:sp>
        <p:nvSpPr>
          <p:cNvPr id="15" name="Rectangle 14"/>
          <p:cNvSpPr>
            <a:spLocks noChangeArrowheads="1"/>
          </p:cNvSpPr>
          <p:nvPr/>
        </p:nvSpPr>
        <p:spPr bwMode="auto">
          <a:xfrm>
            <a:off x="6381291" y="2799048"/>
            <a:ext cx="2520000" cy="972000"/>
          </a:xfrm>
          <a:prstGeom prst="rect">
            <a:avLst/>
          </a:prstGeom>
          <a:solidFill>
            <a:srgbClr val="A0CE67"/>
          </a:solidFill>
          <a:ln>
            <a:no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91278F"/>
              </a:buClr>
              <a:buSzPct val="120000"/>
              <a:buChar char="•"/>
              <a:defRPr sz="3200">
                <a:solidFill>
                  <a:srgbClr val="333333"/>
                </a:solidFill>
                <a:latin typeface="Arial" panose="020B0604020202020204" pitchFamily="34" charset="0"/>
              </a:defRPr>
            </a:lvl1pPr>
            <a:lvl2pPr marL="742950" indent="-285750">
              <a:spcBef>
                <a:spcPct val="20000"/>
              </a:spcBef>
              <a:buClr>
                <a:srgbClr val="41C4DC"/>
              </a:buClr>
              <a:buSzPct val="120000"/>
              <a:buChar char="•"/>
              <a:defRPr sz="2800">
                <a:solidFill>
                  <a:srgbClr val="333333"/>
                </a:solidFill>
                <a:latin typeface="Arial" panose="020B0604020202020204" pitchFamily="34" charset="0"/>
              </a:defRPr>
            </a:lvl2pPr>
            <a:lvl3pPr marL="1143000" indent="-228600">
              <a:spcBef>
                <a:spcPct val="20000"/>
              </a:spcBef>
              <a:buClr>
                <a:srgbClr val="EC0B8D"/>
              </a:buClr>
              <a:buSzPct val="120000"/>
              <a:buChar char="•"/>
              <a:defRPr sz="2400">
                <a:solidFill>
                  <a:srgbClr val="333333"/>
                </a:solidFill>
                <a:latin typeface="Arial" panose="020B0604020202020204" pitchFamily="34" charset="0"/>
              </a:defRPr>
            </a:lvl3pPr>
            <a:lvl4pPr marL="1600200" indent="-228600">
              <a:spcBef>
                <a:spcPct val="20000"/>
              </a:spcBef>
              <a:buClr>
                <a:srgbClr val="00A890"/>
              </a:buClr>
              <a:buSzPct val="120000"/>
              <a:buChar char="•"/>
              <a:defRPr sz="2000">
                <a:solidFill>
                  <a:srgbClr val="333333"/>
                </a:solidFill>
                <a:latin typeface="Arial" panose="020B0604020202020204" pitchFamily="34" charset="0"/>
              </a:defRPr>
            </a:lvl4pPr>
            <a:lvl5pPr marL="2057400" indent="-228600">
              <a:spcBef>
                <a:spcPct val="20000"/>
              </a:spcBef>
              <a:buClr>
                <a:srgbClr val="A0CE67"/>
              </a:buClr>
              <a:buSzPct val="120000"/>
              <a:buChar char="•"/>
              <a:defRPr sz="2000">
                <a:solidFill>
                  <a:srgbClr val="333333"/>
                </a:solidFill>
                <a:latin typeface="Arial" panose="020B0604020202020204" pitchFamily="34" charset="0"/>
              </a:defRPr>
            </a:lvl5pPr>
            <a:lvl6pPr marL="25146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6pPr>
            <a:lvl7pPr marL="29718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7pPr>
            <a:lvl8pPr marL="34290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8pPr>
            <a:lvl9pPr marL="3886200" indent="-228600" eaLnBrk="0" fontAlgn="base" hangingPunct="0">
              <a:spcBef>
                <a:spcPct val="20000"/>
              </a:spcBef>
              <a:spcAft>
                <a:spcPct val="0"/>
              </a:spcAft>
              <a:buClr>
                <a:srgbClr val="A0CE67"/>
              </a:buClr>
              <a:buSzPct val="120000"/>
              <a:buChar char="•"/>
              <a:defRPr sz="2000">
                <a:solidFill>
                  <a:srgbClr val="333333"/>
                </a:solidFill>
                <a:latin typeface="Arial" panose="020B0604020202020204" pitchFamily="34" charset="0"/>
              </a:defRPr>
            </a:lvl9pPr>
          </a:lstStyle>
          <a:p>
            <a:pPr algn="ctr" eaLnBrk="1" hangingPunct="1">
              <a:spcBef>
                <a:spcPct val="0"/>
              </a:spcBef>
              <a:buClrTx/>
              <a:buSzTx/>
              <a:buFontTx/>
              <a:buNone/>
              <a:defRPr/>
            </a:pPr>
            <a:r>
              <a:rPr lang="en-GB" altLang="en-US" sz="2000" dirty="0">
                <a:solidFill>
                  <a:srgbClr val="FFFFFF"/>
                </a:solidFill>
                <a:latin typeface="+mj-lt"/>
                <a:cs typeface="Calibri"/>
              </a:rPr>
              <a:t>Problem</a:t>
            </a:r>
            <a:r>
              <a:rPr lang="en-GB" altLang="en-US" sz="2000" dirty="0" smtClean="0">
                <a:solidFill>
                  <a:srgbClr val="FFFFFF"/>
                </a:solidFill>
                <a:latin typeface="Calibri"/>
                <a:cs typeface="Calibri"/>
              </a:rPr>
              <a:t> </a:t>
            </a:r>
            <a:r>
              <a:rPr lang="en-GB" altLang="en-US" sz="2000" dirty="0">
                <a:solidFill>
                  <a:srgbClr val="FFFFFF"/>
                </a:solidFill>
                <a:latin typeface="+mj-lt"/>
                <a:cs typeface="Calibri"/>
              </a:rPr>
              <a:t>Solving</a:t>
            </a:r>
          </a:p>
        </p:txBody>
      </p:sp>
    </p:spTree>
    <p:extLst>
      <p:ext uri="{BB962C8B-B14F-4D97-AF65-F5344CB8AC3E}">
        <p14:creationId xmlns:p14="http://schemas.microsoft.com/office/powerpoint/2010/main" val="3463251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3"/>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4"/>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solidFill>
                  <a:prstClr val="black"/>
                </a:solidFill>
                <a:cs typeface="Arial" panose="020B0604020202020204" pitchFamily="34" charset="0"/>
              </a:rPr>
              <a:t>QUALIFYING AS A LAWYER</a:t>
            </a:r>
            <a:endParaRPr lang="en-GB" sz="2800" b="1" dirty="0">
              <a:solidFill>
                <a:prstClr val="black"/>
              </a:solidFill>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cs typeface="Arial" panose="020B0604020202020204" pitchFamily="34" charset="0"/>
              </a:rPr>
              <a:t>CURRENT TRAINING ROUTES</a:t>
            </a:r>
            <a:endParaRPr lang="en-GB" sz="2800" b="1" dirty="0">
              <a:solidFill>
                <a:srgbClr val="0084A9"/>
              </a:solidFill>
              <a:cs typeface="Arial" panose="020B0604020202020204" pitchFamily="34" charset="0"/>
            </a:endParaRPr>
          </a:p>
        </p:txBody>
      </p:sp>
      <p:cxnSp>
        <p:nvCxnSpPr>
          <p:cNvPr id="4" name="Straight Connector 3"/>
          <p:cNvCxnSpPr/>
          <p:nvPr/>
        </p:nvCxnSpPr>
        <p:spPr>
          <a:xfrm flipV="1">
            <a:off x="1562100" y="1957348"/>
            <a:ext cx="1080000" cy="0"/>
          </a:xfrm>
          <a:prstGeom prst="line">
            <a:avLst/>
          </a:prstGeom>
          <a:ln w="47625"/>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flipV="1">
            <a:off x="1562101" y="4583150"/>
            <a:ext cx="1080000" cy="0"/>
          </a:xfrm>
          <a:prstGeom prst="line">
            <a:avLst/>
          </a:prstGeom>
          <a:ln w="47625"/>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654801" y="4019235"/>
            <a:ext cx="0" cy="584761"/>
          </a:xfrm>
          <a:prstGeom prst="line">
            <a:avLst/>
          </a:prstGeom>
          <a:ln w="47625">
            <a:headEnd type="triangle"/>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V="1">
            <a:off x="2654801" y="1933573"/>
            <a:ext cx="0" cy="584761"/>
          </a:xfrm>
          <a:prstGeom prst="line">
            <a:avLst/>
          </a:prstGeom>
          <a:ln w="47625">
            <a:head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2148778" y="2493440"/>
            <a:ext cx="995322" cy="1399363"/>
          </a:xfrm>
          <a:prstGeom prst="rect">
            <a:avLst/>
          </a:prstGeom>
        </p:spPr>
      </p:pic>
      <p:sp>
        <p:nvSpPr>
          <p:cNvPr id="17" name="TextBox 16"/>
          <p:cNvSpPr txBox="1"/>
          <p:nvPr/>
        </p:nvSpPr>
        <p:spPr>
          <a:xfrm>
            <a:off x="4027969" y="1788518"/>
            <a:ext cx="2620897" cy="400110"/>
          </a:xfrm>
          <a:prstGeom prst="rect">
            <a:avLst/>
          </a:prstGeom>
          <a:noFill/>
        </p:spPr>
        <p:txBody>
          <a:bodyPr wrap="square" rtlCol="0">
            <a:spAutoFit/>
          </a:bodyPr>
          <a:lstStyle/>
          <a:p>
            <a:r>
              <a:rPr lang="en-GB" sz="2000" b="1" dirty="0" smtClean="0">
                <a:solidFill>
                  <a:prstClr val="black"/>
                </a:solidFill>
              </a:rPr>
              <a:t>SOLICITOR ROUTE</a:t>
            </a:r>
            <a:endParaRPr lang="en-GB" sz="2000" b="1" dirty="0">
              <a:solidFill>
                <a:prstClr val="black"/>
              </a:solidFill>
            </a:endParaRPr>
          </a:p>
        </p:txBody>
      </p:sp>
      <p:sp>
        <p:nvSpPr>
          <p:cNvPr id="18" name="TextBox 17"/>
          <p:cNvSpPr txBox="1"/>
          <p:nvPr/>
        </p:nvSpPr>
        <p:spPr>
          <a:xfrm>
            <a:off x="4026735" y="3739529"/>
            <a:ext cx="2951097" cy="400110"/>
          </a:xfrm>
          <a:prstGeom prst="rect">
            <a:avLst/>
          </a:prstGeom>
          <a:noFill/>
        </p:spPr>
        <p:txBody>
          <a:bodyPr wrap="square" rtlCol="0">
            <a:spAutoFit/>
          </a:bodyPr>
          <a:lstStyle/>
          <a:p>
            <a:r>
              <a:rPr lang="en-GB" sz="2000" b="1" dirty="0" smtClean="0">
                <a:solidFill>
                  <a:prstClr val="black"/>
                </a:solidFill>
              </a:rPr>
              <a:t>BARRISTER ROUTE</a:t>
            </a:r>
            <a:endParaRPr lang="en-GB" sz="2000" b="1" dirty="0">
              <a:solidFill>
                <a:prstClr val="black"/>
              </a:solidFill>
            </a:endParaRPr>
          </a:p>
        </p:txBody>
      </p:sp>
      <p:sp>
        <p:nvSpPr>
          <p:cNvPr id="19" name="Rectangle 18"/>
          <p:cNvSpPr/>
          <p:nvPr/>
        </p:nvSpPr>
        <p:spPr>
          <a:xfrm>
            <a:off x="166027" y="1531373"/>
            <a:ext cx="1637374" cy="914400"/>
          </a:xfrm>
          <a:prstGeom prst="rect">
            <a:avLst/>
          </a:prstGeom>
          <a:solidFill>
            <a:srgbClr val="757A7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dirty="0" smtClean="0">
                <a:solidFill>
                  <a:prstClr val="white"/>
                </a:solidFill>
              </a:rPr>
              <a:t>QUALIFYING LAW DEGREE</a:t>
            </a:r>
            <a:endParaRPr lang="en-GB" dirty="0">
              <a:solidFill>
                <a:prstClr val="white"/>
              </a:solidFill>
            </a:endParaRPr>
          </a:p>
        </p:txBody>
      </p:sp>
      <p:grpSp>
        <p:nvGrpSpPr>
          <p:cNvPr id="20" name="Group 19"/>
          <p:cNvGrpSpPr/>
          <p:nvPr/>
        </p:nvGrpSpPr>
        <p:grpSpPr>
          <a:xfrm>
            <a:off x="-88901" y="2930736"/>
            <a:ext cx="2174657" cy="1090086"/>
            <a:chOff x="166027" y="2930736"/>
            <a:chExt cx="1692000" cy="1090086"/>
          </a:xfrm>
        </p:grpSpPr>
        <p:sp>
          <p:nvSpPr>
            <p:cNvPr id="21" name="Pentagon 20"/>
            <p:cNvSpPr/>
            <p:nvPr/>
          </p:nvSpPr>
          <p:spPr>
            <a:xfrm rot="5400000">
              <a:off x="515753" y="2974475"/>
              <a:ext cx="978410" cy="1114284"/>
            </a:xfrm>
            <a:prstGeom prst="homePlate">
              <a:avLst>
                <a:gd name="adj" fmla="val 38318"/>
              </a:avLst>
            </a:prstGeom>
            <a:solidFill>
              <a:srgbClr val="757A7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2" name="Rectangle 21"/>
            <p:cNvSpPr/>
            <p:nvPr/>
          </p:nvSpPr>
          <p:spPr>
            <a:xfrm>
              <a:off x="166027" y="2930736"/>
              <a:ext cx="1692000" cy="9144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dirty="0" smtClean="0">
                  <a:solidFill>
                    <a:prstClr val="white"/>
                  </a:solidFill>
                </a:rPr>
                <a:t>NON-LAW</a:t>
              </a:r>
            </a:p>
            <a:p>
              <a:pPr algn="ctr"/>
              <a:r>
                <a:rPr lang="en-GB" dirty="0" smtClean="0">
                  <a:solidFill>
                    <a:prstClr val="white"/>
                  </a:solidFill>
                </a:rPr>
                <a:t>DEGREE</a:t>
              </a:r>
              <a:endParaRPr lang="en-GB" dirty="0">
                <a:solidFill>
                  <a:prstClr val="white"/>
                </a:solidFill>
              </a:endParaRPr>
            </a:p>
          </p:txBody>
        </p:sp>
      </p:grpSp>
      <p:sp>
        <p:nvSpPr>
          <p:cNvPr id="23" name="Rectangle 22"/>
          <p:cNvSpPr/>
          <p:nvPr/>
        </p:nvSpPr>
        <p:spPr>
          <a:xfrm>
            <a:off x="166026" y="4097289"/>
            <a:ext cx="1637374" cy="914400"/>
          </a:xfrm>
          <a:prstGeom prst="rect">
            <a:avLst/>
          </a:prstGeom>
          <a:solidFill>
            <a:srgbClr val="757A7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dirty="0" smtClean="0">
                <a:solidFill>
                  <a:prstClr val="white"/>
                </a:solidFill>
              </a:rPr>
              <a:t>LAW CONVERSION COURSE</a:t>
            </a:r>
            <a:endParaRPr lang="en-GB" dirty="0">
              <a:solidFill>
                <a:prstClr val="white"/>
              </a:solidFill>
            </a:endParaRPr>
          </a:p>
        </p:txBody>
      </p:sp>
      <p:sp>
        <p:nvSpPr>
          <p:cNvPr id="24" name="Rectangle 23"/>
          <p:cNvSpPr/>
          <p:nvPr/>
        </p:nvSpPr>
        <p:spPr>
          <a:xfrm>
            <a:off x="624989" y="2556940"/>
            <a:ext cx="569387" cy="400110"/>
          </a:xfrm>
          <a:prstGeom prst="rect">
            <a:avLst/>
          </a:prstGeom>
        </p:spPr>
        <p:txBody>
          <a:bodyPr wrap="none">
            <a:spAutoFit/>
          </a:bodyPr>
          <a:lstStyle/>
          <a:p>
            <a:r>
              <a:rPr lang="en-GB" sz="2000" b="1" dirty="0" smtClean="0">
                <a:solidFill>
                  <a:prstClr val="black"/>
                </a:solidFill>
              </a:rPr>
              <a:t>OR</a:t>
            </a:r>
            <a:endParaRPr lang="en-GB" sz="2000" dirty="0">
              <a:solidFill>
                <a:prstClr val="black"/>
              </a:solidFill>
            </a:endParaRPr>
          </a:p>
        </p:txBody>
      </p:sp>
      <p:cxnSp>
        <p:nvCxnSpPr>
          <p:cNvPr id="25" name="Straight Connector 24"/>
          <p:cNvCxnSpPr/>
          <p:nvPr/>
        </p:nvCxnSpPr>
        <p:spPr>
          <a:xfrm>
            <a:off x="3144100" y="3428999"/>
            <a:ext cx="457700" cy="0"/>
          </a:xfrm>
          <a:prstGeom prst="line">
            <a:avLst/>
          </a:prstGeom>
          <a:ln w="47625"/>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3601800" y="4508499"/>
            <a:ext cx="499901" cy="0"/>
          </a:xfrm>
          <a:prstGeom prst="line">
            <a:avLst/>
          </a:prstGeom>
          <a:ln w="4762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3601800" y="2550086"/>
            <a:ext cx="0" cy="1980000"/>
          </a:xfrm>
          <a:prstGeom prst="line">
            <a:avLst/>
          </a:prstGeom>
          <a:ln w="47625">
            <a:headEnd type="none"/>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603034" y="2569639"/>
            <a:ext cx="499901" cy="0"/>
          </a:xfrm>
          <a:prstGeom prst="line">
            <a:avLst/>
          </a:prstGeom>
          <a:ln w="47625"/>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a:off x="6803509" y="1341104"/>
            <a:ext cx="690516" cy="820277"/>
          </a:xfrm>
          <a:prstGeom prst="rect">
            <a:avLst/>
          </a:prstGeom>
        </p:spPr>
      </p:pic>
      <p:pic>
        <p:nvPicPr>
          <p:cNvPr id="31" name="Picture 30"/>
          <p:cNvPicPr>
            <a:picLocks noChangeAspect="1"/>
          </p:cNvPicPr>
          <p:nvPr/>
        </p:nvPicPr>
        <p:blipFill>
          <a:blip r:embed="rId5" cstate="email">
            <a:biLevel thresh="50000"/>
            <a:extLst>
              <a:ext uri="{28A0092B-C50C-407E-A947-70E740481C1C}">
                <a14:useLocalDpi xmlns:a14="http://schemas.microsoft.com/office/drawing/2010/main"/>
              </a:ext>
            </a:extLst>
          </a:blip>
          <a:stretch>
            <a:fillRect/>
          </a:stretch>
        </p:blipFill>
        <p:spPr>
          <a:xfrm>
            <a:off x="6859626" y="3370670"/>
            <a:ext cx="668182" cy="744788"/>
          </a:xfrm>
          <a:prstGeom prst="rect">
            <a:avLst/>
          </a:prstGeom>
        </p:spPr>
      </p:pic>
      <p:grpSp>
        <p:nvGrpSpPr>
          <p:cNvPr id="9" name="Group 8"/>
          <p:cNvGrpSpPr/>
          <p:nvPr/>
        </p:nvGrpSpPr>
        <p:grpSpPr>
          <a:xfrm>
            <a:off x="4101701" y="4102616"/>
            <a:ext cx="4831546" cy="864000"/>
            <a:chOff x="3076756" y="3697238"/>
            <a:chExt cx="4831546" cy="864000"/>
          </a:xfrm>
        </p:grpSpPr>
        <p:sp>
          <p:nvSpPr>
            <p:cNvPr id="10" name="Pentagon 9"/>
            <p:cNvSpPr/>
            <p:nvPr/>
          </p:nvSpPr>
          <p:spPr bwMode="auto">
            <a:xfrm>
              <a:off x="6091369" y="3697238"/>
              <a:ext cx="1816933" cy="864000"/>
            </a:xfrm>
            <a:prstGeom prst="homePlate">
              <a:avLst>
                <a:gd name="adj" fmla="val 29054"/>
              </a:avLst>
            </a:prstGeom>
            <a:solidFill>
              <a:srgbClr val="0083A8"/>
            </a:solid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180000" tIns="72000" rIns="72000" bIns="0" anchor="ctr"/>
            <a:lstStyle/>
            <a:p>
              <a:pPr algn="ctr">
                <a:lnSpc>
                  <a:spcPct val="80000"/>
                </a:lnSpc>
                <a:buClr>
                  <a:srgbClr val="000000"/>
                </a:buClr>
                <a:buSzPct val="100000"/>
                <a:defRPr/>
              </a:pPr>
              <a:r>
                <a:rPr lang="en-GB" sz="1700" dirty="0" smtClean="0">
                  <a:ln w="0"/>
                  <a:solidFill>
                    <a:prstClr val="white"/>
                  </a:solidFill>
                </a:rPr>
                <a:t>TWO SIX MONTH PUPILLAGES</a:t>
              </a:r>
              <a:endParaRPr lang="en-GB" sz="1700" dirty="0">
                <a:ln w="0"/>
                <a:solidFill>
                  <a:prstClr val="white"/>
                </a:solidFill>
              </a:endParaRPr>
            </a:p>
          </p:txBody>
        </p:sp>
        <p:sp>
          <p:nvSpPr>
            <p:cNvPr id="11" name="Pentagon 10"/>
            <p:cNvSpPr/>
            <p:nvPr/>
          </p:nvSpPr>
          <p:spPr bwMode="auto">
            <a:xfrm>
              <a:off x="4537226" y="3697238"/>
              <a:ext cx="1816933" cy="864000"/>
            </a:xfrm>
            <a:prstGeom prst="homePlate">
              <a:avLst>
                <a:gd name="adj" fmla="val 29054"/>
              </a:avLst>
            </a:prstGeom>
            <a:solidFill>
              <a:srgbClr val="0083A8"/>
            </a:solid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504000" tIns="72000" rIns="72000" bIns="0" anchor="ctr"/>
            <a:lstStyle/>
            <a:p>
              <a:pPr algn="ctr">
                <a:lnSpc>
                  <a:spcPct val="80000"/>
                </a:lnSpc>
                <a:buClr>
                  <a:srgbClr val="000000"/>
                </a:buClr>
                <a:buSzPct val="100000"/>
                <a:defRPr/>
              </a:pPr>
              <a:r>
                <a:rPr lang="en-GB" sz="1700" dirty="0">
                  <a:ln w="0"/>
                  <a:solidFill>
                    <a:prstClr val="white"/>
                  </a:solidFill>
                </a:rPr>
                <a:t>CALL TO </a:t>
              </a:r>
            </a:p>
            <a:p>
              <a:pPr algn="ctr">
                <a:lnSpc>
                  <a:spcPct val="80000"/>
                </a:lnSpc>
                <a:buClr>
                  <a:srgbClr val="000000"/>
                </a:buClr>
                <a:buSzPct val="100000"/>
                <a:defRPr/>
              </a:pPr>
              <a:r>
                <a:rPr lang="en-GB" sz="1700" dirty="0">
                  <a:ln w="0"/>
                  <a:solidFill>
                    <a:prstClr val="white"/>
                  </a:solidFill>
                </a:rPr>
                <a:t>BAR</a:t>
              </a:r>
            </a:p>
          </p:txBody>
        </p:sp>
        <p:sp>
          <p:nvSpPr>
            <p:cNvPr id="12" name="Pentagon 11"/>
            <p:cNvSpPr/>
            <p:nvPr/>
          </p:nvSpPr>
          <p:spPr bwMode="auto">
            <a:xfrm>
              <a:off x="3076756" y="3697238"/>
              <a:ext cx="1816933" cy="864000"/>
            </a:xfrm>
            <a:prstGeom prst="homePlate">
              <a:avLst>
                <a:gd name="adj" fmla="val 29054"/>
              </a:avLst>
            </a:prstGeom>
            <a:solidFill>
              <a:srgbClr val="0083A8"/>
            </a:solid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72000" tIns="72000" rIns="72000" bIns="0" anchor="ctr"/>
            <a:lstStyle/>
            <a:p>
              <a:pPr algn="ctr">
                <a:lnSpc>
                  <a:spcPct val="80000"/>
                </a:lnSpc>
                <a:buClr>
                  <a:srgbClr val="000000"/>
                </a:buClr>
                <a:buSzPct val="100000"/>
                <a:buFont typeface="Times New Roman" pitchFamily="16" charset="0"/>
                <a:buNone/>
                <a:defRPr/>
              </a:pPr>
              <a:r>
                <a:rPr lang="en-GB" sz="1700" spc="-110" dirty="0" smtClean="0">
                  <a:ln w="0"/>
                  <a:solidFill>
                    <a:prstClr val="white"/>
                  </a:solidFill>
                </a:rPr>
                <a:t>BAR PROFESSIONAL </a:t>
              </a:r>
              <a:r>
                <a:rPr lang="en-GB" sz="1700" dirty="0" smtClean="0">
                  <a:ln w="0"/>
                  <a:solidFill>
                    <a:prstClr val="white"/>
                  </a:solidFill>
                </a:rPr>
                <a:t>TRAINING COURSE</a:t>
              </a:r>
              <a:endParaRPr lang="en-GB" sz="1700" dirty="0">
                <a:ln w="0"/>
                <a:solidFill>
                  <a:prstClr val="white"/>
                </a:solidFill>
              </a:endParaRPr>
            </a:p>
          </p:txBody>
        </p:sp>
      </p:grpSp>
      <p:grpSp>
        <p:nvGrpSpPr>
          <p:cNvPr id="13" name="Group 12"/>
          <p:cNvGrpSpPr/>
          <p:nvPr/>
        </p:nvGrpSpPr>
        <p:grpSpPr>
          <a:xfrm>
            <a:off x="4102935" y="2150110"/>
            <a:ext cx="4831546" cy="864000"/>
            <a:chOff x="3076756" y="4687178"/>
            <a:chExt cx="4831546" cy="864000"/>
          </a:xfrm>
          <a:solidFill>
            <a:srgbClr val="822896"/>
          </a:solidFill>
        </p:grpSpPr>
        <p:sp>
          <p:nvSpPr>
            <p:cNvPr id="14" name="Pentagon 13"/>
            <p:cNvSpPr/>
            <p:nvPr/>
          </p:nvSpPr>
          <p:spPr bwMode="auto">
            <a:xfrm>
              <a:off x="6091369" y="4687178"/>
              <a:ext cx="1816933" cy="864000"/>
            </a:xfrm>
            <a:prstGeom prst="homePlate">
              <a:avLst>
                <a:gd name="adj" fmla="val 29054"/>
              </a:avLst>
            </a:prstGeom>
            <a:grp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180000" tIns="72000" rIns="72000" bIns="0" anchor="ctr"/>
            <a:lstStyle/>
            <a:p>
              <a:pPr algn="ctr">
                <a:lnSpc>
                  <a:spcPct val="80000"/>
                </a:lnSpc>
                <a:buClr>
                  <a:srgbClr val="000000"/>
                </a:buClr>
                <a:buSzPct val="100000"/>
                <a:defRPr/>
              </a:pPr>
              <a:r>
                <a:rPr lang="en-GB" sz="1700" dirty="0" smtClean="0">
                  <a:ln w="0"/>
                  <a:solidFill>
                    <a:prstClr val="white"/>
                  </a:solidFill>
                </a:rPr>
                <a:t>ADMISSION AS A SOLICITOR</a:t>
              </a:r>
              <a:endParaRPr lang="en-GB" sz="1700" dirty="0">
                <a:ln w="0"/>
                <a:solidFill>
                  <a:prstClr val="white"/>
                </a:solidFill>
              </a:endParaRPr>
            </a:p>
          </p:txBody>
        </p:sp>
        <p:sp>
          <p:nvSpPr>
            <p:cNvPr id="15" name="Pentagon 14"/>
            <p:cNvSpPr/>
            <p:nvPr/>
          </p:nvSpPr>
          <p:spPr bwMode="auto">
            <a:xfrm>
              <a:off x="4537226" y="4687178"/>
              <a:ext cx="1816933" cy="864000"/>
            </a:xfrm>
            <a:prstGeom prst="homePlate">
              <a:avLst>
                <a:gd name="adj" fmla="val 29054"/>
              </a:avLst>
            </a:prstGeom>
            <a:grp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396000" tIns="72000" rIns="72000" bIns="0" anchor="ctr"/>
            <a:lstStyle/>
            <a:p>
              <a:pPr algn="ctr">
                <a:lnSpc>
                  <a:spcPct val="80000"/>
                </a:lnSpc>
                <a:buClr>
                  <a:srgbClr val="000000"/>
                </a:buClr>
                <a:buSzPct val="100000"/>
                <a:defRPr/>
              </a:pPr>
              <a:r>
                <a:rPr lang="en-GB" sz="1700" dirty="0" smtClean="0">
                  <a:ln w="0"/>
                  <a:solidFill>
                    <a:prstClr val="white"/>
                  </a:solidFill>
                </a:rPr>
                <a:t>TWO YEAR TRAINING CONTRACT</a:t>
              </a:r>
              <a:endParaRPr lang="en-GB" sz="1700" dirty="0">
                <a:ln w="0"/>
                <a:solidFill>
                  <a:prstClr val="white"/>
                </a:solidFill>
              </a:endParaRPr>
            </a:p>
          </p:txBody>
        </p:sp>
        <p:sp>
          <p:nvSpPr>
            <p:cNvPr id="16" name="Pentagon 15"/>
            <p:cNvSpPr/>
            <p:nvPr/>
          </p:nvSpPr>
          <p:spPr bwMode="auto">
            <a:xfrm>
              <a:off x="3076756" y="4687178"/>
              <a:ext cx="1816933" cy="864000"/>
            </a:xfrm>
            <a:prstGeom prst="homePlate">
              <a:avLst>
                <a:gd name="adj" fmla="val 29054"/>
              </a:avLst>
            </a:prstGeom>
            <a:grp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lnSpc>
                  <a:spcPct val="80000"/>
                </a:lnSpc>
                <a:buClr>
                  <a:srgbClr val="000000"/>
                </a:buClr>
                <a:buSzPct val="100000"/>
                <a:buFont typeface="Times New Roman" pitchFamily="16" charset="0"/>
                <a:buNone/>
              </a:pPr>
              <a:r>
                <a:rPr lang="en-GB" sz="1700" dirty="0">
                  <a:ln w="0"/>
                  <a:solidFill>
                    <a:prstClr val="white"/>
                  </a:solidFill>
                </a:rPr>
                <a:t>LEGAL PRACTICE COURSE</a:t>
              </a:r>
            </a:p>
          </p:txBody>
        </p:sp>
      </p:grpSp>
    </p:spTree>
    <p:extLst>
      <p:ext uri="{BB962C8B-B14F-4D97-AF65-F5344CB8AC3E}">
        <p14:creationId xmlns:p14="http://schemas.microsoft.com/office/powerpoint/2010/main" val="1418162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par>
                          <p:cTn id="47" fill="hold">
                            <p:stCondLst>
                              <p:cond delay="500"/>
                            </p:stCondLst>
                            <p:childTnLst>
                              <p:par>
                                <p:cTn id="48" presetID="16" presetClass="entr" presetSubtype="42"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outHorizontal)">
                                      <p:cBhvr>
                                        <p:cTn id="50" dur="500"/>
                                        <p:tgtEl>
                                          <p:spTgt spid="28"/>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par>
                                <p:cTn id="55" presetID="2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par>
                          <p:cTn id="58" fill="hold">
                            <p:stCondLst>
                              <p:cond delay="1500"/>
                            </p:stCondLst>
                            <p:childTnLst>
                              <p:par>
                                <p:cTn id="59" presetID="42"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2500"/>
                            </p:stCondLst>
                            <p:childTnLst>
                              <p:par>
                                <p:cTn id="70" presetID="22"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par>
                                <p:cTn id="73" presetID="22" presetClass="entr" presetSubtype="8"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par>
                          <p:cTn id="76" fill="hold">
                            <p:stCondLst>
                              <p:cond delay="3000"/>
                            </p:stCondLst>
                            <p:childTnLst>
                              <p:par>
                                <p:cTn id="77" presetID="37"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900" decel="100000" fill="hold"/>
                                        <p:tgtEl>
                                          <p:spTgt spid="30"/>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900" decel="100000" fill="hold"/>
                                        <p:tgtEl>
                                          <p:spTgt spid="31"/>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3"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7232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solidFill>
                  <a:prstClr val="black"/>
                </a:solidFill>
                <a:cs typeface="Arial" panose="020B0604020202020204" pitchFamily="34" charset="0"/>
              </a:rPr>
              <a:t>QUALIFYING AS A LAWYER</a:t>
            </a:r>
            <a:endParaRPr lang="en-GB" sz="2800" b="1" dirty="0">
              <a:solidFill>
                <a:prstClr val="black"/>
              </a:solidFill>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cs typeface="Arial" panose="020B0604020202020204" pitchFamily="34" charset="0"/>
              </a:rPr>
              <a:t>FUTURE TRAINING FOR SOLICITORS</a:t>
            </a:r>
            <a:endParaRPr lang="en-GB" sz="2800" b="1" dirty="0">
              <a:solidFill>
                <a:srgbClr val="0084A9"/>
              </a:solidFill>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4031" y="1856698"/>
            <a:ext cx="4570940" cy="3014456"/>
          </a:xfrm>
          <a:prstGeom prst="rect">
            <a:avLst/>
          </a:prstGeom>
        </p:spPr>
      </p:pic>
      <p:sp>
        <p:nvSpPr>
          <p:cNvPr id="5" name="Rectangle 4"/>
          <p:cNvSpPr/>
          <p:nvPr/>
        </p:nvSpPr>
        <p:spPr bwMode="auto">
          <a:xfrm>
            <a:off x="3892287" y="4128893"/>
            <a:ext cx="1060111" cy="3351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914400" eaLnBrk="0" fontAlgn="base" hangingPunct="0">
              <a:lnSpc>
                <a:spcPct val="90000"/>
              </a:lnSpc>
              <a:spcBef>
                <a:spcPct val="0"/>
              </a:spcBef>
              <a:spcAft>
                <a:spcPct val="0"/>
              </a:spcAft>
            </a:pPr>
            <a:r>
              <a:rPr lang="en-GB" sz="2800" b="1" dirty="0">
                <a:solidFill>
                  <a:prstClr val="white"/>
                </a:solidFill>
                <a:cs typeface="Arial" panose="020B0604020202020204" pitchFamily="34" charset="0"/>
              </a:rPr>
              <a:t>SQE</a:t>
            </a:r>
            <a:endParaRPr lang="en-GB" sz="2800" dirty="0">
              <a:solidFill>
                <a:prstClr val="white"/>
              </a:solidFill>
              <a:cs typeface="Arial" panose="020B0604020202020204" pitchFamily="34" charset="0"/>
            </a:endParaRPr>
          </a:p>
        </p:txBody>
      </p:sp>
      <p:sp>
        <p:nvSpPr>
          <p:cNvPr id="6" name="Rectangle 5"/>
          <p:cNvSpPr/>
          <p:nvPr/>
        </p:nvSpPr>
        <p:spPr bwMode="auto">
          <a:xfrm>
            <a:off x="303527" y="4092624"/>
            <a:ext cx="1839483" cy="4022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DEGREE OR</a:t>
            </a:r>
          </a:p>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EQUIVALENT </a:t>
            </a:r>
            <a:endParaRPr lang="en-GB" dirty="0">
              <a:solidFill>
                <a:srgbClr val="343535"/>
              </a:solidFill>
              <a:cs typeface="Arial" panose="020B0604020202020204" pitchFamily="34" charset="0"/>
            </a:endParaRPr>
          </a:p>
        </p:txBody>
      </p:sp>
      <p:sp>
        <p:nvSpPr>
          <p:cNvPr id="7" name="Rectangle 6"/>
          <p:cNvSpPr/>
          <p:nvPr/>
        </p:nvSpPr>
        <p:spPr bwMode="auto">
          <a:xfrm>
            <a:off x="868878" y="2674052"/>
            <a:ext cx="1924678" cy="4735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SQE STAGE 1</a:t>
            </a:r>
          </a:p>
        </p:txBody>
      </p:sp>
      <p:grpSp>
        <p:nvGrpSpPr>
          <p:cNvPr id="2" name="Group 1"/>
          <p:cNvGrpSpPr/>
          <p:nvPr/>
        </p:nvGrpSpPr>
        <p:grpSpPr>
          <a:xfrm>
            <a:off x="3513666" y="3329919"/>
            <a:ext cx="1817352" cy="1678111"/>
            <a:chOff x="3513666" y="3329919"/>
            <a:chExt cx="1817352" cy="1678111"/>
          </a:xfrm>
        </p:grpSpPr>
        <p:sp>
          <p:nvSpPr>
            <p:cNvPr id="8" name="Oval 7"/>
            <p:cNvSpPr/>
            <p:nvPr/>
          </p:nvSpPr>
          <p:spPr>
            <a:xfrm>
              <a:off x="3583286" y="3329919"/>
              <a:ext cx="1678111" cy="167811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9" name="Rectangle 8"/>
            <p:cNvSpPr/>
            <p:nvPr/>
          </p:nvSpPr>
          <p:spPr>
            <a:xfrm>
              <a:off x="3513666" y="3386364"/>
              <a:ext cx="1817352" cy="1557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b="1" dirty="0">
                  <a:solidFill>
                    <a:srgbClr val="343535"/>
                  </a:solidFill>
                  <a:cs typeface="Arial" panose="020B0604020202020204" pitchFamily="34" charset="0"/>
                </a:rPr>
                <a:t>SQE</a:t>
              </a:r>
              <a:endParaRPr lang="en-GB" sz="4800" dirty="0">
                <a:ln w="0"/>
                <a:solidFill>
                  <a:prstClr val="black"/>
                </a:solidFill>
                <a:effectLst>
                  <a:outerShdw blurRad="38100" dist="19050" dir="2700000" algn="tl" rotWithShape="0">
                    <a:prstClr val="black">
                      <a:alpha val="40000"/>
                    </a:prstClr>
                  </a:outerShdw>
                </a:effectLst>
              </a:endParaRPr>
            </a:p>
          </p:txBody>
        </p:sp>
      </p:grpSp>
      <p:sp>
        <p:nvSpPr>
          <p:cNvPr id="10" name="Rectangle 9"/>
          <p:cNvSpPr/>
          <p:nvPr/>
        </p:nvSpPr>
        <p:spPr bwMode="auto">
          <a:xfrm>
            <a:off x="3513666" y="1549215"/>
            <a:ext cx="1946697" cy="29439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SQE STAGE 2</a:t>
            </a:r>
          </a:p>
        </p:txBody>
      </p:sp>
      <p:sp>
        <p:nvSpPr>
          <p:cNvPr id="11" name="Rectangle 10"/>
          <p:cNvSpPr/>
          <p:nvPr/>
        </p:nvSpPr>
        <p:spPr bwMode="auto">
          <a:xfrm>
            <a:off x="6296021" y="2674052"/>
            <a:ext cx="2652756" cy="3803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QUALIFYING WORK EXPERIENCE</a:t>
            </a:r>
            <a:endParaRPr lang="en-GB" dirty="0">
              <a:solidFill>
                <a:srgbClr val="343535"/>
              </a:solidFill>
              <a:cs typeface="Arial" panose="020B0604020202020204" pitchFamily="34" charset="0"/>
            </a:endParaRPr>
          </a:p>
        </p:txBody>
      </p:sp>
      <p:sp>
        <p:nvSpPr>
          <p:cNvPr id="12" name="Rectangle 11"/>
          <p:cNvSpPr/>
          <p:nvPr/>
        </p:nvSpPr>
        <p:spPr bwMode="auto">
          <a:xfrm>
            <a:off x="6763531" y="4040679"/>
            <a:ext cx="2185246" cy="29439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b="1" dirty="0">
                <a:solidFill>
                  <a:srgbClr val="343535"/>
                </a:solidFill>
                <a:cs typeface="Arial" panose="020B0604020202020204" pitchFamily="34" charset="0"/>
              </a:rPr>
              <a:t>QUALIFICATION</a:t>
            </a:r>
            <a:endParaRPr lang="en-GB" dirty="0">
              <a:solidFill>
                <a:srgbClr val="343535"/>
              </a:solidFill>
              <a:cs typeface="Arial" panose="020B0604020202020204" pitchFamily="34" charset="0"/>
            </a:endParaRPr>
          </a:p>
        </p:txBody>
      </p:sp>
    </p:spTree>
    <p:extLst>
      <p:ext uri="{BB962C8B-B14F-4D97-AF65-F5344CB8AC3E}">
        <p14:creationId xmlns:p14="http://schemas.microsoft.com/office/powerpoint/2010/main" val="1978518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par>
                          <p:cTn id="30" fill="hold">
                            <p:stCondLst>
                              <p:cond delay="275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H="1" flipV="1">
            <a:off x="4664995" y="3112120"/>
            <a:ext cx="747826"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664996" y="3479755"/>
            <a:ext cx="65779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676476" y="3847390"/>
            <a:ext cx="750919"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4678741" y="2744485"/>
            <a:ext cx="75150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39177" y="2727923"/>
            <a:ext cx="65779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9177" y="2171513"/>
            <a:ext cx="11342" cy="161130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62706" y="3062912"/>
            <a:ext cx="65779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39178" y="3788097"/>
            <a:ext cx="65779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bwMode="auto">
          <a:xfrm>
            <a:off x="680898" y="742927"/>
            <a:ext cx="539123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solidFill>
                  <a:prstClr val="black"/>
                </a:solidFill>
                <a:cs typeface="Arial" panose="020B0604020202020204" pitchFamily="34" charset="0"/>
              </a:rPr>
              <a:t>OUR LLB DEGREES</a:t>
            </a:r>
            <a:endParaRPr lang="en-GB" sz="2800" b="1" dirty="0">
              <a:solidFill>
                <a:prstClr val="black"/>
              </a:solidFill>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cs typeface="Arial" panose="020B0604020202020204" pitchFamily="34" charset="0"/>
              </a:rPr>
              <a:t>DIFFERENT OPTIONS</a:t>
            </a:r>
            <a:endParaRPr lang="en-GB" sz="2800" b="1" dirty="0">
              <a:solidFill>
                <a:srgbClr val="0084A9"/>
              </a:solidFill>
              <a:cs typeface="Arial" panose="020B0604020202020204" pitchFamily="34" charset="0"/>
            </a:endParaRPr>
          </a:p>
        </p:txBody>
      </p:sp>
      <p:cxnSp>
        <p:nvCxnSpPr>
          <p:cNvPr id="6" name="Straight Connector 5"/>
          <p:cNvCxnSpPr/>
          <p:nvPr/>
        </p:nvCxnSpPr>
        <p:spPr>
          <a:xfrm flipH="1">
            <a:off x="4675646" y="2171513"/>
            <a:ext cx="1" cy="2638568"/>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Snip Single Corner Rectangle 12"/>
          <p:cNvSpPr>
            <a:spLocks/>
          </p:cNvSpPr>
          <p:nvPr/>
        </p:nvSpPr>
        <p:spPr bwMode="auto">
          <a:xfrm>
            <a:off x="315262" y="1653510"/>
            <a:ext cx="2991478" cy="676296"/>
          </a:xfrm>
          <a:prstGeom prst="snip1Rect">
            <a:avLst/>
          </a:prstGeom>
          <a:solidFill>
            <a:srgbClr val="822896"/>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36000" tIns="0" rIns="0" bIns="0" numCol="1" rtlCol="0" anchor="t" anchorCtr="0" compatLnSpc="1">
            <a:prstTxWarp prst="textNoShape">
              <a:avLst/>
            </a:prstTxWarp>
            <a:noAutofit/>
          </a:bodyPr>
          <a:lstStyle/>
          <a:p>
            <a:pPr defTabSz="914400" eaLnBrk="0" fontAlgn="base" hangingPunct="0">
              <a:spcBef>
                <a:spcPct val="0"/>
              </a:spcBef>
              <a:spcAft>
                <a:spcPct val="0"/>
              </a:spcAft>
            </a:pPr>
            <a:r>
              <a:rPr lang="en-GB" sz="3600" b="1" dirty="0" smtClean="0">
                <a:solidFill>
                  <a:prstClr val="white"/>
                </a:solidFill>
              </a:rPr>
              <a:t>LLB </a:t>
            </a:r>
            <a:r>
              <a:rPr lang="en-GB" b="1" dirty="0" smtClean="0">
                <a:solidFill>
                  <a:prstClr val="white"/>
                </a:solidFill>
              </a:rPr>
              <a:t>(Hons)</a:t>
            </a:r>
          </a:p>
        </p:txBody>
      </p:sp>
      <p:sp>
        <p:nvSpPr>
          <p:cNvPr id="14" name="Rectangle 13"/>
          <p:cNvSpPr/>
          <p:nvPr/>
        </p:nvSpPr>
        <p:spPr bwMode="auto">
          <a:xfrm>
            <a:off x="731118" y="2929099"/>
            <a:ext cx="2575622" cy="31683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3 Year | Full time</a:t>
            </a:r>
          </a:p>
        </p:txBody>
      </p:sp>
      <p:sp>
        <p:nvSpPr>
          <p:cNvPr id="15" name="Rectangle 14"/>
          <p:cNvSpPr/>
          <p:nvPr/>
        </p:nvSpPr>
        <p:spPr bwMode="auto">
          <a:xfrm>
            <a:off x="721295" y="3654830"/>
            <a:ext cx="2575622" cy="31683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Online</a:t>
            </a:r>
          </a:p>
        </p:txBody>
      </p:sp>
      <p:sp>
        <p:nvSpPr>
          <p:cNvPr id="17" name="Rectangle 16"/>
          <p:cNvSpPr/>
          <p:nvPr/>
        </p:nvSpPr>
        <p:spPr bwMode="auto">
          <a:xfrm>
            <a:off x="4877566" y="2597418"/>
            <a:ext cx="2958333" cy="31680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Law with Criminology</a:t>
            </a:r>
          </a:p>
        </p:txBody>
      </p:sp>
      <p:sp>
        <p:nvSpPr>
          <p:cNvPr id="18" name="Rectangle 17"/>
          <p:cNvSpPr/>
          <p:nvPr/>
        </p:nvSpPr>
        <p:spPr bwMode="auto">
          <a:xfrm>
            <a:off x="4883515" y="2966015"/>
            <a:ext cx="2958333" cy="31680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Law with International Business</a:t>
            </a:r>
          </a:p>
        </p:txBody>
      </p:sp>
      <p:sp>
        <p:nvSpPr>
          <p:cNvPr id="19" name="Rectangle 18"/>
          <p:cNvSpPr/>
          <p:nvPr/>
        </p:nvSpPr>
        <p:spPr bwMode="auto">
          <a:xfrm>
            <a:off x="4895413" y="3334612"/>
            <a:ext cx="2958333" cy="31680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Law with Business</a:t>
            </a:r>
          </a:p>
        </p:txBody>
      </p:sp>
      <p:sp>
        <p:nvSpPr>
          <p:cNvPr id="20" name="Rectangle 19"/>
          <p:cNvSpPr/>
          <p:nvPr/>
        </p:nvSpPr>
        <p:spPr bwMode="auto">
          <a:xfrm>
            <a:off x="4889464" y="3703209"/>
            <a:ext cx="2958333" cy="31680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a:solidFill>
                  <a:prstClr val="white"/>
                </a:solidFill>
              </a:rPr>
              <a:t>Law with Government &amp; Politics</a:t>
            </a:r>
          </a:p>
        </p:txBody>
      </p:sp>
      <p:sp>
        <p:nvSpPr>
          <p:cNvPr id="29" name="Rectangle 28"/>
          <p:cNvSpPr/>
          <p:nvPr/>
        </p:nvSpPr>
        <p:spPr bwMode="auto">
          <a:xfrm>
            <a:off x="721295" y="2555495"/>
            <a:ext cx="2575622" cy="31683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a:solidFill>
                  <a:prstClr val="white"/>
                </a:solidFill>
              </a:rPr>
              <a:t>2</a:t>
            </a:r>
            <a:r>
              <a:rPr lang="en-GB" sz="1400" b="1" dirty="0" smtClean="0">
                <a:solidFill>
                  <a:prstClr val="white"/>
                </a:solidFill>
              </a:rPr>
              <a:t> Year | Accelerated</a:t>
            </a:r>
          </a:p>
        </p:txBody>
      </p:sp>
      <p:cxnSp>
        <p:nvCxnSpPr>
          <p:cNvPr id="57" name="Straight Connector 56"/>
          <p:cNvCxnSpPr/>
          <p:nvPr/>
        </p:nvCxnSpPr>
        <p:spPr>
          <a:xfrm flipH="1" flipV="1">
            <a:off x="550519" y="3419665"/>
            <a:ext cx="657791"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auto">
          <a:xfrm>
            <a:off x="718931" y="3285852"/>
            <a:ext cx="2575622" cy="316830"/>
          </a:xfrm>
          <a:prstGeom prst="rect">
            <a:avLst/>
          </a:prstGeom>
          <a:solidFill>
            <a:srgbClr val="595959"/>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4 year with foundation year</a:t>
            </a:r>
          </a:p>
        </p:txBody>
      </p:sp>
      <p:sp>
        <p:nvSpPr>
          <p:cNvPr id="59" name="Snip Single Corner Rectangle 58"/>
          <p:cNvSpPr>
            <a:spLocks/>
          </p:cNvSpPr>
          <p:nvPr/>
        </p:nvSpPr>
        <p:spPr bwMode="auto">
          <a:xfrm>
            <a:off x="4508500" y="1653510"/>
            <a:ext cx="4203700" cy="808371"/>
          </a:xfrm>
          <a:prstGeom prst="snip1Rect">
            <a:avLst/>
          </a:prstGeom>
          <a:solidFill>
            <a:srgbClr val="822896"/>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0" rIns="0" bIns="0" numCol="1" rtlCol="0" anchor="t" anchorCtr="0" compatLnSpc="1">
            <a:prstTxWarp prst="textNoShape">
              <a:avLst/>
            </a:prstTxWarp>
            <a:noAutofit/>
          </a:bodyPr>
          <a:lstStyle/>
          <a:p>
            <a:pPr defTabSz="914400" eaLnBrk="0" fontAlgn="base" hangingPunct="0">
              <a:spcBef>
                <a:spcPct val="0"/>
              </a:spcBef>
              <a:spcAft>
                <a:spcPct val="0"/>
              </a:spcAft>
            </a:pPr>
            <a:r>
              <a:rPr lang="en-GB" sz="2000" b="1" dirty="0" smtClean="0">
                <a:solidFill>
                  <a:prstClr val="white"/>
                </a:solidFill>
              </a:rPr>
              <a:t>LAW WITH… LLBs</a:t>
            </a:r>
          </a:p>
          <a:p>
            <a:pPr defTabSz="914400" eaLnBrk="0" fontAlgn="base" hangingPunct="0">
              <a:spcBef>
                <a:spcPct val="0"/>
              </a:spcBef>
              <a:spcAft>
                <a:spcPct val="0"/>
              </a:spcAft>
            </a:pPr>
            <a:r>
              <a:rPr lang="en-GB" sz="1200" b="1" dirty="0" smtClean="0">
                <a:solidFill>
                  <a:prstClr val="white"/>
                </a:solidFill>
              </a:rPr>
              <a:t>Our </a:t>
            </a:r>
            <a:r>
              <a:rPr lang="en-GB" sz="1400" b="1" dirty="0">
                <a:solidFill>
                  <a:prstClr val="white"/>
                </a:solidFill>
              </a:rPr>
              <a:t>3 year, Online and 4 year foundations </a:t>
            </a:r>
            <a:r>
              <a:rPr lang="en-GB" sz="1200" b="1" dirty="0">
                <a:solidFill>
                  <a:prstClr val="white"/>
                </a:solidFill>
              </a:rPr>
              <a:t>are also available with the following variations</a:t>
            </a:r>
          </a:p>
        </p:txBody>
      </p:sp>
      <p:cxnSp>
        <p:nvCxnSpPr>
          <p:cNvPr id="63" name="Straight Connector 62"/>
          <p:cNvCxnSpPr/>
          <p:nvPr/>
        </p:nvCxnSpPr>
        <p:spPr>
          <a:xfrm flipH="1" flipV="1">
            <a:off x="4661889" y="4303099"/>
            <a:ext cx="754038"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25" name="Rectangle 24"/>
          <p:cNvSpPr>
            <a:spLocks/>
          </p:cNvSpPr>
          <p:nvPr/>
        </p:nvSpPr>
        <p:spPr bwMode="auto">
          <a:xfrm>
            <a:off x="4901363" y="4086427"/>
            <a:ext cx="2958333" cy="506546"/>
          </a:xfrm>
          <a:prstGeom prst="rect">
            <a:avLst/>
          </a:prstGeom>
          <a:solidFill>
            <a:srgbClr val="41C4DC"/>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a:solidFill>
                  <a:prstClr val="white"/>
                </a:solidFill>
              </a:rPr>
              <a:t>NEW FOR </a:t>
            </a:r>
            <a:r>
              <a:rPr lang="en-GB" sz="1400" b="1" dirty="0" smtClean="0">
                <a:solidFill>
                  <a:prstClr val="white"/>
                </a:solidFill>
              </a:rPr>
              <a:t>2019</a:t>
            </a:r>
          </a:p>
          <a:p>
            <a:pPr defTabSz="914400" eaLnBrk="0" fontAlgn="base" hangingPunct="0">
              <a:spcBef>
                <a:spcPct val="0"/>
              </a:spcBef>
              <a:spcAft>
                <a:spcPct val="0"/>
              </a:spcAft>
            </a:pPr>
            <a:r>
              <a:rPr lang="en-GB" sz="1400" b="1" dirty="0" smtClean="0">
                <a:solidFill>
                  <a:prstClr val="white"/>
                </a:solidFill>
              </a:rPr>
              <a:t>Law with International Diplomacy</a:t>
            </a:r>
            <a:endParaRPr lang="en-GB" sz="1400" b="1" dirty="0">
              <a:solidFill>
                <a:prstClr val="white"/>
              </a:solidFill>
            </a:endParaRPr>
          </a:p>
        </p:txBody>
      </p:sp>
      <p:cxnSp>
        <p:nvCxnSpPr>
          <p:cNvPr id="64" name="Straight Connector 63"/>
          <p:cNvCxnSpPr/>
          <p:nvPr/>
        </p:nvCxnSpPr>
        <p:spPr>
          <a:xfrm flipH="1" flipV="1">
            <a:off x="4661889" y="4797381"/>
            <a:ext cx="754038" cy="546"/>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p:cNvSpPr>
            <a:spLocks/>
          </p:cNvSpPr>
          <p:nvPr/>
        </p:nvSpPr>
        <p:spPr bwMode="auto">
          <a:xfrm>
            <a:off x="4901363" y="4656909"/>
            <a:ext cx="2958333" cy="250922"/>
          </a:xfrm>
          <a:prstGeom prst="rect">
            <a:avLst/>
          </a:prstGeom>
          <a:solidFill>
            <a:srgbClr val="41C4DC"/>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4400" eaLnBrk="0" fontAlgn="base" hangingPunct="0">
              <a:spcBef>
                <a:spcPct val="0"/>
              </a:spcBef>
              <a:spcAft>
                <a:spcPct val="0"/>
              </a:spcAft>
            </a:pPr>
            <a:r>
              <a:rPr lang="en-GB" sz="1400" b="1" dirty="0" smtClean="0">
                <a:solidFill>
                  <a:prstClr val="white"/>
                </a:solidFill>
              </a:rPr>
              <a:t>Law with Journalism</a:t>
            </a:r>
            <a:endParaRPr lang="en-GB" sz="1400" b="1" dirty="0">
              <a:solidFill>
                <a:prstClr val="white"/>
              </a:solidFill>
            </a:endParaRPr>
          </a:p>
        </p:txBody>
      </p:sp>
    </p:spTree>
    <p:extLst>
      <p:ext uri="{BB962C8B-B14F-4D97-AF65-F5344CB8AC3E}">
        <p14:creationId xmlns:p14="http://schemas.microsoft.com/office/powerpoint/2010/main" val="413022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by="(-#ppt_w*2)" calcmode="lin" valueType="num">
                                      <p:cBhvr rctx="PPT">
                                        <p:cTn id="12" dur="250" autoRev="1" fill="hold">
                                          <p:stCondLst>
                                            <p:cond delay="0"/>
                                          </p:stCondLst>
                                        </p:cTn>
                                        <p:tgtEl>
                                          <p:spTgt spid="29"/>
                                        </p:tgtEl>
                                        <p:attrNameLst>
                                          <p:attrName>ppt_w</p:attrName>
                                        </p:attrNameLst>
                                      </p:cBhvr>
                                    </p:anim>
                                    <p:anim by="(#ppt_w*0.50)" calcmode="lin" valueType="num">
                                      <p:cBhvr>
                                        <p:cTn id="13" dur="250" decel="50000" autoRev="1" fill="hold">
                                          <p:stCondLst>
                                            <p:cond delay="0"/>
                                          </p:stCondLst>
                                        </p:cTn>
                                        <p:tgtEl>
                                          <p:spTgt spid="29"/>
                                        </p:tgtEl>
                                        <p:attrNameLst>
                                          <p:attrName>ppt_x</p:attrName>
                                        </p:attrNameLst>
                                      </p:cBhvr>
                                    </p:anim>
                                    <p:anim from="(-#ppt_h/2)" to="(#ppt_y)" calcmode="lin" valueType="num">
                                      <p:cBhvr>
                                        <p:cTn id="14" dur="500" fill="hold">
                                          <p:stCondLst>
                                            <p:cond delay="0"/>
                                          </p:stCondLst>
                                        </p:cTn>
                                        <p:tgtEl>
                                          <p:spTgt spid="29"/>
                                        </p:tgtEl>
                                        <p:attrNameLst>
                                          <p:attrName>ppt_y</p:attrName>
                                        </p:attrNameLst>
                                      </p:cBhvr>
                                    </p:anim>
                                    <p:animRot by="21600000">
                                      <p:cBhvr>
                                        <p:cTn id="15" dur="500" fill="hold">
                                          <p:stCondLst>
                                            <p:cond delay="0"/>
                                          </p:stCondLst>
                                        </p:cTn>
                                        <p:tgtEl>
                                          <p:spTgt spid="29"/>
                                        </p:tgtEl>
                                        <p:attrNameLst>
                                          <p:attrName>r</p:attrName>
                                        </p:attrNameLst>
                                      </p:cBhvr>
                                    </p:animRot>
                                  </p:childTnLst>
                                </p:cTn>
                              </p:par>
                            </p:childTnLst>
                          </p:cTn>
                        </p:par>
                        <p:par>
                          <p:cTn id="16" fill="hold">
                            <p:stCondLst>
                              <p:cond delay="1000"/>
                            </p:stCondLst>
                            <p:childTnLst>
                              <p:par>
                                <p:cTn id="17" presetID="56"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by="(-#ppt_w*2)" calcmode="lin" valueType="num">
                                      <p:cBhvr rctx="PPT">
                                        <p:cTn id="19" dur="250" autoRev="1" fill="hold">
                                          <p:stCondLst>
                                            <p:cond delay="0"/>
                                          </p:stCondLst>
                                        </p:cTn>
                                        <p:tgtEl>
                                          <p:spTgt spid="14"/>
                                        </p:tgtEl>
                                        <p:attrNameLst>
                                          <p:attrName>ppt_w</p:attrName>
                                        </p:attrNameLst>
                                      </p:cBhvr>
                                    </p:anim>
                                    <p:anim by="(#ppt_w*0.50)" calcmode="lin" valueType="num">
                                      <p:cBhvr>
                                        <p:cTn id="20" dur="250" decel="50000" autoRev="1" fill="hold">
                                          <p:stCondLst>
                                            <p:cond delay="0"/>
                                          </p:stCondLst>
                                        </p:cTn>
                                        <p:tgtEl>
                                          <p:spTgt spid="14"/>
                                        </p:tgtEl>
                                        <p:attrNameLst>
                                          <p:attrName>ppt_x</p:attrName>
                                        </p:attrNameLst>
                                      </p:cBhvr>
                                    </p:anim>
                                    <p:anim from="(-#ppt_h/2)" to="(#ppt_y)" calcmode="lin" valueType="num">
                                      <p:cBhvr>
                                        <p:cTn id="21" dur="500" fill="hold">
                                          <p:stCondLst>
                                            <p:cond delay="0"/>
                                          </p:stCondLst>
                                        </p:cTn>
                                        <p:tgtEl>
                                          <p:spTgt spid="14"/>
                                        </p:tgtEl>
                                        <p:attrNameLst>
                                          <p:attrName>ppt_y</p:attrName>
                                        </p:attrNameLst>
                                      </p:cBhvr>
                                    </p:anim>
                                    <p:animRot by="21600000">
                                      <p:cBhvr>
                                        <p:cTn id="22" dur="500" fill="hold">
                                          <p:stCondLst>
                                            <p:cond delay="0"/>
                                          </p:stCondLst>
                                        </p:cTn>
                                        <p:tgtEl>
                                          <p:spTgt spid="14"/>
                                        </p:tgtEl>
                                        <p:attrNameLst>
                                          <p:attrName>r</p:attrName>
                                        </p:attrNameLst>
                                      </p:cBhvr>
                                    </p:animRot>
                                  </p:childTnLst>
                                </p:cTn>
                              </p:par>
                            </p:childTnLst>
                          </p:cTn>
                        </p:par>
                        <p:par>
                          <p:cTn id="23" fill="hold">
                            <p:stCondLst>
                              <p:cond delay="1500"/>
                            </p:stCondLst>
                            <p:childTnLst>
                              <p:par>
                                <p:cTn id="24" presetID="56" presetClass="entr" presetSubtype="0"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 by="(-#ppt_w*2)" calcmode="lin" valueType="num">
                                      <p:cBhvr rctx="PPT">
                                        <p:cTn id="26" dur="250" autoRev="1" fill="hold">
                                          <p:stCondLst>
                                            <p:cond delay="0"/>
                                          </p:stCondLst>
                                        </p:cTn>
                                        <p:tgtEl>
                                          <p:spTgt spid="58"/>
                                        </p:tgtEl>
                                        <p:attrNameLst>
                                          <p:attrName>ppt_w</p:attrName>
                                        </p:attrNameLst>
                                      </p:cBhvr>
                                    </p:anim>
                                    <p:anim by="(#ppt_w*0.50)" calcmode="lin" valueType="num">
                                      <p:cBhvr>
                                        <p:cTn id="27" dur="250" decel="50000" autoRev="1" fill="hold">
                                          <p:stCondLst>
                                            <p:cond delay="0"/>
                                          </p:stCondLst>
                                        </p:cTn>
                                        <p:tgtEl>
                                          <p:spTgt spid="58"/>
                                        </p:tgtEl>
                                        <p:attrNameLst>
                                          <p:attrName>ppt_x</p:attrName>
                                        </p:attrNameLst>
                                      </p:cBhvr>
                                    </p:anim>
                                    <p:anim from="(-#ppt_h/2)" to="(#ppt_y)" calcmode="lin" valueType="num">
                                      <p:cBhvr>
                                        <p:cTn id="28" dur="500" fill="hold">
                                          <p:stCondLst>
                                            <p:cond delay="0"/>
                                          </p:stCondLst>
                                        </p:cTn>
                                        <p:tgtEl>
                                          <p:spTgt spid="58"/>
                                        </p:tgtEl>
                                        <p:attrNameLst>
                                          <p:attrName>ppt_y</p:attrName>
                                        </p:attrNameLst>
                                      </p:cBhvr>
                                    </p:anim>
                                    <p:animRot by="21600000">
                                      <p:cBhvr>
                                        <p:cTn id="29" dur="500" fill="hold">
                                          <p:stCondLst>
                                            <p:cond delay="0"/>
                                          </p:stCondLst>
                                        </p:cTn>
                                        <p:tgtEl>
                                          <p:spTgt spid="58"/>
                                        </p:tgtEl>
                                        <p:attrNameLst>
                                          <p:attrName>r</p:attrName>
                                        </p:attrNameLst>
                                      </p:cBhvr>
                                    </p:animRot>
                                  </p:childTnLst>
                                </p:cTn>
                              </p:par>
                            </p:childTnLst>
                          </p:cTn>
                        </p:par>
                        <p:par>
                          <p:cTn id="30" fill="hold">
                            <p:stCondLst>
                              <p:cond delay="2000"/>
                            </p:stCondLst>
                            <p:childTnLst>
                              <p:par>
                                <p:cTn id="31" presetID="56"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by="(-#ppt_w*2)" calcmode="lin" valueType="num">
                                      <p:cBhvr rctx="PPT">
                                        <p:cTn id="33" dur="250" autoRev="1" fill="hold">
                                          <p:stCondLst>
                                            <p:cond delay="0"/>
                                          </p:stCondLst>
                                        </p:cTn>
                                        <p:tgtEl>
                                          <p:spTgt spid="15"/>
                                        </p:tgtEl>
                                        <p:attrNameLst>
                                          <p:attrName>ppt_w</p:attrName>
                                        </p:attrNameLst>
                                      </p:cBhvr>
                                    </p:anim>
                                    <p:anim by="(#ppt_w*0.50)" calcmode="lin" valueType="num">
                                      <p:cBhvr>
                                        <p:cTn id="34" dur="250" decel="50000" autoRev="1" fill="hold">
                                          <p:stCondLst>
                                            <p:cond delay="0"/>
                                          </p:stCondLst>
                                        </p:cTn>
                                        <p:tgtEl>
                                          <p:spTgt spid="15"/>
                                        </p:tgtEl>
                                        <p:attrNameLst>
                                          <p:attrName>ppt_x</p:attrName>
                                        </p:attrNameLst>
                                      </p:cBhvr>
                                    </p:anim>
                                    <p:anim from="(-#ppt_h/2)" to="(#ppt_y)" calcmode="lin" valueType="num">
                                      <p:cBhvr>
                                        <p:cTn id="35" dur="500" fill="hold">
                                          <p:stCondLst>
                                            <p:cond delay="0"/>
                                          </p:stCondLst>
                                        </p:cTn>
                                        <p:tgtEl>
                                          <p:spTgt spid="15"/>
                                        </p:tgtEl>
                                        <p:attrNameLst>
                                          <p:attrName>ppt_y</p:attrName>
                                        </p:attrNameLst>
                                      </p:cBhvr>
                                    </p:anim>
                                    <p:animRot by="21600000">
                                      <p:cBhvr>
                                        <p:cTn id="36" dur="500" fill="hold">
                                          <p:stCondLst>
                                            <p:cond delay="0"/>
                                          </p:stCondLst>
                                        </p:cTn>
                                        <p:tgtEl>
                                          <p:spTgt spid="15"/>
                                        </p:tgtEl>
                                        <p:attrNameLst>
                                          <p:attrName>r</p:attrName>
                                        </p:attrNameLst>
                                      </p:cBhvr>
                                    </p:animRo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500" fill="hold"/>
                                        <p:tgtEl>
                                          <p:spTgt spid="59"/>
                                        </p:tgtEl>
                                        <p:attrNameLst>
                                          <p:attrName>ppt_x</p:attrName>
                                        </p:attrNameLst>
                                      </p:cBhvr>
                                      <p:tavLst>
                                        <p:tav tm="0">
                                          <p:val>
                                            <p:strVal val="0-#ppt_w/2"/>
                                          </p:val>
                                        </p:tav>
                                        <p:tav tm="100000">
                                          <p:val>
                                            <p:strVal val="#ppt_x"/>
                                          </p:val>
                                        </p:tav>
                                      </p:tavLst>
                                    </p:anim>
                                    <p:anim calcmode="lin" valueType="num">
                                      <p:cBhvr additive="base">
                                        <p:cTn id="58" dur="500" fill="hold"/>
                                        <p:tgtEl>
                                          <p:spTgt spid="59"/>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56"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by="(-#ppt_w*2)" calcmode="lin" valueType="num">
                                      <p:cBhvr rctx="PPT">
                                        <p:cTn id="62" dur="250" autoRev="1" fill="hold">
                                          <p:stCondLst>
                                            <p:cond delay="0"/>
                                          </p:stCondLst>
                                        </p:cTn>
                                        <p:tgtEl>
                                          <p:spTgt spid="17"/>
                                        </p:tgtEl>
                                        <p:attrNameLst>
                                          <p:attrName>ppt_w</p:attrName>
                                        </p:attrNameLst>
                                      </p:cBhvr>
                                    </p:anim>
                                    <p:anim by="(#ppt_w*0.50)" calcmode="lin" valueType="num">
                                      <p:cBhvr>
                                        <p:cTn id="63" dur="250" decel="50000" autoRev="1" fill="hold">
                                          <p:stCondLst>
                                            <p:cond delay="0"/>
                                          </p:stCondLst>
                                        </p:cTn>
                                        <p:tgtEl>
                                          <p:spTgt spid="17"/>
                                        </p:tgtEl>
                                        <p:attrNameLst>
                                          <p:attrName>ppt_x</p:attrName>
                                        </p:attrNameLst>
                                      </p:cBhvr>
                                    </p:anim>
                                    <p:anim from="(-#ppt_h/2)" to="(#ppt_y)" calcmode="lin" valueType="num">
                                      <p:cBhvr>
                                        <p:cTn id="64" dur="500" fill="hold">
                                          <p:stCondLst>
                                            <p:cond delay="0"/>
                                          </p:stCondLst>
                                        </p:cTn>
                                        <p:tgtEl>
                                          <p:spTgt spid="17"/>
                                        </p:tgtEl>
                                        <p:attrNameLst>
                                          <p:attrName>ppt_y</p:attrName>
                                        </p:attrNameLst>
                                      </p:cBhvr>
                                    </p:anim>
                                    <p:animRot by="21600000">
                                      <p:cBhvr>
                                        <p:cTn id="65" dur="500" fill="hold">
                                          <p:stCondLst>
                                            <p:cond delay="0"/>
                                          </p:stCondLst>
                                        </p:cTn>
                                        <p:tgtEl>
                                          <p:spTgt spid="17"/>
                                        </p:tgtEl>
                                        <p:attrNameLst>
                                          <p:attrName>r</p:attrName>
                                        </p:attrNameLst>
                                      </p:cBhvr>
                                    </p:animRot>
                                  </p:childTnLst>
                                </p:cTn>
                              </p:par>
                            </p:childTnLst>
                          </p:cTn>
                        </p:par>
                        <p:par>
                          <p:cTn id="66" fill="hold">
                            <p:stCondLst>
                              <p:cond delay="1000"/>
                            </p:stCondLst>
                            <p:childTnLst>
                              <p:par>
                                <p:cTn id="67" presetID="56"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by="(-#ppt_w*2)" calcmode="lin" valueType="num">
                                      <p:cBhvr rctx="PPT">
                                        <p:cTn id="69" dur="250" autoRev="1" fill="hold">
                                          <p:stCondLst>
                                            <p:cond delay="0"/>
                                          </p:stCondLst>
                                        </p:cTn>
                                        <p:tgtEl>
                                          <p:spTgt spid="18"/>
                                        </p:tgtEl>
                                        <p:attrNameLst>
                                          <p:attrName>ppt_w</p:attrName>
                                        </p:attrNameLst>
                                      </p:cBhvr>
                                    </p:anim>
                                    <p:anim by="(#ppt_w*0.50)" calcmode="lin" valueType="num">
                                      <p:cBhvr>
                                        <p:cTn id="70" dur="250" decel="50000" autoRev="1" fill="hold">
                                          <p:stCondLst>
                                            <p:cond delay="0"/>
                                          </p:stCondLst>
                                        </p:cTn>
                                        <p:tgtEl>
                                          <p:spTgt spid="18"/>
                                        </p:tgtEl>
                                        <p:attrNameLst>
                                          <p:attrName>ppt_x</p:attrName>
                                        </p:attrNameLst>
                                      </p:cBhvr>
                                    </p:anim>
                                    <p:anim from="(-#ppt_h/2)" to="(#ppt_y)" calcmode="lin" valueType="num">
                                      <p:cBhvr>
                                        <p:cTn id="71" dur="500" fill="hold">
                                          <p:stCondLst>
                                            <p:cond delay="0"/>
                                          </p:stCondLst>
                                        </p:cTn>
                                        <p:tgtEl>
                                          <p:spTgt spid="18"/>
                                        </p:tgtEl>
                                        <p:attrNameLst>
                                          <p:attrName>ppt_y</p:attrName>
                                        </p:attrNameLst>
                                      </p:cBhvr>
                                    </p:anim>
                                    <p:animRot by="21600000">
                                      <p:cBhvr>
                                        <p:cTn id="72" dur="500" fill="hold">
                                          <p:stCondLst>
                                            <p:cond delay="0"/>
                                          </p:stCondLst>
                                        </p:cTn>
                                        <p:tgtEl>
                                          <p:spTgt spid="18"/>
                                        </p:tgtEl>
                                        <p:attrNameLst>
                                          <p:attrName>r</p:attrName>
                                        </p:attrNameLst>
                                      </p:cBhvr>
                                    </p:animRot>
                                  </p:childTnLst>
                                </p:cTn>
                              </p:par>
                            </p:childTnLst>
                          </p:cTn>
                        </p:par>
                        <p:par>
                          <p:cTn id="73" fill="hold">
                            <p:stCondLst>
                              <p:cond delay="1500"/>
                            </p:stCondLst>
                            <p:childTnLst>
                              <p:par>
                                <p:cTn id="74" presetID="56"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 by="(-#ppt_w*2)" calcmode="lin" valueType="num">
                                      <p:cBhvr rctx="PPT">
                                        <p:cTn id="76" dur="250" autoRev="1" fill="hold">
                                          <p:stCondLst>
                                            <p:cond delay="0"/>
                                          </p:stCondLst>
                                        </p:cTn>
                                        <p:tgtEl>
                                          <p:spTgt spid="19"/>
                                        </p:tgtEl>
                                        <p:attrNameLst>
                                          <p:attrName>ppt_w</p:attrName>
                                        </p:attrNameLst>
                                      </p:cBhvr>
                                    </p:anim>
                                    <p:anim by="(#ppt_w*0.50)" calcmode="lin" valueType="num">
                                      <p:cBhvr>
                                        <p:cTn id="77" dur="250" decel="50000" autoRev="1" fill="hold">
                                          <p:stCondLst>
                                            <p:cond delay="0"/>
                                          </p:stCondLst>
                                        </p:cTn>
                                        <p:tgtEl>
                                          <p:spTgt spid="19"/>
                                        </p:tgtEl>
                                        <p:attrNameLst>
                                          <p:attrName>ppt_x</p:attrName>
                                        </p:attrNameLst>
                                      </p:cBhvr>
                                    </p:anim>
                                    <p:anim from="(-#ppt_h/2)" to="(#ppt_y)" calcmode="lin" valueType="num">
                                      <p:cBhvr>
                                        <p:cTn id="78" dur="500" fill="hold">
                                          <p:stCondLst>
                                            <p:cond delay="0"/>
                                          </p:stCondLst>
                                        </p:cTn>
                                        <p:tgtEl>
                                          <p:spTgt spid="19"/>
                                        </p:tgtEl>
                                        <p:attrNameLst>
                                          <p:attrName>ppt_y</p:attrName>
                                        </p:attrNameLst>
                                      </p:cBhvr>
                                    </p:anim>
                                    <p:animRot by="21600000">
                                      <p:cBhvr>
                                        <p:cTn id="79" dur="500" fill="hold">
                                          <p:stCondLst>
                                            <p:cond delay="0"/>
                                          </p:stCondLst>
                                        </p:cTn>
                                        <p:tgtEl>
                                          <p:spTgt spid="19"/>
                                        </p:tgtEl>
                                        <p:attrNameLst>
                                          <p:attrName>r</p:attrName>
                                        </p:attrNameLst>
                                      </p:cBhvr>
                                    </p:animRot>
                                  </p:childTnLst>
                                </p:cTn>
                              </p:par>
                            </p:childTnLst>
                          </p:cTn>
                        </p:par>
                        <p:par>
                          <p:cTn id="80" fill="hold">
                            <p:stCondLst>
                              <p:cond delay="2000"/>
                            </p:stCondLst>
                            <p:childTnLst>
                              <p:par>
                                <p:cTn id="81" presetID="56"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 by="(-#ppt_w*2)" calcmode="lin" valueType="num">
                                      <p:cBhvr rctx="PPT">
                                        <p:cTn id="83" dur="250" autoRev="1" fill="hold">
                                          <p:stCondLst>
                                            <p:cond delay="0"/>
                                          </p:stCondLst>
                                        </p:cTn>
                                        <p:tgtEl>
                                          <p:spTgt spid="20"/>
                                        </p:tgtEl>
                                        <p:attrNameLst>
                                          <p:attrName>ppt_w</p:attrName>
                                        </p:attrNameLst>
                                      </p:cBhvr>
                                    </p:anim>
                                    <p:anim by="(#ppt_w*0.50)" calcmode="lin" valueType="num">
                                      <p:cBhvr>
                                        <p:cTn id="84" dur="250" decel="50000" autoRev="1" fill="hold">
                                          <p:stCondLst>
                                            <p:cond delay="0"/>
                                          </p:stCondLst>
                                        </p:cTn>
                                        <p:tgtEl>
                                          <p:spTgt spid="20"/>
                                        </p:tgtEl>
                                        <p:attrNameLst>
                                          <p:attrName>ppt_x</p:attrName>
                                        </p:attrNameLst>
                                      </p:cBhvr>
                                    </p:anim>
                                    <p:anim from="(-#ppt_h/2)" to="(#ppt_y)" calcmode="lin" valueType="num">
                                      <p:cBhvr>
                                        <p:cTn id="85" dur="500" fill="hold">
                                          <p:stCondLst>
                                            <p:cond delay="0"/>
                                          </p:stCondLst>
                                        </p:cTn>
                                        <p:tgtEl>
                                          <p:spTgt spid="20"/>
                                        </p:tgtEl>
                                        <p:attrNameLst>
                                          <p:attrName>ppt_y</p:attrName>
                                        </p:attrNameLst>
                                      </p:cBhvr>
                                    </p:anim>
                                    <p:animRot by="21600000">
                                      <p:cBhvr>
                                        <p:cTn id="86" dur="500" fill="hold">
                                          <p:stCondLst>
                                            <p:cond delay="0"/>
                                          </p:stCondLst>
                                        </p:cTn>
                                        <p:tgtEl>
                                          <p:spTgt spid="20"/>
                                        </p:tgtEl>
                                        <p:attrNameLst>
                                          <p:attrName>r</p:attrName>
                                        </p:attrNameLst>
                                      </p:cBhvr>
                                    </p:animRot>
                                  </p:childTnLst>
                                </p:cTn>
                              </p:par>
                            </p:childTnLst>
                          </p:cTn>
                        </p:par>
                        <p:par>
                          <p:cTn id="87" fill="hold">
                            <p:stCondLst>
                              <p:cond delay="2500"/>
                            </p:stCondLst>
                            <p:childTnLst>
                              <p:par>
                                <p:cTn id="88" presetID="56" presetClass="entr" presetSubtype="0"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 by="(-#ppt_w*2)" calcmode="lin" valueType="num">
                                      <p:cBhvr rctx="PPT">
                                        <p:cTn id="90" dur="250" autoRev="1" fill="hold">
                                          <p:stCondLst>
                                            <p:cond delay="0"/>
                                          </p:stCondLst>
                                        </p:cTn>
                                        <p:tgtEl>
                                          <p:spTgt spid="25"/>
                                        </p:tgtEl>
                                        <p:attrNameLst>
                                          <p:attrName>ppt_w</p:attrName>
                                        </p:attrNameLst>
                                      </p:cBhvr>
                                    </p:anim>
                                    <p:anim by="(#ppt_w*0.50)" calcmode="lin" valueType="num">
                                      <p:cBhvr>
                                        <p:cTn id="91" dur="250" decel="50000" autoRev="1" fill="hold">
                                          <p:stCondLst>
                                            <p:cond delay="0"/>
                                          </p:stCondLst>
                                        </p:cTn>
                                        <p:tgtEl>
                                          <p:spTgt spid="25"/>
                                        </p:tgtEl>
                                        <p:attrNameLst>
                                          <p:attrName>ppt_x</p:attrName>
                                        </p:attrNameLst>
                                      </p:cBhvr>
                                    </p:anim>
                                    <p:anim from="(-#ppt_h/2)" to="(#ppt_y)" calcmode="lin" valueType="num">
                                      <p:cBhvr>
                                        <p:cTn id="92" dur="500" fill="hold">
                                          <p:stCondLst>
                                            <p:cond delay="0"/>
                                          </p:stCondLst>
                                        </p:cTn>
                                        <p:tgtEl>
                                          <p:spTgt spid="25"/>
                                        </p:tgtEl>
                                        <p:attrNameLst>
                                          <p:attrName>ppt_y</p:attrName>
                                        </p:attrNameLst>
                                      </p:cBhvr>
                                    </p:anim>
                                    <p:animRot by="21600000">
                                      <p:cBhvr>
                                        <p:cTn id="93" dur="500" fill="hold">
                                          <p:stCondLst>
                                            <p:cond delay="0"/>
                                          </p:stCondLst>
                                        </p:cTn>
                                        <p:tgtEl>
                                          <p:spTgt spid="25"/>
                                        </p:tgtEl>
                                        <p:attrNameLst>
                                          <p:attrName>r</p:attrName>
                                        </p:attrNameLst>
                                      </p:cBhvr>
                                    </p:animRot>
                                  </p:childTnLst>
                                </p:cTn>
                              </p:par>
                            </p:childTnLst>
                          </p:cTn>
                        </p:par>
                        <p:par>
                          <p:cTn id="94" fill="hold">
                            <p:stCondLst>
                              <p:cond delay="3000"/>
                            </p:stCondLst>
                            <p:childTnLst>
                              <p:par>
                                <p:cTn id="95" presetID="56" presetClass="entr" presetSubtype="0" fill="hold" grpId="0" nodeType="afterEffect">
                                  <p:stCondLst>
                                    <p:cond delay="0"/>
                                  </p:stCondLst>
                                  <p:childTnLst>
                                    <p:set>
                                      <p:cBhvr>
                                        <p:cTn id="96" dur="1" fill="hold">
                                          <p:stCondLst>
                                            <p:cond delay="0"/>
                                          </p:stCondLst>
                                        </p:cTn>
                                        <p:tgtEl>
                                          <p:spTgt spid="65"/>
                                        </p:tgtEl>
                                        <p:attrNameLst>
                                          <p:attrName>style.visibility</p:attrName>
                                        </p:attrNameLst>
                                      </p:cBhvr>
                                      <p:to>
                                        <p:strVal val="visible"/>
                                      </p:to>
                                    </p:set>
                                    <p:anim by="(-#ppt_w*2)" calcmode="lin" valueType="num">
                                      <p:cBhvr rctx="PPT">
                                        <p:cTn id="97" dur="250" autoRev="1" fill="hold">
                                          <p:stCondLst>
                                            <p:cond delay="0"/>
                                          </p:stCondLst>
                                        </p:cTn>
                                        <p:tgtEl>
                                          <p:spTgt spid="65"/>
                                        </p:tgtEl>
                                        <p:attrNameLst>
                                          <p:attrName>ppt_w</p:attrName>
                                        </p:attrNameLst>
                                      </p:cBhvr>
                                    </p:anim>
                                    <p:anim by="(#ppt_w*0.50)" calcmode="lin" valueType="num">
                                      <p:cBhvr>
                                        <p:cTn id="98" dur="250" decel="50000" autoRev="1" fill="hold">
                                          <p:stCondLst>
                                            <p:cond delay="0"/>
                                          </p:stCondLst>
                                        </p:cTn>
                                        <p:tgtEl>
                                          <p:spTgt spid="65"/>
                                        </p:tgtEl>
                                        <p:attrNameLst>
                                          <p:attrName>ppt_x</p:attrName>
                                        </p:attrNameLst>
                                      </p:cBhvr>
                                    </p:anim>
                                    <p:anim from="(-#ppt_h/2)" to="(#ppt_y)" calcmode="lin" valueType="num">
                                      <p:cBhvr>
                                        <p:cTn id="99" dur="500" fill="hold">
                                          <p:stCondLst>
                                            <p:cond delay="0"/>
                                          </p:stCondLst>
                                        </p:cTn>
                                        <p:tgtEl>
                                          <p:spTgt spid="65"/>
                                        </p:tgtEl>
                                        <p:attrNameLst>
                                          <p:attrName>ppt_y</p:attrName>
                                        </p:attrNameLst>
                                      </p:cBhvr>
                                    </p:anim>
                                    <p:animRot by="21600000">
                                      <p:cBhvr>
                                        <p:cTn id="100" dur="500" fill="hold">
                                          <p:stCondLst>
                                            <p:cond delay="0"/>
                                          </p:stCondLst>
                                        </p:cTn>
                                        <p:tgtEl>
                                          <p:spTgt spid="65"/>
                                        </p:tgtEl>
                                        <p:attrNameLst>
                                          <p:attrName>r</p:attrName>
                                        </p:attrNameLst>
                                      </p:cBhvr>
                                    </p:animRo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500"/>
                                        <p:tgtEl>
                                          <p:spTgt spid="10"/>
                                        </p:tgtEl>
                                      </p:cBhvr>
                                    </p:animEffect>
                                  </p:childTnLst>
                                </p:cTn>
                              </p:par>
                              <p:par>
                                <p:cTn id="105" presetID="10"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500"/>
                                        <p:tgtEl>
                                          <p:spTgt spid="7"/>
                                        </p:tgtEl>
                                      </p:cBhvr>
                                    </p:animEffect>
                                  </p:childTnLst>
                                </p:cTn>
                              </p:par>
                              <p:par>
                                <p:cTn id="108" presetID="10" presetClass="entr" presetSubtype="0" fill="hold" nodeType="with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500"/>
                                        <p:tgtEl>
                                          <p:spTgt spid="8"/>
                                        </p:tgtEl>
                                      </p:cBhvr>
                                    </p:animEffect>
                                  </p:childTnLst>
                                </p:cTn>
                              </p:par>
                              <p:par>
                                <p:cTn id="111" presetID="10"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nodeType="with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500"/>
                                        <p:tgtEl>
                                          <p:spTgt spid="6"/>
                                        </p:tgtEl>
                                      </p:cBhvr>
                                    </p:animEffect>
                                  </p:childTnLst>
                                </p:cTn>
                              </p:par>
                              <p:par>
                                <p:cTn id="117" presetID="10" presetClass="entr" presetSubtype="0"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fade">
                                      <p:cBhvr>
                                        <p:cTn id="119" dur="500"/>
                                        <p:tgtEl>
                                          <p:spTgt spid="63"/>
                                        </p:tgtEl>
                                      </p:cBhvr>
                                    </p:animEffect>
                                  </p:childTnLst>
                                </p:cTn>
                              </p:par>
                              <p:par>
                                <p:cTn id="120" presetID="10" presetClass="entr" presetSubtype="0" fill="hold" nodeType="withEffect">
                                  <p:stCondLst>
                                    <p:cond delay="0"/>
                                  </p:stCondLst>
                                  <p:childTnLst>
                                    <p:set>
                                      <p:cBhvr>
                                        <p:cTn id="121" dur="1" fill="hold">
                                          <p:stCondLst>
                                            <p:cond delay="0"/>
                                          </p:stCondLst>
                                        </p:cTn>
                                        <p:tgtEl>
                                          <p:spTgt spid="64"/>
                                        </p:tgtEl>
                                        <p:attrNameLst>
                                          <p:attrName>style.visibility</p:attrName>
                                        </p:attrNameLst>
                                      </p:cBhvr>
                                      <p:to>
                                        <p:strVal val="visible"/>
                                      </p:to>
                                    </p:set>
                                    <p:animEffect transition="in" filter="fade">
                                      <p:cBhvr>
                                        <p:cTn id="1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animBg="1"/>
      <p:bldP spid="29" grpId="0" animBg="1"/>
      <p:bldP spid="58" grpId="0" animBg="1"/>
      <p:bldP spid="59" grpId="0" animBg="1"/>
      <p:bldP spid="25" grpId="0" animBg="1"/>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Rectangle 2"/>
          <p:cNvSpPr/>
          <p:nvPr/>
        </p:nvSpPr>
        <p:spPr bwMode="auto">
          <a:xfrm>
            <a:off x="680898" y="742927"/>
            <a:ext cx="539123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WHY STUDY AT</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THE UNIVERSITY OF LAW</a:t>
            </a:r>
            <a:endParaRPr lang="en-GB" sz="2800" b="1" dirty="0">
              <a:solidFill>
                <a:srgbClr val="0084A9"/>
              </a:solidFill>
              <a:latin typeface="+mj-lt"/>
              <a:cs typeface="Arial" panose="020B0604020202020204" pitchFamily="34" charset="0"/>
            </a:endParaRPr>
          </a:p>
        </p:txBody>
      </p:sp>
      <p:grpSp>
        <p:nvGrpSpPr>
          <p:cNvPr id="5" name="Group 4"/>
          <p:cNvGrpSpPr/>
          <p:nvPr/>
        </p:nvGrpSpPr>
        <p:grpSpPr>
          <a:xfrm>
            <a:off x="6302492" y="1683384"/>
            <a:ext cx="2700000" cy="1668117"/>
            <a:chOff x="3217307" y="1555660"/>
            <a:chExt cx="2700000" cy="1668117"/>
          </a:xfrm>
        </p:grpSpPr>
        <p:sp>
          <p:nvSpPr>
            <p:cNvPr id="6" name="Flowchart: Card 5"/>
            <p:cNvSpPr/>
            <p:nvPr/>
          </p:nvSpPr>
          <p:spPr>
            <a:xfrm rot="10800000">
              <a:off x="3217307" y="2165260"/>
              <a:ext cx="2700000" cy="1045166"/>
            </a:xfrm>
            <a:prstGeom prst="flowChartPunchedCard">
              <a:avLst/>
            </a:prstGeom>
            <a:solidFill>
              <a:schemeClr val="bg1"/>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6936" y="2175693"/>
              <a:ext cx="879779" cy="104808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2659" y="2227951"/>
              <a:ext cx="882922" cy="980099"/>
            </a:xfrm>
            <a:prstGeom prst="rect">
              <a:avLst/>
            </a:prstGeom>
          </p:spPr>
        </p:pic>
        <p:sp>
          <p:nvSpPr>
            <p:cNvPr id="9" name="TextBox 8"/>
            <p:cNvSpPr txBox="1"/>
            <p:nvPr/>
          </p:nvSpPr>
          <p:spPr>
            <a:xfrm>
              <a:off x="3217307" y="1555660"/>
              <a:ext cx="2700000" cy="604242"/>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smtClean="0">
                  <a:solidFill>
                    <a:prstClr val="white"/>
                  </a:solidFill>
                </a:rPr>
                <a:t>TAUGHT BY QUALIFIED LAWYERS</a:t>
              </a:r>
              <a:endParaRPr lang="en-GB" b="1" dirty="0">
                <a:solidFill>
                  <a:prstClr val="white"/>
                </a:solidFill>
              </a:endParaRPr>
            </a:p>
          </p:txBody>
        </p:sp>
      </p:grpSp>
      <p:grpSp>
        <p:nvGrpSpPr>
          <p:cNvPr id="10" name="Group 9"/>
          <p:cNvGrpSpPr/>
          <p:nvPr/>
        </p:nvGrpSpPr>
        <p:grpSpPr>
          <a:xfrm>
            <a:off x="6282992" y="3511421"/>
            <a:ext cx="2700001" cy="1375956"/>
            <a:chOff x="6151450" y="3485686"/>
            <a:chExt cx="2700001" cy="1375956"/>
          </a:xfrm>
        </p:grpSpPr>
        <p:grpSp>
          <p:nvGrpSpPr>
            <p:cNvPr id="11" name="Group 10"/>
            <p:cNvGrpSpPr/>
            <p:nvPr/>
          </p:nvGrpSpPr>
          <p:grpSpPr>
            <a:xfrm>
              <a:off x="6151450" y="3485686"/>
              <a:ext cx="2700001" cy="1375956"/>
              <a:chOff x="162591" y="1643469"/>
              <a:chExt cx="2700001" cy="1375956"/>
            </a:xfrm>
          </p:grpSpPr>
          <p:sp>
            <p:nvSpPr>
              <p:cNvPr id="13" name="TextBox 12"/>
              <p:cNvSpPr txBox="1"/>
              <p:nvPr/>
            </p:nvSpPr>
            <p:spPr>
              <a:xfrm>
                <a:off x="162592" y="1643469"/>
                <a:ext cx="2700000" cy="338917"/>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smtClean="0">
                    <a:solidFill>
                      <a:prstClr val="white"/>
                    </a:solidFill>
                  </a:rPr>
                  <a:t>TEF GOLD STANDARD</a:t>
                </a:r>
                <a:endParaRPr lang="en-GB" b="1" dirty="0">
                  <a:solidFill>
                    <a:prstClr val="white"/>
                  </a:solidFill>
                </a:endParaRPr>
              </a:p>
            </p:txBody>
          </p:sp>
          <p:sp>
            <p:nvSpPr>
              <p:cNvPr id="14" name="Flowchart: Card 13"/>
              <p:cNvSpPr/>
              <p:nvPr/>
            </p:nvSpPr>
            <p:spPr>
              <a:xfrm rot="10800000">
                <a:off x="162591" y="1974259"/>
                <a:ext cx="2700000" cy="1045166"/>
              </a:xfrm>
              <a:prstGeom prst="flowChartPunchedCard">
                <a:avLst/>
              </a:prstGeom>
              <a:solidFill>
                <a:srgbClr val="FFC000"/>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grpSp>
        <p:pic>
          <p:nvPicPr>
            <p:cNvPr id="12" name="Picture 12" descr="Image result for tef gold"/>
            <p:cNvPicPr>
              <a:picLocks noChangeAspect="1" noChangeArrowheads="1"/>
            </p:cNvPicPr>
            <p:nvPr/>
          </p:nvPicPr>
          <p:blipFill>
            <a:blip r:embed="rId5" cstate="email">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6392701" y="3847262"/>
              <a:ext cx="2195755" cy="9222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90100" y="1571339"/>
            <a:ext cx="2700000" cy="2066864"/>
            <a:chOff x="304700" y="1494773"/>
            <a:chExt cx="2700000" cy="2066864"/>
          </a:xfrm>
        </p:grpSpPr>
        <p:grpSp>
          <p:nvGrpSpPr>
            <p:cNvPr id="16" name="Group 15"/>
            <p:cNvGrpSpPr/>
            <p:nvPr/>
          </p:nvGrpSpPr>
          <p:grpSpPr>
            <a:xfrm>
              <a:off x="304700" y="1494773"/>
              <a:ext cx="2700000" cy="1946863"/>
              <a:chOff x="3567870" y="1812928"/>
              <a:chExt cx="2700000" cy="1946863"/>
            </a:xfrm>
          </p:grpSpPr>
          <p:sp>
            <p:nvSpPr>
              <p:cNvPr id="18" name="TextBox 17"/>
              <p:cNvSpPr txBox="1"/>
              <p:nvPr/>
            </p:nvSpPr>
            <p:spPr>
              <a:xfrm>
                <a:off x="3567870" y="1812928"/>
                <a:ext cx="2700000" cy="901697"/>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smtClean="0">
                    <a:solidFill>
                      <a:prstClr val="white"/>
                    </a:solidFill>
                  </a:rPr>
                  <a:t>AN ESTABLISHED HISTORY IN LEGAL EDUCATION</a:t>
                </a:r>
                <a:endParaRPr lang="en-GB" b="1" dirty="0">
                  <a:solidFill>
                    <a:prstClr val="white"/>
                  </a:solidFill>
                </a:endParaRPr>
              </a:p>
            </p:txBody>
          </p:sp>
          <p:sp>
            <p:nvSpPr>
              <p:cNvPr id="19" name="Flowchart: Card 18"/>
              <p:cNvSpPr/>
              <p:nvPr/>
            </p:nvSpPr>
            <p:spPr>
              <a:xfrm rot="10800000">
                <a:off x="3567870" y="2714625"/>
                <a:ext cx="2700000" cy="1045166"/>
              </a:xfrm>
              <a:prstGeom prst="flowChartPunchedCard">
                <a:avLst/>
              </a:prstGeom>
              <a:solidFill>
                <a:srgbClr val="822896"/>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grpSp>
        <p:pic>
          <p:nvPicPr>
            <p:cNvPr id="17" name="Picture 16"/>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920011" y="2155063"/>
              <a:ext cx="1406574" cy="1406574"/>
            </a:xfrm>
            <a:prstGeom prst="rect">
              <a:avLst/>
            </a:prstGeom>
          </p:spPr>
        </p:pic>
      </p:grpSp>
      <p:grpSp>
        <p:nvGrpSpPr>
          <p:cNvPr id="20" name="Group 19"/>
          <p:cNvGrpSpPr/>
          <p:nvPr/>
        </p:nvGrpSpPr>
        <p:grpSpPr>
          <a:xfrm>
            <a:off x="190100" y="3641293"/>
            <a:ext cx="2700000" cy="1384083"/>
            <a:chOff x="265133" y="1547635"/>
            <a:chExt cx="2700000" cy="1384083"/>
          </a:xfrm>
        </p:grpSpPr>
        <p:grpSp>
          <p:nvGrpSpPr>
            <p:cNvPr id="21" name="Group 20"/>
            <p:cNvGrpSpPr/>
            <p:nvPr/>
          </p:nvGrpSpPr>
          <p:grpSpPr>
            <a:xfrm>
              <a:off x="265133" y="1547635"/>
              <a:ext cx="2700000" cy="1384083"/>
              <a:chOff x="162592" y="3314600"/>
              <a:chExt cx="2700000" cy="1384083"/>
            </a:xfrm>
          </p:grpSpPr>
          <p:sp>
            <p:nvSpPr>
              <p:cNvPr id="35" name="TextBox 34"/>
              <p:cNvSpPr txBox="1"/>
              <p:nvPr/>
            </p:nvSpPr>
            <p:spPr>
              <a:xfrm>
                <a:off x="162592" y="3314600"/>
                <a:ext cx="2700000" cy="338917"/>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smtClean="0">
                    <a:solidFill>
                      <a:prstClr val="white"/>
                    </a:solidFill>
                  </a:rPr>
                  <a:t>OVER 64,000 ALUMNI</a:t>
                </a:r>
                <a:endParaRPr lang="en-GB" b="1" dirty="0">
                  <a:solidFill>
                    <a:prstClr val="white"/>
                  </a:solidFill>
                </a:endParaRPr>
              </a:p>
            </p:txBody>
          </p:sp>
          <p:sp>
            <p:nvSpPr>
              <p:cNvPr id="36" name="Flowchart: Card 35"/>
              <p:cNvSpPr/>
              <p:nvPr/>
            </p:nvSpPr>
            <p:spPr>
              <a:xfrm rot="10800000">
                <a:off x="162592" y="3653517"/>
                <a:ext cx="2700000" cy="1045166"/>
              </a:xfrm>
              <a:prstGeom prst="flowChartPunchedCard">
                <a:avLst/>
              </a:prstGeom>
              <a:solidFill>
                <a:schemeClr val="bg1"/>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grpSp>
        <p:pic>
          <p:nvPicPr>
            <p:cNvPr id="22" name="Picture 21"/>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6524" y="2302915"/>
              <a:ext cx="553920" cy="572912"/>
            </a:xfrm>
            <a:prstGeom prst="rect">
              <a:avLst/>
            </a:prstGeom>
          </p:spPr>
        </p:pic>
        <p:pic>
          <p:nvPicPr>
            <p:cNvPr id="23" name="Picture 22"/>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47376" y="1940459"/>
              <a:ext cx="434947" cy="449860"/>
            </a:xfrm>
            <a:prstGeom prst="rect">
              <a:avLst/>
            </a:prstGeom>
          </p:spPr>
        </p:pic>
        <p:pic>
          <p:nvPicPr>
            <p:cNvPr id="24" name="Picture 23"/>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83370" y="1973930"/>
              <a:ext cx="347811" cy="359736"/>
            </a:xfrm>
            <a:prstGeom prst="rect">
              <a:avLst/>
            </a:prstGeom>
          </p:spPr>
        </p:pic>
        <p:pic>
          <p:nvPicPr>
            <p:cNvPr id="25" name="Picture 24"/>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19664" y="1958082"/>
              <a:ext cx="566627" cy="566627"/>
            </a:xfrm>
            <a:prstGeom prst="rect">
              <a:avLst/>
            </a:prstGeom>
          </p:spPr>
        </p:pic>
        <p:pic>
          <p:nvPicPr>
            <p:cNvPr id="26" name="Picture 25"/>
            <p:cNvPicPr>
              <a:picLocks noChangeAspect="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9155" y="1969178"/>
              <a:ext cx="333737" cy="333737"/>
            </a:xfrm>
            <a:prstGeom prst="rect">
              <a:avLst/>
            </a:prstGeom>
          </p:spPr>
        </p:pic>
        <p:pic>
          <p:nvPicPr>
            <p:cNvPr id="27" name="Picture 26"/>
            <p:cNvPicPr>
              <a:picLocks noChangeAspect="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06409" y="2513674"/>
              <a:ext cx="345619" cy="345619"/>
            </a:xfrm>
            <a:prstGeom prst="rect">
              <a:avLst/>
            </a:prstGeom>
          </p:spPr>
        </p:pic>
        <p:cxnSp>
          <p:nvCxnSpPr>
            <p:cNvPr id="28" name="Straight Arrow Connector 27"/>
            <p:cNvCxnSpPr/>
            <p:nvPr/>
          </p:nvCxnSpPr>
          <p:spPr>
            <a:xfrm flipV="1">
              <a:off x="1596082" y="2353606"/>
              <a:ext cx="0" cy="390721"/>
            </a:xfrm>
            <a:prstGeom prst="straightConnector1">
              <a:avLst/>
            </a:prstGeom>
            <a:ln w="38100">
              <a:solidFill>
                <a:srgbClr val="A8A69C"/>
              </a:solidFill>
              <a:tailEnd type="triangle"/>
            </a:ln>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1716750" y="2464997"/>
              <a:ext cx="398692" cy="368474"/>
              <a:chOff x="1710400" y="2477697"/>
              <a:chExt cx="398692" cy="368474"/>
            </a:xfrm>
          </p:grpSpPr>
          <p:cxnSp>
            <p:nvCxnSpPr>
              <p:cNvPr id="33" name="Straight Arrow Connector 32"/>
              <p:cNvCxnSpPr/>
              <p:nvPr/>
            </p:nvCxnSpPr>
            <p:spPr>
              <a:xfrm flipV="1">
                <a:off x="1710400" y="2477697"/>
                <a:ext cx="223631" cy="324785"/>
              </a:xfrm>
              <a:prstGeom prst="straightConnector1">
                <a:avLst/>
              </a:prstGeom>
              <a:ln w="38100">
                <a:solidFill>
                  <a:srgbClr val="A8A69C"/>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1758970" y="2729236"/>
                <a:ext cx="350122" cy="116935"/>
              </a:xfrm>
              <a:prstGeom prst="straightConnector1">
                <a:avLst/>
              </a:prstGeom>
              <a:ln w="38100">
                <a:solidFill>
                  <a:srgbClr val="A8A69C"/>
                </a:solidFill>
                <a:tailEnd type="triangle"/>
              </a:ln>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rot="16200000">
              <a:off x="1069148" y="2455852"/>
              <a:ext cx="398692" cy="368474"/>
              <a:chOff x="1710400" y="2477697"/>
              <a:chExt cx="398692" cy="368474"/>
            </a:xfrm>
          </p:grpSpPr>
          <p:cxnSp>
            <p:nvCxnSpPr>
              <p:cNvPr id="31" name="Straight Arrow Connector 30"/>
              <p:cNvCxnSpPr/>
              <p:nvPr/>
            </p:nvCxnSpPr>
            <p:spPr>
              <a:xfrm flipV="1">
                <a:off x="1710400" y="2477697"/>
                <a:ext cx="223631" cy="324785"/>
              </a:xfrm>
              <a:prstGeom prst="straightConnector1">
                <a:avLst/>
              </a:prstGeom>
              <a:ln w="38100">
                <a:solidFill>
                  <a:srgbClr val="A8A69C"/>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V="1">
                <a:off x="1758970" y="2729236"/>
                <a:ext cx="350122" cy="116935"/>
              </a:xfrm>
              <a:prstGeom prst="straightConnector1">
                <a:avLst/>
              </a:prstGeom>
              <a:ln w="38100">
                <a:solidFill>
                  <a:srgbClr val="A8A69C"/>
                </a:solidFill>
                <a:tailEnd type="triangle"/>
              </a:ln>
            </p:spPr>
            <p:style>
              <a:lnRef idx="1">
                <a:schemeClr val="dk1"/>
              </a:lnRef>
              <a:fillRef idx="0">
                <a:schemeClr val="dk1"/>
              </a:fillRef>
              <a:effectRef idx="0">
                <a:schemeClr val="dk1"/>
              </a:effectRef>
              <a:fontRef idx="minor">
                <a:schemeClr val="tx1"/>
              </a:fontRef>
            </p:style>
          </p:cxnSp>
        </p:grpSp>
      </p:grpSp>
      <p:grpSp>
        <p:nvGrpSpPr>
          <p:cNvPr id="37" name="Group 36"/>
          <p:cNvGrpSpPr/>
          <p:nvPr/>
        </p:nvGrpSpPr>
        <p:grpSpPr>
          <a:xfrm>
            <a:off x="3208530" y="1571339"/>
            <a:ext cx="2700000" cy="1458419"/>
            <a:chOff x="3208530" y="1739899"/>
            <a:chExt cx="2700000" cy="1458419"/>
          </a:xfrm>
        </p:grpSpPr>
        <p:grpSp>
          <p:nvGrpSpPr>
            <p:cNvPr id="38" name="Group 37"/>
            <p:cNvGrpSpPr/>
            <p:nvPr/>
          </p:nvGrpSpPr>
          <p:grpSpPr>
            <a:xfrm>
              <a:off x="3208530" y="1739899"/>
              <a:ext cx="2700000" cy="1458419"/>
              <a:chOff x="6369050" y="1992724"/>
              <a:chExt cx="2700000" cy="1458419"/>
            </a:xfrm>
          </p:grpSpPr>
          <p:sp>
            <p:nvSpPr>
              <p:cNvPr id="43" name="TextBox 42"/>
              <p:cNvSpPr txBox="1"/>
              <p:nvPr/>
            </p:nvSpPr>
            <p:spPr>
              <a:xfrm>
                <a:off x="6369050" y="1992724"/>
                <a:ext cx="2700000" cy="424069"/>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a:solidFill>
                      <a:prstClr val="white"/>
                    </a:solidFill>
                  </a:rPr>
                  <a:t>7</a:t>
                </a:r>
                <a:r>
                  <a:rPr lang="en-GB" b="1" dirty="0" smtClean="0">
                    <a:solidFill>
                      <a:prstClr val="white"/>
                    </a:solidFill>
                  </a:rPr>
                  <a:t> LOCATIONS</a:t>
                </a:r>
                <a:endParaRPr lang="en-GB" b="1" dirty="0">
                  <a:solidFill>
                    <a:prstClr val="white"/>
                  </a:solidFill>
                </a:endParaRPr>
              </a:p>
            </p:txBody>
          </p:sp>
          <p:sp>
            <p:nvSpPr>
              <p:cNvPr id="44" name="Flowchart: Card 43"/>
              <p:cNvSpPr/>
              <p:nvPr/>
            </p:nvSpPr>
            <p:spPr>
              <a:xfrm rot="10800000">
                <a:off x="6369050" y="2405977"/>
                <a:ext cx="2700000" cy="1045166"/>
              </a:xfrm>
              <a:prstGeom prst="flowChartPunchedCard">
                <a:avLst/>
              </a:prstGeom>
              <a:solidFill>
                <a:srgbClr val="191919"/>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grpSp>
        <p:pic>
          <p:nvPicPr>
            <p:cNvPr id="39" name="Picture 38"/>
            <p:cNvPicPr>
              <a:picLocks noChangeAspect="1"/>
            </p:cNvPicPr>
            <p:nvPr/>
          </p:nvPicPr>
          <p:blipFill>
            <a:blip r:embed="rId13" cstate="email">
              <a:duotone>
                <a:prstClr val="black"/>
                <a:schemeClr val="bg1">
                  <a:lumMod val="65000"/>
                  <a:tint val="45000"/>
                  <a:satMod val="400000"/>
                </a:schemeClr>
              </a:duotone>
              <a:extLst>
                <a:ext uri="{28A0092B-C50C-407E-A947-70E740481C1C}">
                  <a14:useLocalDpi xmlns:a14="http://schemas.microsoft.com/office/drawing/2010/main"/>
                </a:ext>
              </a:extLst>
            </a:blip>
            <a:stretch>
              <a:fillRect/>
            </a:stretch>
          </p:blipFill>
          <p:spPr>
            <a:xfrm>
              <a:off x="3291004" y="2200511"/>
              <a:ext cx="595897" cy="925543"/>
            </a:xfrm>
            <a:prstGeom prst="rect">
              <a:avLst/>
            </a:prstGeom>
          </p:spPr>
        </p:pic>
        <p:sp>
          <p:nvSpPr>
            <p:cNvPr id="40" name="Oval 39"/>
            <p:cNvSpPr/>
            <p:nvPr/>
          </p:nvSpPr>
          <p:spPr>
            <a:xfrm>
              <a:off x="3464496" y="2749755"/>
              <a:ext cx="393962" cy="339015"/>
            </a:xfrm>
            <a:prstGeom prst="ellipse">
              <a:avLst/>
            </a:prstGeom>
            <a:noFill/>
            <a:ln w="19050">
              <a:solidFill>
                <a:srgbClr val="EC0B8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prstClr val="black"/>
                </a:solidFill>
              </a:endParaRPr>
            </a:p>
          </p:txBody>
        </p:sp>
        <p:cxnSp>
          <p:nvCxnSpPr>
            <p:cNvPr id="41" name="Straight Connector 40"/>
            <p:cNvCxnSpPr>
              <a:stCxn id="40" idx="6"/>
            </p:cNvCxnSpPr>
            <p:nvPr/>
          </p:nvCxnSpPr>
          <p:spPr>
            <a:xfrm flipV="1">
              <a:off x="3858458" y="2712471"/>
              <a:ext cx="700072" cy="206792"/>
            </a:xfrm>
            <a:prstGeom prst="line">
              <a:avLst/>
            </a:prstGeom>
            <a:ln>
              <a:solidFill>
                <a:srgbClr val="EC0B8D"/>
              </a:solidFill>
            </a:ln>
          </p:spPr>
          <p:style>
            <a:lnRef idx="1">
              <a:schemeClr val="dk1"/>
            </a:lnRef>
            <a:fillRef idx="0">
              <a:schemeClr val="dk1"/>
            </a:fillRef>
            <a:effectRef idx="0">
              <a:schemeClr val="dk1"/>
            </a:effectRef>
            <a:fontRef idx="minor">
              <a:schemeClr val="tx1"/>
            </a:fontRef>
          </p:style>
        </p:cxnSp>
        <p:pic>
          <p:nvPicPr>
            <p:cNvPr id="42" name="Picture 4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574067" y="2261774"/>
              <a:ext cx="840234" cy="840234"/>
            </a:xfrm>
            <a:prstGeom prst="ellipse">
              <a:avLst/>
            </a:prstGeom>
            <a:ln>
              <a:solidFill>
                <a:srgbClr val="EC0B8D"/>
              </a:solidFill>
            </a:ln>
          </p:spPr>
        </p:pic>
      </p:grpSp>
      <p:grpSp>
        <p:nvGrpSpPr>
          <p:cNvPr id="45" name="Group 44"/>
          <p:cNvGrpSpPr/>
          <p:nvPr/>
        </p:nvGrpSpPr>
        <p:grpSpPr>
          <a:xfrm>
            <a:off x="3215941" y="3125635"/>
            <a:ext cx="2700000" cy="1936606"/>
            <a:chOff x="6302492" y="1469003"/>
            <a:chExt cx="2700000" cy="1936606"/>
          </a:xfrm>
        </p:grpSpPr>
        <p:grpSp>
          <p:nvGrpSpPr>
            <p:cNvPr id="46" name="Group 45"/>
            <p:cNvGrpSpPr/>
            <p:nvPr/>
          </p:nvGrpSpPr>
          <p:grpSpPr>
            <a:xfrm>
              <a:off x="6302492" y="1469003"/>
              <a:ext cx="2700000" cy="1936606"/>
              <a:chOff x="3275058" y="3104908"/>
              <a:chExt cx="2700000" cy="1936606"/>
            </a:xfrm>
          </p:grpSpPr>
          <p:grpSp>
            <p:nvGrpSpPr>
              <p:cNvPr id="50" name="Group 49"/>
              <p:cNvGrpSpPr/>
              <p:nvPr/>
            </p:nvGrpSpPr>
            <p:grpSpPr>
              <a:xfrm>
                <a:off x="3275058" y="3104908"/>
                <a:ext cx="2700000" cy="1936606"/>
                <a:chOff x="5846808" y="3023335"/>
                <a:chExt cx="2700000" cy="1936606"/>
              </a:xfrm>
            </p:grpSpPr>
            <p:sp>
              <p:nvSpPr>
                <p:cNvPr id="52" name="TextBox 51"/>
                <p:cNvSpPr txBox="1"/>
                <p:nvPr/>
              </p:nvSpPr>
              <p:spPr>
                <a:xfrm>
                  <a:off x="5846808" y="3023335"/>
                  <a:ext cx="2700000" cy="891440"/>
                </a:xfrm>
                <a:prstGeom prst="rect">
                  <a:avLst/>
                </a:prstGeom>
                <a:solidFill>
                  <a:srgbClr val="0083A8"/>
                </a:solidFill>
                <a:ln w="38100">
                  <a:solidFill>
                    <a:schemeClr val="tx1">
                      <a:lumMod val="65000"/>
                      <a:lumOff val="35000"/>
                    </a:schemeClr>
                  </a:solidFill>
                </a:ln>
              </p:spPr>
              <p:txBody>
                <a:bodyPr wrap="square" rtlCol="0">
                  <a:noAutofit/>
                </a:bodyPr>
                <a:lstStyle/>
                <a:p>
                  <a:r>
                    <a:rPr lang="en-GB" b="1" dirty="0" smtClean="0">
                      <a:solidFill>
                        <a:prstClr val="white"/>
                      </a:solidFill>
                    </a:rPr>
                    <a:t>91% SECURED EMPLOYMENT OR FURTHER STUDY</a:t>
                  </a:r>
                  <a:endParaRPr lang="en-GB" b="1" dirty="0">
                    <a:solidFill>
                      <a:prstClr val="white"/>
                    </a:solidFill>
                  </a:endParaRPr>
                </a:p>
              </p:txBody>
            </p:sp>
            <p:sp>
              <p:nvSpPr>
                <p:cNvPr id="53" name="Flowchart: Card 52"/>
                <p:cNvSpPr/>
                <p:nvPr/>
              </p:nvSpPr>
              <p:spPr>
                <a:xfrm rot="10800000">
                  <a:off x="5846808" y="3914775"/>
                  <a:ext cx="2700000" cy="1045166"/>
                </a:xfrm>
                <a:prstGeom prst="flowChartPunchedCard">
                  <a:avLst/>
                </a:prstGeom>
                <a:solidFill>
                  <a:schemeClr val="bg1"/>
                </a:solidFill>
                <a:ln w="38100">
                  <a:solidFill>
                    <a:schemeClr val="tx1">
                      <a:lumMod val="65000"/>
                      <a:lumOff val="35000"/>
                    </a:schemeClr>
                  </a:solidFill>
                </a:ln>
              </p:spPr>
              <p:txBody>
                <a:bodyPr wrap="square" rtlCol="0">
                  <a:noAutofit/>
                </a:bodyPr>
                <a:lstStyle/>
                <a:p>
                  <a:endParaRPr lang="en-GB" b="1" dirty="0">
                    <a:solidFill>
                      <a:prstClr val="white"/>
                    </a:solidFill>
                  </a:endParaRPr>
                </a:p>
              </p:txBody>
            </p:sp>
          </p:grpSp>
          <p:pic>
            <p:nvPicPr>
              <p:cNvPr id="51" name="Picture 5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777458" y="4094153"/>
                <a:ext cx="851818" cy="851818"/>
              </a:xfrm>
              <a:prstGeom prst="rect">
                <a:avLst/>
              </a:prstGeom>
            </p:spPr>
          </p:pic>
        </p:grpSp>
        <p:sp>
          <p:nvSpPr>
            <p:cNvPr id="47" name="Oval 46"/>
            <p:cNvSpPr/>
            <p:nvPr/>
          </p:nvSpPr>
          <p:spPr>
            <a:xfrm>
              <a:off x="6682614" y="2520722"/>
              <a:ext cx="686508" cy="6865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GB" sz="3600" b="1" dirty="0" smtClean="0">
                  <a:solidFill>
                    <a:srgbClr val="474747"/>
                  </a:solidFill>
                  <a:latin typeface="Calibri" panose="020F0502020204030204" pitchFamily="34" charset="0"/>
                </a:rPr>
                <a:t>91</a:t>
              </a:r>
              <a:r>
                <a:rPr lang="en-GB" sz="2400" dirty="0" smtClean="0">
                  <a:solidFill>
                    <a:srgbClr val="710B7D"/>
                  </a:solidFill>
                  <a:latin typeface="Calibri" panose="020F0502020204030204" pitchFamily="34" charset="0"/>
                </a:rPr>
                <a:t>%</a:t>
              </a:r>
              <a:endParaRPr lang="en-GB" sz="2800" dirty="0">
                <a:solidFill>
                  <a:srgbClr val="710B7D"/>
                </a:solidFill>
                <a:latin typeface="Calibri" panose="020F0502020204030204" pitchFamily="34" charset="0"/>
              </a:endParaRPr>
            </a:p>
          </p:txBody>
        </p:sp>
        <p:sp>
          <p:nvSpPr>
            <p:cNvPr id="48" name="Oval 47"/>
            <p:cNvSpPr/>
            <p:nvPr/>
          </p:nvSpPr>
          <p:spPr>
            <a:xfrm>
              <a:off x="6578917" y="2435392"/>
              <a:ext cx="893901" cy="893901"/>
            </a:xfrm>
            <a:prstGeom prst="ellipse">
              <a:avLst/>
            </a:prstGeom>
            <a:noFill/>
            <a:ln>
              <a:solidFill>
                <a:srgbClr val="595959"/>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49" name="Picture 48"/>
            <p:cNvPicPr>
              <a:picLocks noChangeAspect="1"/>
            </p:cNvPicPr>
            <p:nvPr/>
          </p:nvPicPr>
          <p:blipFill rotWithShape="1">
            <a:blip r:embed="rId16" cstate="email">
              <a:extLst>
                <a:ext uri="{28A0092B-C50C-407E-A947-70E740481C1C}">
                  <a14:useLocalDpi xmlns:a14="http://schemas.microsoft.com/office/drawing/2010/main"/>
                </a:ext>
              </a:extLst>
            </a:blip>
            <a:srcRect l="16137" t="6669" r="12874" b="-3312"/>
            <a:stretch/>
          </p:blipFill>
          <p:spPr>
            <a:xfrm>
              <a:off x="6514921" y="2381311"/>
              <a:ext cx="1041897" cy="1024297"/>
            </a:xfrm>
            <a:prstGeom prst="rect">
              <a:avLst/>
            </a:prstGeom>
          </p:spPr>
        </p:pic>
      </p:grpSp>
    </p:spTree>
    <p:extLst>
      <p:ext uri="{BB962C8B-B14F-4D97-AF65-F5344CB8AC3E}">
        <p14:creationId xmlns:p14="http://schemas.microsoft.com/office/powerpoint/2010/main" val="30183993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539123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LAW DEGREES</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COMPULSORY</a:t>
            </a:r>
            <a:endParaRPr lang="en-GB" sz="2800" b="1" dirty="0">
              <a:solidFill>
                <a:srgbClr val="0084A9"/>
              </a:solidFill>
              <a:latin typeface="+mj-lt"/>
              <a:cs typeface="Arial" panose="020B0604020202020204" pitchFamily="34" charset="0"/>
            </a:endParaRPr>
          </a:p>
        </p:txBody>
      </p:sp>
      <p:sp>
        <p:nvSpPr>
          <p:cNvPr id="6" name="cont word"/>
          <p:cNvSpPr/>
          <p:nvPr/>
        </p:nvSpPr>
        <p:spPr bwMode="auto">
          <a:xfrm>
            <a:off x="4048366" y="2325550"/>
            <a:ext cx="4658560" cy="10585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CONTRACT</a:t>
            </a:r>
            <a:endParaRPr lang="en-GB" sz="6000" dirty="0">
              <a:solidFill>
                <a:srgbClr val="343535"/>
              </a:solidFill>
              <a:latin typeface="+mj-lt"/>
              <a:cs typeface="Arial" panose="020B0604020202020204" pitchFamily="34" charset="0"/>
            </a:endParaRPr>
          </a:p>
        </p:txBody>
      </p:sp>
      <p:pic>
        <p:nvPicPr>
          <p:cNvPr id="7" name="cont image"/>
          <p:cNvPicPr>
            <a:picLocks noChangeAspect="1"/>
          </p:cNvPicPr>
          <p:nvPr/>
        </p:nvPicPr>
        <p:blipFill>
          <a:blip r:embed="rId3"/>
          <a:stretch>
            <a:fillRect/>
          </a:stretch>
        </p:blipFill>
        <p:spPr>
          <a:xfrm>
            <a:off x="169745" y="1603684"/>
            <a:ext cx="3298513" cy="3298516"/>
          </a:xfrm>
          <a:prstGeom prst="rect">
            <a:avLst/>
          </a:prstGeom>
        </p:spPr>
      </p:pic>
      <p:sp>
        <p:nvSpPr>
          <p:cNvPr id="9" name="equ word"/>
          <p:cNvSpPr/>
          <p:nvPr/>
        </p:nvSpPr>
        <p:spPr bwMode="auto">
          <a:xfrm>
            <a:off x="3905970" y="2325550"/>
            <a:ext cx="4943352" cy="10585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EQUITY AND TRUSTS</a:t>
            </a:r>
            <a:endParaRPr lang="en-GB" sz="6000" dirty="0">
              <a:solidFill>
                <a:srgbClr val="343535"/>
              </a:solidFill>
              <a:latin typeface="+mj-lt"/>
              <a:cs typeface="Arial" panose="020B0604020202020204" pitchFamily="34" charset="0"/>
            </a:endParaRPr>
          </a:p>
        </p:txBody>
      </p:sp>
      <p:pic>
        <p:nvPicPr>
          <p:cNvPr id="10" name="equ image"/>
          <p:cNvPicPr>
            <a:picLocks noChangeAspect="1"/>
          </p:cNvPicPr>
          <p:nvPr/>
        </p:nvPicPr>
        <p:blipFill>
          <a:blip r:embed="rId4"/>
          <a:stretch>
            <a:fillRect/>
          </a:stretch>
        </p:blipFill>
        <p:spPr>
          <a:xfrm>
            <a:off x="169745" y="1603684"/>
            <a:ext cx="3298513" cy="3298516"/>
          </a:xfrm>
          <a:prstGeom prst="rect">
            <a:avLst/>
          </a:prstGeom>
        </p:spPr>
      </p:pic>
      <p:sp>
        <p:nvSpPr>
          <p:cNvPr id="12" name="pub word"/>
          <p:cNvSpPr/>
          <p:nvPr/>
        </p:nvSpPr>
        <p:spPr bwMode="auto">
          <a:xfrm>
            <a:off x="4328131" y="2325550"/>
            <a:ext cx="4099030" cy="10585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PUBLIC</a:t>
            </a:r>
            <a:endParaRPr lang="en-GB" sz="6000" dirty="0">
              <a:solidFill>
                <a:srgbClr val="343535"/>
              </a:solidFill>
              <a:latin typeface="+mj-lt"/>
              <a:cs typeface="Arial" panose="020B0604020202020204" pitchFamily="34" charset="0"/>
            </a:endParaRPr>
          </a:p>
        </p:txBody>
      </p:sp>
      <p:pic>
        <p:nvPicPr>
          <p:cNvPr id="13" name="pub image"/>
          <p:cNvPicPr>
            <a:picLocks noChangeAspect="1"/>
          </p:cNvPicPr>
          <p:nvPr/>
        </p:nvPicPr>
        <p:blipFill>
          <a:blip r:embed="rId5"/>
          <a:stretch>
            <a:fillRect/>
          </a:stretch>
        </p:blipFill>
        <p:spPr>
          <a:xfrm>
            <a:off x="169746" y="1603684"/>
            <a:ext cx="3298514" cy="3298516"/>
          </a:xfrm>
          <a:prstGeom prst="rect">
            <a:avLst/>
          </a:prstGeom>
        </p:spPr>
      </p:pic>
      <p:sp>
        <p:nvSpPr>
          <p:cNvPr id="15" name="law word"/>
          <p:cNvSpPr/>
          <p:nvPr/>
        </p:nvSpPr>
        <p:spPr bwMode="auto">
          <a:xfrm>
            <a:off x="3744704" y="2325550"/>
            <a:ext cx="5265885" cy="10585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LAND LAW</a:t>
            </a:r>
            <a:endParaRPr lang="en-GB" sz="6000" dirty="0">
              <a:solidFill>
                <a:srgbClr val="343535"/>
              </a:solidFill>
              <a:latin typeface="+mj-lt"/>
              <a:cs typeface="Arial" panose="020B0604020202020204" pitchFamily="34" charset="0"/>
            </a:endParaRPr>
          </a:p>
        </p:txBody>
      </p:sp>
      <p:pic>
        <p:nvPicPr>
          <p:cNvPr id="16" name="land image"/>
          <p:cNvPicPr>
            <a:picLocks noChangeAspect="1"/>
          </p:cNvPicPr>
          <p:nvPr/>
        </p:nvPicPr>
        <p:blipFill>
          <a:blip r:embed="rId6"/>
          <a:stretch>
            <a:fillRect/>
          </a:stretch>
        </p:blipFill>
        <p:spPr>
          <a:xfrm>
            <a:off x="169746" y="1603684"/>
            <a:ext cx="3298514" cy="3298516"/>
          </a:xfrm>
          <a:prstGeom prst="rect">
            <a:avLst/>
          </a:prstGeom>
        </p:spPr>
      </p:pic>
      <p:sp>
        <p:nvSpPr>
          <p:cNvPr id="18" name="tort word"/>
          <p:cNvSpPr/>
          <p:nvPr/>
        </p:nvSpPr>
        <p:spPr bwMode="auto">
          <a:xfrm>
            <a:off x="4328131" y="2325550"/>
            <a:ext cx="4099030" cy="10585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TORT</a:t>
            </a:r>
            <a:endParaRPr lang="en-GB" sz="6000" dirty="0">
              <a:solidFill>
                <a:srgbClr val="343535"/>
              </a:solidFill>
              <a:latin typeface="+mj-lt"/>
              <a:cs typeface="Arial" panose="020B0604020202020204" pitchFamily="34" charset="0"/>
            </a:endParaRPr>
          </a:p>
        </p:txBody>
      </p:sp>
      <p:pic>
        <p:nvPicPr>
          <p:cNvPr id="19" name="tort image"/>
          <p:cNvPicPr>
            <a:picLocks noChangeAspect="1"/>
          </p:cNvPicPr>
          <p:nvPr/>
        </p:nvPicPr>
        <p:blipFill>
          <a:blip r:embed="rId7"/>
          <a:stretch>
            <a:fillRect/>
          </a:stretch>
        </p:blipFill>
        <p:spPr>
          <a:xfrm>
            <a:off x="169746" y="1603684"/>
            <a:ext cx="3298514" cy="3298516"/>
          </a:xfrm>
          <a:prstGeom prst="rect">
            <a:avLst/>
          </a:prstGeom>
        </p:spPr>
      </p:pic>
      <p:sp>
        <p:nvSpPr>
          <p:cNvPr id="21" name="crim word"/>
          <p:cNvSpPr/>
          <p:nvPr/>
        </p:nvSpPr>
        <p:spPr bwMode="auto">
          <a:xfrm>
            <a:off x="4328131" y="2325550"/>
            <a:ext cx="4099030" cy="10585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CRIMINAL</a:t>
            </a:r>
            <a:endParaRPr lang="en-GB" sz="6000" dirty="0">
              <a:solidFill>
                <a:srgbClr val="343535"/>
              </a:solidFill>
              <a:latin typeface="+mj-lt"/>
              <a:cs typeface="Arial" panose="020B0604020202020204" pitchFamily="34" charset="0"/>
            </a:endParaRPr>
          </a:p>
        </p:txBody>
      </p:sp>
      <p:pic>
        <p:nvPicPr>
          <p:cNvPr id="22" name="crim image"/>
          <p:cNvPicPr>
            <a:picLocks noChangeAspect="1"/>
          </p:cNvPicPr>
          <p:nvPr/>
        </p:nvPicPr>
        <p:blipFill>
          <a:blip r:embed="rId8"/>
          <a:stretch>
            <a:fillRect/>
          </a:stretch>
        </p:blipFill>
        <p:spPr>
          <a:xfrm>
            <a:off x="169746" y="1603684"/>
            <a:ext cx="3298514" cy="3298516"/>
          </a:xfrm>
          <a:prstGeom prst="rect">
            <a:avLst/>
          </a:prstGeom>
        </p:spPr>
      </p:pic>
      <p:sp>
        <p:nvSpPr>
          <p:cNvPr id="24" name="eu word"/>
          <p:cNvSpPr/>
          <p:nvPr/>
        </p:nvSpPr>
        <p:spPr bwMode="auto">
          <a:xfrm>
            <a:off x="3918442" y="2325550"/>
            <a:ext cx="4918409" cy="10585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GB" sz="6000" b="1" dirty="0">
                <a:solidFill>
                  <a:srgbClr val="343535"/>
                </a:solidFill>
                <a:latin typeface="+mj-lt"/>
                <a:cs typeface="Arial" panose="020B0604020202020204" pitchFamily="34" charset="0"/>
              </a:rPr>
              <a:t>EUROPEAN UNION</a:t>
            </a:r>
            <a:endParaRPr lang="en-GB" sz="6000" dirty="0">
              <a:solidFill>
                <a:srgbClr val="343535"/>
              </a:solidFill>
              <a:latin typeface="+mj-lt"/>
              <a:cs typeface="Arial" panose="020B0604020202020204" pitchFamily="34" charset="0"/>
            </a:endParaRPr>
          </a:p>
        </p:txBody>
      </p:sp>
      <p:pic>
        <p:nvPicPr>
          <p:cNvPr id="25" name="eu image"/>
          <p:cNvPicPr>
            <a:picLocks noChangeAspect="1"/>
          </p:cNvPicPr>
          <p:nvPr/>
        </p:nvPicPr>
        <p:blipFill>
          <a:blip r:embed="rId9"/>
          <a:stretch>
            <a:fillRect/>
          </a:stretch>
        </p:blipFill>
        <p:spPr>
          <a:xfrm>
            <a:off x="169745" y="1603684"/>
            <a:ext cx="3298513" cy="3298516"/>
          </a:xfrm>
          <a:prstGeom prst="rect">
            <a:avLst/>
          </a:prstGeom>
        </p:spPr>
      </p:pic>
      <p:pic>
        <p:nvPicPr>
          <p:cNvPr id="28" name="cont icon"/>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270943" y="4275497"/>
            <a:ext cx="790446" cy="790447"/>
          </a:xfrm>
          <a:prstGeom prst="rect">
            <a:avLst/>
          </a:prstGeom>
        </p:spPr>
      </p:pic>
      <p:pic>
        <p:nvPicPr>
          <p:cNvPr id="31" name="equ icon"/>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45640" y="4275497"/>
            <a:ext cx="790446" cy="790447"/>
          </a:xfrm>
          <a:prstGeom prst="rect">
            <a:avLst/>
          </a:prstGeom>
        </p:spPr>
      </p:pic>
      <p:pic>
        <p:nvPicPr>
          <p:cNvPr id="34" name="pub icon"/>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20336" y="4275497"/>
            <a:ext cx="790446" cy="790447"/>
          </a:xfrm>
          <a:prstGeom prst="rect">
            <a:avLst/>
          </a:prstGeom>
        </p:spPr>
      </p:pic>
      <p:pic>
        <p:nvPicPr>
          <p:cNvPr id="37" name="land icon"/>
          <p:cNvPicPr>
            <a:picLocks noChangeAspect="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795033" y="4275497"/>
            <a:ext cx="790446" cy="790447"/>
          </a:xfrm>
          <a:prstGeom prst="rect">
            <a:avLst/>
          </a:prstGeom>
        </p:spPr>
      </p:pic>
      <p:pic>
        <p:nvPicPr>
          <p:cNvPr id="40" name="tort icon"/>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69730" y="4275497"/>
            <a:ext cx="790446" cy="790447"/>
          </a:xfrm>
          <a:prstGeom prst="rect">
            <a:avLst/>
          </a:prstGeom>
        </p:spPr>
      </p:pic>
      <p:pic>
        <p:nvPicPr>
          <p:cNvPr id="43" name="crim icon"/>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44427" y="4275497"/>
            <a:ext cx="790446" cy="790447"/>
          </a:xfrm>
          <a:prstGeom prst="rect">
            <a:avLst/>
          </a:prstGeom>
        </p:spPr>
      </p:pic>
      <p:pic>
        <p:nvPicPr>
          <p:cNvPr id="46" name="eu icon"/>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19124" y="4275497"/>
            <a:ext cx="790446" cy="790447"/>
          </a:xfrm>
          <a:prstGeom prst="rect">
            <a:avLst/>
          </a:prstGeom>
        </p:spPr>
      </p:pic>
    </p:spTree>
    <p:extLst>
      <p:ext uri="{BB962C8B-B14F-4D97-AF65-F5344CB8AC3E}">
        <p14:creationId xmlns:p14="http://schemas.microsoft.com/office/powerpoint/2010/main" val="3294519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7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900" decel="100000" fill="hold"/>
                                        <p:tgtEl>
                                          <p:spTgt spid="2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19" presetID="37" presetClass="exit" presetSubtype="0" fill="hold" nodeType="with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 decel="100000"/>
                                        <p:tgtEl>
                                          <p:spTgt spid="7"/>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75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900" decel="100000" fill="hold"/>
                                        <p:tgtEl>
                                          <p:spTgt spid="3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42" presetID="10" presetClass="exit" presetSubtype="0" fill="hold" grpId="1"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37" presetClass="exit" presetSubtype="0" fill="hold" nodeType="with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 decel="100000"/>
                                        <p:tgtEl>
                                          <p:spTgt spid="10"/>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75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900" decel="100000" fill="hold"/>
                                        <p:tgtEl>
                                          <p:spTgt spid="34"/>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13"/>
                                        </p:tgtEl>
                                      </p:cBhvr>
                                    </p:animEffect>
                                    <p:anim calcmode="lin" valueType="num">
                                      <p:cBhvr>
                                        <p:cTn id="70" dur="1000"/>
                                        <p:tgtEl>
                                          <p:spTgt spid="13"/>
                                        </p:tgtEl>
                                        <p:attrNameLst>
                                          <p:attrName>ppt_x</p:attrName>
                                        </p:attrNameLst>
                                      </p:cBhvr>
                                      <p:tavLst>
                                        <p:tav tm="0">
                                          <p:val>
                                            <p:strVal val="ppt_x"/>
                                          </p:val>
                                        </p:tav>
                                        <p:tav tm="100000">
                                          <p:val>
                                            <p:strVal val="ppt_x"/>
                                          </p:val>
                                        </p:tav>
                                      </p:tavLst>
                                    </p:anim>
                                    <p:anim calcmode="lin" valueType="num">
                                      <p:cBhvr>
                                        <p:cTn id="71" dur="100" decel="100000"/>
                                        <p:tgtEl>
                                          <p:spTgt spid="1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75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900" decel="100000" fill="hold"/>
                                        <p:tgtEl>
                                          <p:spTgt spid="37"/>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88" presetID="10" presetClass="exit" presetSubtype="0" fill="hold" grpId="1"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37" presetClass="exit" presetSubtype="0" fill="hold" nodeType="withEffect">
                                  <p:stCondLst>
                                    <p:cond delay="0"/>
                                  </p:stCondLst>
                                  <p:childTnLst>
                                    <p:animEffect transition="out" filter="fade">
                                      <p:cBhvr>
                                        <p:cTn id="92" dur="1000"/>
                                        <p:tgtEl>
                                          <p:spTgt spid="16"/>
                                        </p:tgtEl>
                                      </p:cBhvr>
                                    </p:animEffect>
                                    <p:anim calcmode="lin" valueType="num">
                                      <p:cBhvr>
                                        <p:cTn id="93" dur="1000"/>
                                        <p:tgtEl>
                                          <p:spTgt spid="16"/>
                                        </p:tgtEl>
                                        <p:attrNameLst>
                                          <p:attrName>ppt_x</p:attrName>
                                        </p:attrNameLst>
                                      </p:cBhvr>
                                      <p:tavLst>
                                        <p:tav tm="0">
                                          <p:val>
                                            <p:strVal val="ppt_x"/>
                                          </p:val>
                                        </p:tav>
                                        <p:tav tm="100000">
                                          <p:val>
                                            <p:strVal val="ppt_x"/>
                                          </p:val>
                                        </p:tav>
                                      </p:tavLst>
                                    </p:anim>
                                    <p:anim calcmode="lin" valueType="num">
                                      <p:cBhvr>
                                        <p:cTn id="94" dur="100" decel="100000"/>
                                        <p:tgtEl>
                                          <p:spTgt spid="16"/>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16"/>
                                        </p:tgtEl>
                                        <p:attrNameLst>
                                          <p:attrName>ppt_y</p:attrName>
                                        </p:attrNameLst>
                                      </p:cBhvr>
                                      <p:tavLst>
                                        <p:tav tm="0">
                                          <p:val>
                                            <p:strVal val="ppt_y"/>
                                          </p:val>
                                        </p:tav>
                                        <p:tav tm="100000">
                                          <p:val>
                                            <p:strVal val="ppt_y+1"/>
                                          </p:val>
                                        </p:tav>
                                      </p:tavLst>
                                    </p:anim>
                                    <p:set>
                                      <p:cBhvr>
                                        <p:cTn id="96" dur="1" fill="hold">
                                          <p:stCondLst>
                                            <p:cond delay="999"/>
                                          </p:stCondLst>
                                        </p:cTn>
                                        <p:tgtEl>
                                          <p:spTgt spid="16"/>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par>
                                <p:cTn id="100" presetID="10" presetClass="entr" presetSubtype="0"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37" presetClass="entr" presetSubtype="0" fill="hold" nodeType="clickEffect">
                                  <p:stCondLst>
                                    <p:cond delay="75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1000"/>
                                        <p:tgtEl>
                                          <p:spTgt spid="40"/>
                                        </p:tgtEl>
                                      </p:cBhvr>
                                    </p:animEffect>
                                    <p:anim calcmode="lin" valueType="num">
                                      <p:cBhvr>
                                        <p:cTn id="108" dur="1000" fill="hold"/>
                                        <p:tgtEl>
                                          <p:spTgt spid="40"/>
                                        </p:tgtEl>
                                        <p:attrNameLst>
                                          <p:attrName>ppt_x</p:attrName>
                                        </p:attrNameLst>
                                      </p:cBhvr>
                                      <p:tavLst>
                                        <p:tav tm="0">
                                          <p:val>
                                            <p:strVal val="#ppt_x"/>
                                          </p:val>
                                        </p:tav>
                                        <p:tav tm="100000">
                                          <p:val>
                                            <p:strVal val="#ppt_x"/>
                                          </p:val>
                                        </p:tav>
                                      </p:tavLst>
                                    </p:anim>
                                    <p:anim calcmode="lin" valueType="num">
                                      <p:cBhvr>
                                        <p:cTn id="109" dur="900" decel="100000" fill="hold"/>
                                        <p:tgtEl>
                                          <p:spTgt spid="40"/>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11" presetID="37" presetClass="exit" presetSubtype="0" fill="hold" nodeType="withEffect">
                                  <p:stCondLst>
                                    <p:cond delay="0"/>
                                  </p:stCondLst>
                                  <p:childTnLst>
                                    <p:animEffect transition="out" filter="fade">
                                      <p:cBhvr>
                                        <p:cTn id="112" dur="1000"/>
                                        <p:tgtEl>
                                          <p:spTgt spid="19"/>
                                        </p:tgtEl>
                                      </p:cBhvr>
                                    </p:animEffect>
                                    <p:anim calcmode="lin" valueType="num">
                                      <p:cBhvr>
                                        <p:cTn id="113" dur="1000"/>
                                        <p:tgtEl>
                                          <p:spTgt spid="19"/>
                                        </p:tgtEl>
                                        <p:attrNameLst>
                                          <p:attrName>ppt_x</p:attrName>
                                        </p:attrNameLst>
                                      </p:cBhvr>
                                      <p:tavLst>
                                        <p:tav tm="0">
                                          <p:val>
                                            <p:strVal val="ppt_x"/>
                                          </p:val>
                                        </p:tav>
                                        <p:tav tm="100000">
                                          <p:val>
                                            <p:strVal val="ppt_x"/>
                                          </p:val>
                                        </p:tav>
                                      </p:tavLst>
                                    </p:anim>
                                    <p:anim calcmode="lin" valueType="num">
                                      <p:cBhvr>
                                        <p:cTn id="114" dur="100" decel="100000"/>
                                        <p:tgtEl>
                                          <p:spTgt spid="19"/>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19"/>
                                        </p:tgtEl>
                                        <p:attrNameLst>
                                          <p:attrName>ppt_y</p:attrName>
                                        </p:attrNameLst>
                                      </p:cBhvr>
                                      <p:tavLst>
                                        <p:tav tm="0">
                                          <p:val>
                                            <p:strVal val="ppt_y"/>
                                          </p:val>
                                        </p:tav>
                                        <p:tav tm="100000">
                                          <p:val>
                                            <p:strVal val="ppt_y+1"/>
                                          </p:val>
                                        </p:tav>
                                      </p:tavLst>
                                    </p:anim>
                                    <p:set>
                                      <p:cBhvr>
                                        <p:cTn id="116" dur="1" fill="hold">
                                          <p:stCondLst>
                                            <p:cond delay="999"/>
                                          </p:stCondLst>
                                        </p:cTn>
                                        <p:tgtEl>
                                          <p:spTgt spid="19"/>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par>
                                <p:cTn id="123" presetID="10" presetClass="entr" presetSubtype="0" fill="hold"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500"/>
                                        <p:tgtEl>
                                          <p:spTgt spid="22"/>
                                        </p:tgtEl>
                                      </p:cBhvr>
                                    </p:animEffect>
                                  </p:childTnLst>
                                </p:cTn>
                              </p:par>
                            </p:childTnLst>
                          </p:cTn>
                        </p:par>
                      </p:childTnLst>
                    </p:cTn>
                  </p:par>
                  <p:par>
                    <p:cTn id="126" fill="hold">
                      <p:stCondLst>
                        <p:cond delay="indefinite"/>
                      </p:stCondLst>
                      <p:childTnLst>
                        <p:par>
                          <p:cTn id="127" fill="hold">
                            <p:stCondLst>
                              <p:cond delay="0"/>
                            </p:stCondLst>
                            <p:childTnLst>
                              <p:par>
                                <p:cTn id="128" presetID="37" presetClass="entr" presetSubtype="0" fill="hold" nodeType="clickEffect">
                                  <p:stCondLst>
                                    <p:cond delay="750"/>
                                  </p:stCondLst>
                                  <p:childTnLst>
                                    <p:set>
                                      <p:cBhvr>
                                        <p:cTn id="129" dur="1" fill="hold">
                                          <p:stCondLst>
                                            <p:cond delay="0"/>
                                          </p:stCondLst>
                                        </p:cTn>
                                        <p:tgtEl>
                                          <p:spTgt spid="43"/>
                                        </p:tgtEl>
                                        <p:attrNameLst>
                                          <p:attrName>style.visibility</p:attrName>
                                        </p:attrNameLst>
                                      </p:cBhvr>
                                      <p:to>
                                        <p:strVal val="visible"/>
                                      </p:to>
                                    </p:set>
                                    <p:animEffect transition="in" filter="fade">
                                      <p:cBhvr>
                                        <p:cTn id="130" dur="1000"/>
                                        <p:tgtEl>
                                          <p:spTgt spid="43"/>
                                        </p:tgtEl>
                                      </p:cBhvr>
                                    </p:animEffect>
                                    <p:anim calcmode="lin" valueType="num">
                                      <p:cBhvr>
                                        <p:cTn id="131" dur="1000" fill="hold"/>
                                        <p:tgtEl>
                                          <p:spTgt spid="43"/>
                                        </p:tgtEl>
                                        <p:attrNameLst>
                                          <p:attrName>ppt_x</p:attrName>
                                        </p:attrNameLst>
                                      </p:cBhvr>
                                      <p:tavLst>
                                        <p:tav tm="0">
                                          <p:val>
                                            <p:strVal val="#ppt_x"/>
                                          </p:val>
                                        </p:tav>
                                        <p:tav tm="100000">
                                          <p:val>
                                            <p:strVal val="#ppt_x"/>
                                          </p:val>
                                        </p:tav>
                                      </p:tavLst>
                                    </p:anim>
                                    <p:anim calcmode="lin" valueType="num">
                                      <p:cBhvr>
                                        <p:cTn id="132" dur="900" decel="100000" fill="hold"/>
                                        <p:tgtEl>
                                          <p:spTgt spid="43"/>
                                        </p:tgtEl>
                                        <p:attrNameLst>
                                          <p:attrName>ppt_y</p:attrName>
                                        </p:attrNameLst>
                                      </p:cBhvr>
                                      <p:tavLst>
                                        <p:tav tm="0">
                                          <p:val>
                                            <p:strVal val="#ppt_y+1"/>
                                          </p:val>
                                        </p:tav>
                                        <p:tav tm="100000">
                                          <p:val>
                                            <p:strVal val="#ppt_y-.03"/>
                                          </p:val>
                                        </p:tav>
                                      </p:tavLst>
                                    </p:anim>
                                    <p:anim calcmode="lin" valueType="num">
                                      <p:cBhvr>
                                        <p:cTn id="133"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34" presetID="10" presetClass="exit" presetSubtype="0" fill="hold" grpId="1"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37" presetClass="exit" presetSubtype="0" fill="hold" nodeType="withEffect">
                                  <p:stCondLst>
                                    <p:cond delay="0"/>
                                  </p:stCondLst>
                                  <p:childTnLst>
                                    <p:animEffect transition="out" filter="fade">
                                      <p:cBhvr>
                                        <p:cTn id="138" dur="1000"/>
                                        <p:tgtEl>
                                          <p:spTgt spid="22"/>
                                        </p:tgtEl>
                                      </p:cBhvr>
                                    </p:animEffect>
                                    <p:anim calcmode="lin" valueType="num">
                                      <p:cBhvr>
                                        <p:cTn id="139" dur="1000"/>
                                        <p:tgtEl>
                                          <p:spTgt spid="22"/>
                                        </p:tgtEl>
                                        <p:attrNameLst>
                                          <p:attrName>ppt_x</p:attrName>
                                        </p:attrNameLst>
                                      </p:cBhvr>
                                      <p:tavLst>
                                        <p:tav tm="0">
                                          <p:val>
                                            <p:strVal val="ppt_x"/>
                                          </p:val>
                                        </p:tav>
                                        <p:tav tm="100000">
                                          <p:val>
                                            <p:strVal val="ppt_x"/>
                                          </p:val>
                                        </p:tav>
                                      </p:tavLst>
                                    </p:anim>
                                    <p:anim calcmode="lin" valueType="num">
                                      <p:cBhvr>
                                        <p:cTn id="140" dur="100" decel="100000"/>
                                        <p:tgtEl>
                                          <p:spTgt spid="22"/>
                                        </p:tgtEl>
                                        <p:attrNameLst>
                                          <p:attrName>ppt_y</p:attrName>
                                        </p:attrNameLst>
                                      </p:cBhvr>
                                      <p:tavLst>
                                        <p:tav tm="0">
                                          <p:val>
                                            <p:strVal val="ppt_y"/>
                                          </p:val>
                                        </p:tav>
                                        <p:tav tm="100000">
                                          <p:val>
                                            <p:strVal val="ppt_y-.03"/>
                                          </p:val>
                                        </p:tav>
                                      </p:tavLst>
                                    </p:anim>
                                    <p:anim calcmode="lin" valueType="num">
                                      <p:cBhvr>
                                        <p:cTn id="141" dur="900" accel="100000">
                                          <p:stCondLst>
                                            <p:cond delay="100"/>
                                          </p:stCondLst>
                                        </p:cTn>
                                        <p:tgtEl>
                                          <p:spTgt spid="22"/>
                                        </p:tgtEl>
                                        <p:attrNameLst>
                                          <p:attrName>ppt_y</p:attrName>
                                        </p:attrNameLst>
                                      </p:cBhvr>
                                      <p:tavLst>
                                        <p:tav tm="0">
                                          <p:val>
                                            <p:strVal val="ppt_y"/>
                                          </p:val>
                                        </p:tav>
                                        <p:tav tm="100000">
                                          <p:val>
                                            <p:strVal val="ppt_y+1"/>
                                          </p:val>
                                        </p:tav>
                                      </p:tavLst>
                                    </p:anim>
                                    <p:set>
                                      <p:cBhvr>
                                        <p:cTn id="142" dur="1" fill="hold">
                                          <p:stCondLst>
                                            <p:cond delay="999"/>
                                          </p:stCondLst>
                                        </p:cTn>
                                        <p:tgtEl>
                                          <p:spTgt spid="22"/>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fade">
                                      <p:cBhvr>
                                        <p:cTn id="145" dur="500"/>
                                        <p:tgtEl>
                                          <p:spTgt spid="24"/>
                                        </p:tgtEl>
                                      </p:cBhvr>
                                    </p:animEffect>
                                  </p:childTnLst>
                                </p:cTn>
                              </p:par>
                              <p:par>
                                <p:cTn id="146" presetID="10" presetClass="entr" presetSubtype="0"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fade">
                                      <p:cBhvr>
                                        <p:cTn id="148" dur="500"/>
                                        <p:tgtEl>
                                          <p:spTgt spid="25"/>
                                        </p:tgtEl>
                                      </p:cBhvr>
                                    </p:animEffect>
                                  </p:childTnLst>
                                </p:cTn>
                              </p:par>
                            </p:childTnLst>
                          </p:cTn>
                        </p:par>
                      </p:childTnLst>
                    </p:cTn>
                  </p:par>
                  <p:par>
                    <p:cTn id="149" fill="hold">
                      <p:stCondLst>
                        <p:cond delay="indefinite"/>
                      </p:stCondLst>
                      <p:childTnLst>
                        <p:par>
                          <p:cTn id="150" fill="hold">
                            <p:stCondLst>
                              <p:cond delay="0"/>
                            </p:stCondLst>
                            <p:childTnLst>
                              <p:par>
                                <p:cTn id="151" presetID="37" presetClass="entr" presetSubtype="0" fill="hold" nodeType="clickEffect">
                                  <p:stCondLst>
                                    <p:cond delay="750"/>
                                  </p:stCondLst>
                                  <p:childTnLst>
                                    <p:set>
                                      <p:cBhvr>
                                        <p:cTn id="152" dur="1" fill="hold">
                                          <p:stCondLst>
                                            <p:cond delay="0"/>
                                          </p:stCondLst>
                                        </p:cTn>
                                        <p:tgtEl>
                                          <p:spTgt spid="46"/>
                                        </p:tgtEl>
                                        <p:attrNameLst>
                                          <p:attrName>style.visibility</p:attrName>
                                        </p:attrNameLst>
                                      </p:cBhvr>
                                      <p:to>
                                        <p:strVal val="visible"/>
                                      </p:to>
                                    </p:set>
                                    <p:animEffect transition="in" filter="fade">
                                      <p:cBhvr>
                                        <p:cTn id="153" dur="1000"/>
                                        <p:tgtEl>
                                          <p:spTgt spid="46"/>
                                        </p:tgtEl>
                                      </p:cBhvr>
                                    </p:animEffect>
                                    <p:anim calcmode="lin" valueType="num">
                                      <p:cBhvr>
                                        <p:cTn id="154" dur="1000" fill="hold"/>
                                        <p:tgtEl>
                                          <p:spTgt spid="46"/>
                                        </p:tgtEl>
                                        <p:attrNameLst>
                                          <p:attrName>ppt_x</p:attrName>
                                        </p:attrNameLst>
                                      </p:cBhvr>
                                      <p:tavLst>
                                        <p:tav tm="0">
                                          <p:val>
                                            <p:strVal val="#ppt_x"/>
                                          </p:val>
                                        </p:tav>
                                        <p:tav tm="100000">
                                          <p:val>
                                            <p:strVal val="#ppt_x"/>
                                          </p:val>
                                        </p:tav>
                                      </p:tavLst>
                                    </p:anim>
                                    <p:anim calcmode="lin" valueType="num">
                                      <p:cBhvr>
                                        <p:cTn id="155" dur="900" decel="100000" fill="hold"/>
                                        <p:tgtEl>
                                          <p:spTgt spid="46"/>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par>
                                <p:cTn id="157" presetID="10" presetClass="exit" presetSubtype="0" fill="hold" grpId="1" nodeType="withEffect">
                                  <p:stCondLst>
                                    <p:cond delay="0"/>
                                  </p:stCondLst>
                                  <p:childTnLst>
                                    <p:animEffect transition="out" filter="fade">
                                      <p:cBhvr>
                                        <p:cTn id="158" dur="500"/>
                                        <p:tgtEl>
                                          <p:spTgt spid="24"/>
                                        </p:tgtEl>
                                      </p:cBhvr>
                                    </p:animEffect>
                                    <p:set>
                                      <p:cBhvr>
                                        <p:cTn id="159" dur="1" fill="hold">
                                          <p:stCondLst>
                                            <p:cond delay="499"/>
                                          </p:stCondLst>
                                        </p:cTn>
                                        <p:tgtEl>
                                          <p:spTgt spid="24"/>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25"/>
                                        </p:tgtEl>
                                      </p:cBhvr>
                                    </p:animEffect>
                                    <p:anim calcmode="lin" valueType="num">
                                      <p:cBhvr>
                                        <p:cTn id="162" dur="1000"/>
                                        <p:tgtEl>
                                          <p:spTgt spid="25"/>
                                        </p:tgtEl>
                                        <p:attrNameLst>
                                          <p:attrName>ppt_x</p:attrName>
                                        </p:attrNameLst>
                                      </p:cBhvr>
                                      <p:tavLst>
                                        <p:tav tm="0">
                                          <p:val>
                                            <p:strVal val="ppt_x"/>
                                          </p:val>
                                        </p:tav>
                                        <p:tav tm="100000">
                                          <p:val>
                                            <p:strVal val="ppt_x"/>
                                          </p:val>
                                        </p:tav>
                                      </p:tavLst>
                                    </p:anim>
                                    <p:anim calcmode="lin" valueType="num">
                                      <p:cBhvr>
                                        <p:cTn id="163" dur="100" decel="100000"/>
                                        <p:tgtEl>
                                          <p:spTgt spid="25"/>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25"/>
                                        </p:tgtEl>
                                        <p:attrNameLst>
                                          <p:attrName>ppt_y</p:attrName>
                                        </p:attrNameLst>
                                      </p:cBhvr>
                                      <p:tavLst>
                                        <p:tav tm="0">
                                          <p:val>
                                            <p:strVal val="ppt_y"/>
                                          </p:val>
                                        </p:tav>
                                        <p:tav tm="100000">
                                          <p:val>
                                            <p:strVal val="ppt_y+1"/>
                                          </p:val>
                                        </p:tav>
                                      </p:tavLst>
                                    </p:anim>
                                    <p:set>
                                      <p:cBhvr>
                                        <p:cTn id="165"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2" grpId="0"/>
      <p:bldP spid="12" grpId="1"/>
      <p:bldP spid="15" grpId="0"/>
      <p:bldP spid="15" grpId="1"/>
      <p:bldP spid="18" grpId="0"/>
      <p:bldP spid="18" grpId="1"/>
      <p:bldP spid="21" grpId="0"/>
      <p:bldP spid="21" grpId="1"/>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solidFill>
                  <a:srgbClr val="DA15A7"/>
                </a:solidFill>
                <a:latin typeface="+mj-lt"/>
                <a:cs typeface="Arial" panose="020B0604020202020204" pitchFamily="34" charset="0"/>
              </a:rPr>
              <a:t>A CAREER IN LAW</a:t>
            </a:r>
            <a:endParaRPr lang="en-GB" sz="2800" b="1" dirty="0">
              <a:solidFill>
                <a:srgbClr val="DA15A7"/>
              </a:solidFill>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chemeClr val="bg1"/>
                </a:solidFill>
                <a:latin typeface="+mj-lt"/>
                <a:cs typeface="Arial" panose="020B0604020202020204" pitchFamily="34" charset="0"/>
              </a:rPr>
              <a:t>JAFFA CAKE DEBATE</a:t>
            </a:r>
            <a:endParaRPr lang="en-GB" sz="2800" b="1" dirty="0">
              <a:solidFill>
                <a:schemeClr val="bg1"/>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6" name="Picture 5"/>
          <p:cNvPicPr>
            <a:picLocks noChangeAspect="1"/>
          </p:cNvPicPr>
          <p:nvPr/>
        </p:nvPicPr>
        <p:blipFill>
          <a:blip r:embed="rId4" cstate="email">
            <a:clrChange>
              <a:clrFrom>
                <a:srgbClr val="000000">
                  <a:alpha val="1176"/>
                </a:srgbClr>
              </a:clrFrom>
              <a:clrTo>
                <a:srgbClr val="000000">
                  <a:alpha val="0"/>
                </a:srgbClr>
              </a:clrTo>
            </a:clrChange>
            <a:biLevel thresh="50000"/>
            <a:extLst>
              <a:ext uri="{28A0092B-C50C-407E-A947-70E740481C1C}">
                <a14:useLocalDpi xmlns:a14="http://schemas.microsoft.com/office/drawing/2010/main"/>
              </a:ext>
            </a:extLst>
          </a:blip>
          <a:stretch>
            <a:fillRect/>
          </a:stretch>
        </p:blipFill>
        <p:spPr>
          <a:xfrm>
            <a:off x="3616141" y="563625"/>
            <a:ext cx="3584759" cy="3249450"/>
          </a:xfrm>
          <a:prstGeom prst="rect">
            <a:avLst/>
          </a:prstGeom>
        </p:spPr>
      </p:pic>
      <p:sp>
        <p:nvSpPr>
          <p:cNvPr id="8" name="Rectangle 7"/>
          <p:cNvSpPr/>
          <p:nvPr/>
        </p:nvSpPr>
        <p:spPr bwMode="auto">
          <a:xfrm>
            <a:off x="3412941" y="3184240"/>
            <a:ext cx="5118100" cy="1959259"/>
          </a:xfrm>
          <a:prstGeom prst="rect">
            <a:avLst/>
          </a:prstGeom>
          <a:ln w="38100">
            <a:solidFill>
              <a:srgbClr val="00206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GB" sz="4000" b="1" smtClean="0">
              <a:solidFill>
                <a:srgbClr val="00A890"/>
              </a:solidFill>
            </a:endParaRPr>
          </a:p>
        </p:txBody>
      </p:sp>
    </p:spTree>
    <p:extLst>
      <p:ext uri="{BB962C8B-B14F-4D97-AF65-F5344CB8AC3E}">
        <p14:creationId xmlns:p14="http://schemas.microsoft.com/office/powerpoint/2010/main" val="116502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2" descr="Image result for luxury ta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26122">
            <a:off x="1205846" y="1267880"/>
            <a:ext cx="7194221" cy="4006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JAFFA CAKE DEBATE</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LUXURY TAX</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15"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3380" y="1136586"/>
            <a:ext cx="3991783" cy="329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268262">
            <a:off x="3900045" y="56021"/>
            <a:ext cx="3864242" cy="430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3841" y="677401"/>
            <a:ext cx="2954029" cy="44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8899" y="3449938"/>
            <a:ext cx="2795638" cy="157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31434" y="2273398"/>
            <a:ext cx="4902921" cy="352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47973" y="1986017"/>
            <a:ext cx="5533094" cy="37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3666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2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7" name="TextBox 26"/>
          <p:cNvSpPr txBox="1"/>
          <p:nvPr/>
        </p:nvSpPr>
        <p:spPr>
          <a:xfrm>
            <a:off x="251821" y="1524861"/>
            <a:ext cx="8412880" cy="830997"/>
          </a:xfrm>
          <a:prstGeom prst="rect">
            <a:avLst/>
          </a:prstGeom>
          <a:noFill/>
          <a:ln>
            <a:noFill/>
          </a:ln>
        </p:spPr>
        <p:txBody>
          <a:bodyPr wrap="none" rtlCol="0">
            <a:spAutoFit/>
          </a:bodyPr>
          <a:lstStyle/>
          <a:p>
            <a:pPr defTabSz="914400"/>
            <a:r>
              <a:rPr lang="en-GB" sz="4800" dirty="0" smtClean="0">
                <a:solidFill>
                  <a:srgbClr val="FFFFFF"/>
                </a:solidFill>
                <a:latin typeface="Monotype Corsiva" panose="03010101010201010101" pitchFamily="66" charset="0"/>
              </a:rPr>
              <a:t>“Chocolate topped Biscuits” = Luxury</a:t>
            </a:r>
          </a:p>
        </p:txBody>
      </p:sp>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400" b="1" dirty="0" smtClean="0">
                <a:latin typeface="+mj-lt"/>
                <a:cs typeface="Arial" panose="020B0604020202020204" pitchFamily="34" charset="0"/>
              </a:rPr>
              <a:t>JAFFA CAKE DEBATE</a:t>
            </a:r>
            <a:endParaRPr lang="en-GB" sz="24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400" b="1" dirty="0" smtClean="0">
                <a:solidFill>
                  <a:srgbClr val="0084A9"/>
                </a:solidFill>
                <a:latin typeface="+mj-lt"/>
                <a:cs typeface="Arial" panose="020B0604020202020204" pitchFamily="34" charset="0"/>
              </a:rPr>
              <a:t>LUXURY TAX</a:t>
            </a:r>
            <a:endParaRPr lang="en-GB" sz="24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22" name="Rectangle 21"/>
          <p:cNvSpPr/>
          <p:nvPr/>
        </p:nvSpPr>
        <p:spPr bwMode="auto">
          <a:xfrm>
            <a:off x="429349" y="1580323"/>
            <a:ext cx="4045700" cy="3353627"/>
          </a:xfrm>
          <a:prstGeom prst="rect">
            <a:avLst/>
          </a:prstGeom>
          <a:solidFill>
            <a:srgbClr val="FFFFFF"/>
          </a:solidFill>
          <a:ln w="85725" cap="flat" cmpd="sng" algn="ctr">
            <a:solidFill>
              <a:srgbClr val="822896"/>
            </a:solidFill>
            <a:prstDash val="solid"/>
            <a:headEnd type="none" w="med" len="med"/>
            <a:tailEnd type="none" w="med" len="med"/>
          </a:ln>
          <a:effectLst>
            <a:outerShdw blurRad="50800" dist="2413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baseline="0" noProof="0" dirty="0" smtClean="0">
              <a:ln>
                <a:noFill/>
              </a:ln>
              <a:solidFill>
                <a:srgbClr val="00A890"/>
              </a:solidFill>
              <a:effectLst/>
              <a:uLnTx/>
              <a:uFillTx/>
              <a:latin typeface="Arial"/>
              <a:ea typeface="+mn-ea"/>
              <a:cs typeface="+mn-cs"/>
            </a:endParaRPr>
          </a:p>
        </p:txBody>
      </p:sp>
      <p:sp>
        <p:nvSpPr>
          <p:cNvPr id="23" name="Rectangle 22"/>
          <p:cNvSpPr/>
          <p:nvPr/>
        </p:nvSpPr>
        <p:spPr bwMode="auto">
          <a:xfrm>
            <a:off x="4693024" y="1580323"/>
            <a:ext cx="3981489" cy="3353627"/>
          </a:xfrm>
          <a:prstGeom prst="rect">
            <a:avLst/>
          </a:prstGeom>
          <a:solidFill>
            <a:srgbClr val="FFFFFF"/>
          </a:solidFill>
          <a:ln w="85725" cap="flat" cmpd="sng" algn="ctr">
            <a:solidFill>
              <a:srgbClr val="41C4DC"/>
            </a:solidFill>
            <a:prstDash val="solid"/>
            <a:headEnd type="none" w="med" len="med"/>
            <a:tailEnd type="none" w="med" len="med"/>
          </a:ln>
          <a:effectLst>
            <a:outerShdw blurRad="50800" dist="2413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baseline="0" noProof="0" dirty="0" smtClean="0">
              <a:ln>
                <a:noFill/>
              </a:ln>
              <a:solidFill>
                <a:srgbClr val="00A890"/>
              </a:solidFill>
              <a:effectLst/>
              <a:uLnTx/>
              <a:uFillTx/>
              <a:latin typeface="Arial"/>
              <a:ea typeface="+mn-ea"/>
              <a:cs typeface="+mn-cs"/>
            </a:endParaRPr>
          </a:p>
        </p:txBody>
      </p:sp>
      <p:pic>
        <p:nvPicPr>
          <p:cNvPr id="24"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14784" y1="57700" x2="14784" y2="57700"/>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3329797" y="2506224"/>
            <a:ext cx="2522430" cy="2522430"/>
          </a:xfrm>
          <a:prstGeom prst="rect">
            <a:avLst/>
          </a:prstGeom>
          <a:ln>
            <a:noFill/>
          </a:ln>
          <a:effectLst>
            <a:outerShdw blurRad="393700" dist="177800" dir="2700000" algn="tl" rotWithShape="0">
              <a:srgbClr val="333333">
                <a:alpha val="77000"/>
              </a:srgbClr>
            </a:outerShdw>
          </a:effectLst>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6" cstate="email">
            <a:extLst>
              <a:ext uri="{28A0092B-C50C-407E-A947-70E740481C1C}">
                <a14:useLocalDpi xmlns:a14="http://schemas.microsoft.com/office/drawing/2010/main"/>
              </a:ext>
            </a:extLst>
          </a:blip>
          <a:srcRect l="14337" t="24012" r="10262" b="27725"/>
          <a:stretch/>
        </p:blipFill>
        <p:spPr>
          <a:xfrm rot="21009105">
            <a:off x="588050" y="1629375"/>
            <a:ext cx="3551233" cy="1247730"/>
          </a:xfrm>
          <a:prstGeom prst="rect">
            <a:avLst/>
          </a:prstGeom>
          <a:ln>
            <a:noFill/>
          </a:ln>
          <a:effectLst>
            <a:outerShdw blurRad="228600" dist="139700" dir="2700000" algn="tl" rotWithShape="0">
              <a:srgbClr val="333333">
                <a:alpha val="85000"/>
              </a:srgbClr>
            </a:outerShdw>
          </a:effectLst>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95762" y="1436509"/>
            <a:ext cx="4409635" cy="1457630"/>
          </a:xfrm>
          <a:prstGeom prst="rect">
            <a:avLst/>
          </a:prstGeom>
        </p:spPr>
      </p:pic>
    </p:spTree>
    <p:extLst>
      <p:ext uri="{BB962C8B-B14F-4D97-AF65-F5344CB8AC3E}">
        <p14:creationId xmlns:p14="http://schemas.microsoft.com/office/powerpoint/2010/main" val="737887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 fill="hold"/>
                                            <p:tgtEl>
                                              <p:spTgt spid="22"/>
                                            </p:tgtEl>
                                            <p:attrNameLst>
                                              <p:attrName>ppt_x</p:attrName>
                                            </p:attrNameLst>
                                          </p:cBhvr>
                                          <p:tavLst>
                                            <p:tav tm="0">
                                              <p:val>
                                                <p:strVal val="0-#ppt_w/2"/>
                                              </p:val>
                                            </p:tav>
                                            <p:tav tm="100000">
                                              <p:val>
                                                <p:strVal val="#ppt_x"/>
                                              </p:val>
                                            </p:tav>
                                          </p:tavLst>
                                        </p:anim>
                                        <p:anim calcmode="lin" valueType="num">
                                          <p:cBhvr additive="base">
                                            <p:cTn id="8" dur="25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fill="hold"/>
                                            <p:tgtEl>
                                              <p:spTgt spid="23"/>
                                            </p:tgtEl>
                                            <p:attrNameLst>
                                              <p:attrName>ppt_x</p:attrName>
                                            </p:attrNameLst>
                                          </p:cBhvr>
                                          <p:tavLst>
                                            <p:tav tm="0">
                                              <p:val>
                                                <p:strVal val="1+#ppt_w/2"/>
                                              </p:val>
                                            </p:tav>
                                            <p:tav tm="100000">
                                              <p:val>
                                                <p:strVal val="#ppt_x"/>
                                              </p:val>
                                            </p:tav>
                                          </p:tavLst>
                                        </p:anim>
                                        <p:anim calcmode="lin" valueType="num">
                                          <p:cBhvr additive="base">
                                            <p:cTn id="12" dur="2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900" decel="100000" fill="hold"/>
                                            <p:tgtEl>
                                              <p:spTgt spid="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100000" fill="hold" nodeType="clickEffect" p14:presetBounceEnd="12375">
                                      <p:stCondLst>
                                        <p:cond delay="0"/>
                                      </p:stCondLst>
                                      <p:childTnLst>
                                        <p:animMotion origin="layout" path="M -3.88889E-6 -9.87654E-7 L -0.22812 -9.87654E-7 L 0.24167 -0.00432 L -0.23993 -0.00432 L 0.24323 0.00525 L -0.24166 -0.00432 L 0.26164 -0.00432 L -0.24809 -0.00216 L 0.26511 -0.00432 L -0.23663 -0.00432 L 0.25157 -0.00432 L -0.23489 -0.0108 L 0.2566 0.00247 L -0.22812 -0.00216 " pathEditMode="relative" rAng="0" ptsTypes="AAAAAAAAAAAAAA" p14:bounceEnd="12375">
                                          <p:cBhvr>
                                            <p:cTn id="32" dur="8000" fill="hold"/>
                                            <p:tgtEl>
                                              <p:spTgt spid="24"/>
                                            </p:tgtEl>
                                            <p:attrNameLst>
                                              <p:attrName>ppt_x</p:attrName>
                                              <p:attrName>ppt_y</p:attrName>
                                            </p:attrNameLst>
                                          </p:cBhvr>
                                          <p:rCtr x="85100" y="-27800"/>
                                        </p:animMotion>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fade">
                                          <p:cBhvr>
                                            <p:cTn id="5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 fill="hold"/>
                                            <p:tgtEl>
                                              <p:spTgt spid="22"/>
                                            </p:tgtEl>
                                            <p:attrNameLst>
                                              <p:attrName>ppt_x</p:attrName>
                                            </p:attrNameLst>
                                          </p:cBhvr>
                                          <p:tavLst>
                                            <p:tav tm="0">
                                              <p:val>
                                                <p:strVal val="0-#ppt_w/2"/>
                                              </p:val>
                                            </p:tav>
                                            <p:tav tm="100000">
                                              <p:val>
                                                <p:strVal val="#ppt_x"/>
                                              </p:val>
                                            </p:tav>
                                          </p:tavLst>
                                        </p:anim>
                                        <p:anim calcmode="lin" valueType="num">
                                          <p:cBhvr additive="base">
                                            <p:cTn id="8" dur="25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fill="hold"/>
                                            <p:tgtEl>
                                              <p:spTgt spid="23"/>
                                            </p:tgtEl>
                                            <p:attrNameLst>
                                              <p:attrName>ppt_x</p:attrName>
                                            </p:attrNameLst>
                                          </p:cBhvr>
                                          <p:tavLst>
                                            <p:tav tm="0">
                                              <p:val>
                                                <p:strVal val="1+#ppt_w/2"/>
                                              </p:val>
                                            </p:tav>
                                            <p:tav tm="100000">
                                              <p:val>
                                                <p:strVal val="#ppt_x"/>
                                              </p:val>
                                            </p:tav>
                                          </p:tavLst>
                                        </p:anim>
                                        <p:anim calcmode="lin" valueType="num">
                                          <p:cBhvr additive="base">
                                            <p:cTn id="12" dur="2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900" decel="100000" fill="hold"/>
                                            <p:tgtEl>
                                              <p:spTgt spid="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100000" fill="hold" nodeType="clickEffect">
                                      <p:stCondLst>
                                        <p:cond delay="0"/>
                                      </p:stCondLst>
                                      <p:childTnLst>
                                        <p:animMotion origin="layout" path="M -3.88889E-6 -9.87654E-7 L -0.22812 -9.87654E-7 L 0.24167 -0.00432 L -0.23993 -0.00432 L 0.24323 0.00525 L -0.24166 -0.00432 L 0.26164 -0.00432 L -0.24809 -0.00216 L 0.26511 -0.00432 L -0.23663 -0.00432 L 0.25157 -0.00432 L -0.23489 -0.0108 L 0.2566 0.00247 L -0.22812 -0.00216 " pathEditMode="relative" rAng="0" ptsTypes="AAAAAAAAAAAAAA">
                                          <p:cBhvr>
                                            <p:cTn id="32" dur="8000" fill="hold"/>
                                            <p:tgtEl>
                                              <p:spTgt spid="24"/>
                                            </p:tgtEl>
                                            <p:attrNameLst>
                                              <p:attrName>ppt_x</p:attrName>
                                              <p:attrName>ppt_y</p:attrName>
                                            </p:attrNameLst>
                                          </p:cBhvr>
                                          <p:rCtr x="851" y="-278"/>
                                        </p:animMotion>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fade">
                                          <p:cBhvr>
                                            <p:cTn id="5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1926535"/>
            <a:ext cx="4933950" cy="38052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Arial"/>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Char char="•"/>
            </a:pPr>
            <a:r>
              <a:rPr lang="en-GB" sz="2400" b="1" dirty="0" smtClean="0">
                <a:solidFill>
                  <a:srgbClr val="990099"/>
                </a:solidFill>
                <a:latin typeface="+mj-lt"/>
                <a:cs typeface="Calibri"/>
              </a:rPr>
              <a:t>Brain storm content </a:t>
            </a:r>
          </a:p>
          <a:p>
            <a:pPr>
              <a:buClr>
                <a:srgbClr val="0084A9"/>
              </a:buClr>
              <a:buFont typeface="Arial" charset="0"/>
              <a:buChar char="•"/>
            </a:pPr>
            <a:r>
              <a:rPr lang="en-GB" sz="2400" b="1" dirty="0" smtClean="0">
                <a:solidFill>
                  <a:srgbClr val="196CA9"/>
                </a:solidFill>
                <a:latin typeface="+mj-lt"/>
                <a:cs typeface="Calibri"/>
              </a:rPr>
              <a:t>Then Identify key messages</a:t>
            </a:r>
          </a:p>
          <a:p>
            <a:r>
              <a:rPr lang="en-GB" sz="2400" b="1" dirty="0" smtClean="0">
                <a:solidFill>
                  <a:srgbClr val="990099"/>
                </a:solidFill>
                <a:latin typeface="+mj-lt"/>
                <a:cs typeface="Calibri"/>
              </a:rPr>
              <a:t>Keep your audience in mind</a:t>
            </a:r>
          </a:p>
          <a:p>
            <a:pPr>
              <a:buClr>
                <a:srgbClr val="0084A9"/>
              </a:buClr>
              <a:buFont typeface="Arial" charset="0"/>
              <a:buChar char="•"/>
            </a:pPr>
            <a:r>
              <a:rPr lang="en-GB" sz="2400" b="1" dirty="0" smtClean="0">
                <a:solidFill>
                  <a:srgbClr val="196CA9"/>
                </a:solidFill>
                <a:latin typeface="+mj-lt"/>
                <a:cs typeface="Calibri"/>
              </a:rPr>
              <a:t>When structuring consider beginning, middle and end</a:t>
            </a:r>
          </a:p>
          <a:p>
            <a:pPr>
              <a:buClr>
                <a:srgbClr val="0084A9"/>
              </a:buClr>
              <a:buFont typeface="Arial" charset="0"/>
              <a:buChar char="•"/>
            </a:pPr>
            <a:r>
              <a:rPr lang="en-GB" sz="2400" b="1" dirty="0" smtClean="0">
                <a:solidFill>
                  <a:srgbClr val="990099"/>
                </a:solidFill>
                <a:latin typeface="+mj-lt"/>
                <a:cs typeface="Calibri"/>
              </a:rPr>
              <a:t>End Strong</a:t>
            </a:r>
          </a:p>
          <a:p>
            <a:pPr>
              <a:buClr>
                <a:srgbClr val="0084A9"/>
              </a:buClr>
              <a:buFont typeface="Arial" charset="0"/>
              <a:buChar char="•"/>
            </a:pPr>
            <a:r>
              <a:rPr lang="en-GB" sz="2400" b="1" dirty="0" smtClean="0">
                <a:solidFill>
                  <a:srgbClr val="196CA9"/>
                </a:solidFill>
                <a:latin typeface="+mj-lt"/>
                <a:cs typeface="Calibri"/>
              </a:rPr>
              <a:t>Don’t Make it Personal!</a:t>
            </a:r>
          </a:p>
        </p:txBody>
      </p:sp>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JAFFA CAKE DEBATE</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PLAN YOUR DEBATE</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4" name="Picture 5" descr="Related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900000">
            <a:off x="752474" y="1627188"/>
            <a:ext cx="906462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054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repeatCount="indefinite" accel="10000" decel="10000" autoRev="1" fill="hold" nodeType="withEffect">
                                  <p:stCondLst>
                                    <p:cond delay="0"/>
                                  </p:stCondLst>
                                  <p:childTnLst>
                                    <p:animScale>
                                      <p:cBhvr>
                                        <p:cTn id="9" dur="10000" fill="hold"/>
                                        <p:tgtEl>
                                          <p:spTgt spid="4"/>
                                        </p:tgtEl>
                                      </p:cBhvr>
                                      <p:by x="150000" y="150000"/>
                                    </p:animScale>
                                  </p:childTnLst>
                                </p:cTn>
                              </p:par>
                              <p:par>
                                <p:cTn id="10" presetID="8" presetClass="emph" presetSubtype="0" repeatCount="indefinite" fill="hold" nodeType="withEffect">
                                  <p:stCondLst>
                                    <p:cond delay="1250"/>
                                  </p:stCondLst>
                                  <p:childTnLst>
                                    <p:animRot by="21600000">
                                      <p:cBhvr>
                                        <p:cTn id="11" dur="10750" fill="hold"/>
                                        <p:tgtEl>
                                          <p:spTgt spid="4"/>
                                        </p:tgtEl>
                                        <p:attrNameLst>
                                          <p:attrName>r</p:attrName>
                                        </p:attrNameLst>
                                      </p:cBhvr>
                                    </p:animRot>
                                  </p:childTnLst>
                                </p:cTn>
                              </p:par>
                              <p:par>
                                <p:cTn id="12" presetID="26" presetClass="path" presetSubtype="0" repeatCount="indefinite" decel="2000" fill="hold" nodeType="withEffect">
                                  <p:stCondLst>
                                    <p:cond delay="0"/>
                                  </p:stCondLst>
                                  <p:childTnLst>
                                    <p:animMotion origin="layout" path="M -1.38889E-6 0.04383 C -1.38889E-6 0.15031 0.06945 0.23673 0.15452 0.23673 C 0.25486 0.23673 0.29097 0.14044 0.30643 0.08272 L 0.32188 0.00525 C 0.3375 -0.05247 0.37604 -0.14814 0.48941 -0.14814 C 0.56181 -0.14814 0.64445 -0.06234 0.64445 0.04383 C 0.64445 0.15031 0.56181 0.23673 0.48941 0.23673 C 0.37604 0.23673 0.3375 0.14044 0.32188 0.08272 L 0.30643 0.00525 C 0.29097 -0.05247 0.25486 -0.14814 0.15452 -0.14814 C 0.06945 -0.14814 -1.38889E-6 -0.06234 -1.38889E-6 0.04383 Z " pathEditMode="relative" rAng="0" ptsTypes="AAAAAAAAAAA">
                                      <p:cBhvr>
                                        <p:cTn id="13" dur="13500" fill="hold"/>
                                        <p:tgtEl>
                                          <p:spTgt spid="4"/>
                                        </p:tgtEl>
                                        <p:attrNameLst>
                                          <p:attrName>ppt_x</p:attrName>
                                          <p:attrName>ppt_y</p:attrName>
                                        </p:attrNameLst>
                                      </p:cBhvr>
                                      <p:rCtr x="32222"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JAFFA CAKE DEBATE</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LUXURY TAX</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4" name="Freeform 3"/>
          <p:cNvSpPr/>
          <p:nvPr/>
        </p:nvSpPr>
        <p:spPr bwMode="auto">
          <a:xfrm rot="20529796">
            <a:off x="2924102" y="1688089"/>
            <a:ext cx="3431097" cy="2592891"/>
          </a:xfrm>
          <a:custGeom>
            <a:avLst/>
            <a:gdLst>
              <a:gd name="connsiteX0" fmla="*/ 0 w 4717143"/>
              <a:gd name="connsiteY0" fmla="*/ 4151086 h 4151086"/>
              <a:gd name="connsiteX1" fmla="*/ 1741714 w 4717143"/>
              <a:gd name="connsiteY1" fmla="*/ 1538514 h 4151086"/>
              <a:gd name="connsiteX2" fmla="*/ 2278743 w 4717143"/>
              <a:gd name="connsiteY2" fmla="*/ 2148114 h 4151086"/>
              <a:gd name="connsiteX3" fmla="*/ 4717143 w 4717143"/>
              <a:gd name="connsiteY3" fmla="*/ 0 h 4151086"/>
              <a:gd name="connsiteX0" fmla="*/ 0 w 5138756"/>
              <a:gd name="connsiteY0" fmla="*/ 3883374 h 3883374"/>
              <a:gd name="connsiteX1" fmla="*/ 2163327 w 5138756"/>
              <a:gd name="connsiteY1" fmla="*/ 1538514 h 3883374"/>
              <a:gd name="connsiteX2" fmla="*/ 2700356 w 5138756"/>
              <a:gd name="connsiteY2" fmla="*/ 2148114 h 3883374"/>
              <a:gd name="connsiteX3" fmla="*/ 5138756 w 5138756"/>
              <a:gd name="connsiteY3" fmla="*/ 0 h 3883374"/>
            </a:gdLst>
            <a:ahLst/>
            <a:cxnLst>
              <a:cxn ang="0">
                <a:pos x="connsiteX0" y="connsiteY0"/>
              </a:cxn>
              <a:cxn ang="0">
                <a:pos x="connsiteX1" y="connsiteY1"/>
              </a:cxn>
              <a:cxn ang="0">
                <a:pos x="connsiteX2" y="connsiteY2"/>
              </a:cxn>
              <a:cxn ang="0">
                <a:pos x="connsiteX3" y="connsiteY3"/>
              </a:cxn>
            </a:cxnLst>
            <a:rect l="l" t="t" r="r" b="b"/>
            <a:pathLst>
              <a:path w="5138756" h="3883374">
                <a:moveTo>
                  <a:pt x="0" y="3883374"/>
                </a:moveTo>
                <a:lnTo>
                  <a:pt x="2163327" y="1538514"/>
                </a:lnTo>
                <a:lnTo>
                  <a:pt x="2700356" y="2148114"/>
                </a:lnTo>
                <a:lnTo>
                  <a:pt x="5138756" y="0"/>
                </a:lnTo>
              </a:path>
            </a:pathLst>
          </a:custGeom>
          <a:noFill/>
          <a:ln w="161925" cap="flat" cmpd="sng" algn="ctr">
            <a:solidFill>
              <a:schemeClr val="bg1"/>
            </a:solidFill>
            <a:prstDash val="solid"/>
            <a:round/>
            <a:headEnd type="none" w="med" len="med"/>
            <a:tailEnd type="none" w="med" len="med"/>
          </a:ln>
          <a:effectLst>
            <a:outerShdw blurRad="190500" dist="152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GB" sz="4000" b="1" smtClean="0">
              <a:solidFill>
                <a:srgbClr val="00A890"/>
              </a:solidFill>
            </a:endParaRP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rot="21289825">
            <a:off x="4697189" y="2538475"/>
            <a:ext cx="4273171" cy="1947407"/>
          </a:xfrm>
          <a:prstGeom prst="rect">
            <a:avLst/>
          </a:prstGeom>
          <a:ln>
            <a:noFill/>
          </a:ln>
          <a:effectLst>
            <a:outerShdw blurRad="292100" dist="266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02" y="1901060"/>
            <a:ext cx="3697834" cy="2773376"/>
          </a:xfrm>
          <a:prstGeom prst="rect">
            <a:avLst/>
          </a:prstGeom>
          <a:ln>
            <a:noFill/>
          </a:ln>
          <a:effectLst>
            <a:outerShdw blurRad="292100" dist="266700" dir="2700000" algn="tl" rotWithShape="0">
              <a:srgbClr val="333333">
                <a:alpha val="65000"/>
              </a:srgbClr>
            </a:outerShdw>
          </a:effectLst>
        </p:spPr>
      </p:pic>
      <p:sp>
        <p:nvSpPr>
          <p:cNvPr id="8" name="TextBox 7"/>
          <p:cNvSpPr txBox="1"/>
          <p:nvPr/>
        </p:nvSpPr>
        <p:spPr>
          <a:xfrm>
            <a:off x="3541161" y="2430538"/>
            <a:ext cx="1313180" cy="1107996"/>
          </a:xfrm>
          <a:prstGeom prst="rect">
            <a:avLst/>
          </a:prstGeom>
          <a:noFill/>
          <a:ln>
            <a:noFill/>
          </a:ln>
        </p:spPr>
        <p:txBody>
          <a:bodyPr wrap="none" rtlCol="0">
            <a:spAutoFit/>
          </a:bodyPr>
          <a:lstStyle/>
          <a:p>
            <a:r>
              <a:rPr lang="en-GB" sz="6600" b="1" dirty="0" smtClean="0">
                <a:solidFill>
                  <a:srgbClr val="0084A9"/>
                </a:solidFill>
                <a:effectLst>
                  <a:glow rad="152400">
                    <a:srgbClr val="FFFFFF"/>
                  </a:glow>
                </a:effectLst>
              </a:rPr>
              <a:t>VS</a:t>
            </a:r>
          </a:p>
        </p:txBody>
      </p:sp>
    </p:spTree>
    <p:extLst>
      <p:ext uri="{BB962C8B-B14F-4D97-AF65-F5344CB8AC3E}">
        <p14:creationId xmlns:p14="http://schemas.microsoft.com/office/powerpoint/2010/main" val="4235210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35" presetClass="entr" presetSubtype="0"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style.rotation</p:attrName>
                                        </p:attrNameLst>
                                      </p:cBhvr>
                                      <p:tavLst>
                                        <p:tav tm="0">
                                          <p:val>
                                            <p:fltVal val="720"/>
                                          </p:val>
                                        </p:tav>
                                        <p:tav tm="100000">
                                          <p:val>
                                            <p:fltVal val="0"/>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1250"/>
                            </p:stCondLst>
                            <p:childTnLst>
                              <p:par>
                                <p:cTn id="19" presetID="23" presetClass="entr" presetSubtype="32"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4*#ppt_w"/>
                                          </p:val>
                                        </p:tav>
                                        <p:tav tm="100000">
                                          <p:val>
                                            <p:strVal val="#ppt_w"/>
                                          </p:val>
                                        </p:tav>
                                      </p:tavLst>
                                    </p:anim>
                                    <p:anim calcmode="lin" valueType="num">
                                      <p:cBhvr>
                                        <p:cTn id="22" dur="500" fill="hold"/>
                                        <p:tgtEl>
                                          <p:spTgt spid="8"/>
                                        </p:tgtEl>
                                        <p:attrNameLst>
                                          <p:attrName>ppt_h</p:attrName>
                                        </p:attrNameLst>
                                      </p:cBhvr>
                                      <p:tavLst>
                                        <p:tav tm="0">
                                          <p:val>
                                            <p:strVal val="4*#ppt_h"/>
                                          </p:val>
                                        </p:tav>
                                        <p:tav tm="100000">
                                          <p:val>
                                            <p:strVal val="#ppt_h"/>
                                          </p:val>
                                        </p:tav>
                                      </p:tavLst>
                                    </p:anim>
                                  </p:childTnLst>
                                </p:cTn>
                              </p:par>
                            </p:childTnLst>
                          </p:cTn>
                        </p:par>
                        <p:par>
                          <p:cTn id="23" fill="hold">
                            <p:stCondLst>
                              <p:cond delay="2250"/>
                            </p:stCondLst>
                            <p:childTnLst>
                              <p:par>
                                <p:cTn id="24" presetID="35"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style.rotation</p:attrName>
                                        </p:attrNameLst>
                                      </p:cBhvr>
                                      <p:tavLst>
                                        <p:tav tm="0">
                                          <p:val>
                                            <p:fltVal val="720"/>
                                          </p:val>
                                        </p:tav>
                                        <p:tav tm="100000">
                                          <p:val>
                                            <p:fltVal val="0"/>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NEXT STEPS</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CAN I DO NOW?</a:t>
            </a:r>
            <a:endParaRPr lang="en-GB" sz="2800" b="1" dirty="0">
              <a:solidFill>
                <a:srgbClr val="0084A9"/>
              </a:solidFill>
              <a:latin typeface="+mj-lt"/>
              <a:cs typeface="Arial" panose="020B0604020202020204" pitchFamily="34" charset="0"/>
            </a:endParaRPr>
          </a:p>
        </p:txBody>
      </p:sp>
      <p:sp>
        <p:nvSpPr>
          <p:cNvPr id="5" name="TextBox 4"/>
          <p:cNvSpPr txBox="1"/>
          <p:nvPr/>
        </p:nvSpPr>
        <p:spPr>
          <a:xfrm>
            <a:off x="382483" y="1495968"/>
            <a:ext cx="8561622" cy="2308324"/>
          </a:xfrm>
          <a:prstGeom prst="rect">
            <a:avLst/>
          </a:prstGeom>
          <a:noFill/>
          <a:ln>
            <a:noFill/>
          </a:ln>
        </p:spPr>
        <p:txBody>
          <a:bodyPr wrap="square" rtlCol="0">
            <a:spAutoFit/>
          </a:bodyPr>
          <a:lstStyle/>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Aim for good grades in all your exams </a:t>
            </a:r>
          </a:p>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Participate in extra-curricular activities</a:t>
            </a:r>
          </a:p>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Take on positions of responsibility</a:t>
            </a:r>
          </a:p>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Gain commercial awareness</a:t>
            </a:r>
          </a:p>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Work experience</a:t>
            </a:r>
          </a:p>
          <a:p>
            <a:pPr marL="271463" indent="-271463">
              <a:buClr>
                <a:srgbClr val="91278F"/>
              </a:buClr>
              <a:buFont typeface="Arial"/>
              <a:buChar char="•"/>
            </a:pPr>
            <a:r>
              <a:rPr lang="en-GB" sz="2400" dirty="0">
                <a:solidFill>
                  <a:schemeClr val="tx1">
                    <a:lumMod val="75000"/>
                    <a:lumOff val="25000"/>
                  </a:schemeClr>
                </a:solidFill>
                <a:cs typeface="Arial" panose="020B0604020202020204" pitchFamily="34" charset="0"/>
              </a:rPr>
              <a:t>Read quality media articles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grpSp>
        <p:nvGrpSpPr>
          <p:cNvPr id="22" name="Group 21"/>
          <p:cNvGrpSpPr/>
          <p:nvPr/>
        </p:nvGrpSpPr>
        <p:grpSpPr>
          <a:xfrm>
            <a:off x="0" y="3874784"/>
            <a:ext cx="8377144" cy="1175904"/>
            <a:chOff x="0" y="3874784"/>
            <a:chExt cx="8377144" cy="1175904"/>
          </a:xfrm>
        </p:grpSpPr>
        <p:sp>
          <p:nvSpPr>
            <p:cNvPr id="20" name="Pentagon 19"/>
            <p:cNvSpPr/>
            <p:nvPr/>
          </p:nvSpPr>
          <p:spPr bwMode="auto">
            <a:xfrm>
              <a:off x="5653533" y="3874784"/>
              <a:ext cx="2723611" cy="1175904"/>
            </a:xfrm>
            <a:prstGeom prst="homePlate">
              <a:avLst>
                <a:gd name="adj" fmla="val 38235"/>
              </a:avLst>
            </a:prstGeom>
            <a:solidFill>
              <a:srgbClr val="00A89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4000" b="1" i="0" u="none" strike="noStrike" cap="none" normalizeH="0" baseline="0" smtClean="0">
                <a:ln>
                  <a:noFill/>
                </a:ln>
                <a:solidFill>
                  <a:srgbClr val="00A890"/>
                </a:solidFill>
                <a:effectLst/>
                <a:latin typeface="Arial" charset="0"/>
              </a:endParaRPr>
            </a:p>
          </p:txBody>
        </p:sp>
        <p:sp>
          <p:nvSpPr>
            <p:cNvPr id="9" name="Pentagon 8"/>
            <p:cNvSpPr/>
            <p:nvPr/>
          </p:nvSpPr>
          <p:spPr bwMode="auto">
            <a:xfrm>
              <a:off x="4164716" y="3874784"/>
              <a:ext cx="2723611" cy="1175904"/>
            </a:xfrm>
            <a:prstGeom prst="homePlate">
              <a:avLst>
                <a:gd name="adj" fmla="val 38235"/>
              </a:avLst>
            </a:prstGeom>
            <a:solidFill>
              <a:srgbClr val="EC0B8D"/>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4000" b="1" i="0" u="none" strike="noStrike" cap="none" normalizeH="0" baseline="0" smtClean="0">
                <a:ln>
                  <a:noFill/>
                </a:ln>
                <a:solidFill>
                  <a:srgbClr val="00A890"/>
                </a:solidFill>
                <a:effectLst/>
                <a:latin typeface="Arial" charset="0"/>
              </a:endParaRPr>
            </a:p>
          </p:txBody>
        </p:sp>
        <p:pic>
          <p:nvPicPr>
            <p:cNvPr id="10" name="Picture 9"/>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a:off x="6977642" y="4041931"/>
              <a:ext cx="999808" cy="900000"/>
            </a:xfrm>
            <a:prstGeom prst="rect">
              <a:avLst/>
            </a:prstGeom>
          </p:spPr>
        </p:pic>
        <p:sp>
          <p:nvSpPr>
            <p:cNvPr id="12" name="Pentagon 11"/>
            <p:cNvSpPr/>
            <p:nvPr/>
          </p:nvSpPr>
          <p:spPr bwMode="auto">
            <a:xfrm>
              <a:off x="2456436" y="3874784"/>
              <a:ext cx="2723611" cy="1175904"/>
            </a:xfrm>
            <a:prstGeom prst="homePlate">
              <a:avLst>
                <a:gd name="adj" fmla="val 38235"/>
              </a:avLst>
            </a:prstGeom>
            <a:solidFill>
              <a:srgbClr val="595959"/>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4000" b="1" i="0" u="none" strike="noStrike" cap="none" normalizeH="0" baseline="0" smtClean="0">
                <a:ln>
                  <a:noFill/>
                </a:ln>
                <a:solidFill>
                  <a:srgbClr val="00A890"/>
                </a:solidFill>
                <a:effectLst/>
                <a:latin typeface="Arial" charset="0"/>
              </a:endParaRPr>
            </a:p>
          </p:txBody>
        </p:sp>
        <p:pic>
          <p:nvPicPr>
            <p:cNvPr id="13" name="Picture 12"/>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5301552" y="3915079"/>
              <a:ext cx="1052769" cy="1052769"/>
            </a:xfrm>
            <a:prstGeom prst="rect">
              <a:avLst/>
            </a:prstGeom>
          </p:spPr>
        </p:pic>
        <p:sp>
          <p:nvSpPr>
            <p:cNvPr id="15" name="Pentagon 14"/>
            <p:cNvSpPr/>
            <p:nvPr/>
          </p:nvSpPr>
          <p:spPr bwMode="auto">
            <a:xfrm>
              <a:off x="786256" y="3874784"/>
              <a:ext cx="2723611" cy="1175904"/>
            </a:xfrm>
            <a:prstGeom prst="homePlate">
              <a:avLst>
                <a:gd name="adj" fmla="val 38235"/>
              </a:avLst>
            </a:prstGeom>
            <a:solidFill>
              <a:srgbClr val="0083A8"/>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4000" b="1" i="0" u="none" strike="noStrike" cap="none" normalizeH="0" baseline="0" smtClean="0">
                <a:ln>
                  <a:noFill/>
                </a:ln>
                <a:solidFill>
                  <a:srgbClr val="00A890"/>
                </a:solidFill>
                <a:effectLst/>
                <a:latin typeface="Arial" charset="0"/>
              </a:endParaRPr>
            </a:p>
          </p:txBody>
        </p:sp>
        <p:pic>
          <p:nvPicPr>
            <p:cNvPr id="16" name="Picture 15"/>
            <p:cNvPicPr>
              <a:picLocks noChangeAspect="1"/>
            </p:cNvPicPr>
            <p:nvPr/>
          </p:nvPicPr>
          <p:blipFill>
            <a:blip r:embed="rId6" cstate="email">
              <a:biLevel thresh="50000"/>
              <a:extLst>
                <a:ext uri="{28A0092B-C50C-407E-A947-70E740481C1C}">
                  <a14:useLocalDpi xmlns:a14="http://schemas.microsoft.com/office/drawing/2010/main"/>
                </a:ext>
              </a:extLst>
            </a:blip>
            <a:stretch>
              <a:fillRect/>
            </a:stretch>
          </p:blipFill>
          <p:spPr>
            <a:xfrm>
              <a:off x="2072475" y="4011563"/>
              <a:ext cx="933340" cy="936000"/>
            </a:xfrm>
            <a:prstGeom prst="rect">
              <a:avLst/>
            </a:prstGeom>
          </p:spPr>
        </p:pic>
        <p:sp>
          <p:nvSpPr>
            <p:cNvPr id="18" name="Pentagon 17"/>
            <p:cNvSpPr/>
            <p:nvPr/>
          </p:nvSpPr>
          <p:spPr bwMode="auto">
            <a:xfrm>
              <a:off x="0" y="3874784"/>
              <a:ext cx="1904461" cy="1175904"/>
            </a:xfrm>
            <a:prstGeom prst="homePlate">
              <a:avLst>
                <a:gd name="adj" fmla="val 38235"/>
              </a:avLst>
            </a:prstGeom>
            <a:solidFill>
              <a:srgbClr val="822896"/>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4000" b="1" i="0" u="none" strike="noStrike" cap="none" normalizeH="0" baseline="0" smtClean="0">
                <a:ln>
                  <a:noFill/>
                </a:ln>
                <a:solidFill>
                  <a:srgbClr val="00A890"/>
                </a:solidFill>
                <a:effectLst/>
                <a:latin typeface="Arial" charset="0"/>
              </a:endParaRPr>
            </a:p>
          </p:txBody>
        </p:sp>
        <p:pic>
          <p:nvPicPr>
            <p:cNvPr id="19" name="Picture 2" descr="Image result for commercial awareness icon"/>
            <p:cNvPicPr>
              <a:picLocks noChangeAspect="1" noChangeArrowheads="1"/>
            </p:cNvPicPr>
            <p:nvPr/>
          </p:nvPicPr>
          <p:blipFill>
            <a:blip r:embed="rId7" cstate="email">
              <a:biLevel thresh="50000"/>
              <a:extLst>
                <a:ext uri="{28A0092B-C50C-407E-A947-70E740481C1C}">
                  <a14:useLocalDpi xmlns:a14="http://schemas.microsoft.com/office/drawing/2010/main"/>
                </a:ext>
              </a:extLst>
            </a:blip>
            <a:srcRect/>
            <a:stretch>
              <a:fillRect/>
            </a:stretch>
          </p:blipFill>
          <p:spPr bwMode="auto">
            <a:xfrm>
              <a:off x="382483" y="3975563"/>
              <a:ext cx="102857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cstate="email">
              <a:lum bright="70000" contrast="-70000"/>
              <a:extLst>
                <a:ext uri="{28A0092B-C50C-407E-A947-70E740481C1C}">
                  <a14:useLocalDpi xmlns:a14="http://schemas.microsoft.com/office/drawing/2010/main"/>
                </a:ext>
              </a:extLst>
            </a:blip>
            <a:stretch>
              <a:fillRect/>
            </a:stretch>
          </p:blipFill>
          <p:spPr>
            <a:xfrm>
              <a:off x="3610087" y="3915114"/>
              <a:ext cx="1125293" cy="1128899"/>
            </a:xfrm>
            <a:prstGeom prst="rect">
              <a:avLst/>
            </a:prstGeom>
          </p:spPr>
        </p:pic>
      </p:grpSp>
    </p:spTree>
    <p:extLst>
      <p:ext uri="{BB962C8B-B14F-4D97-AF65-F5344CB8AC3E}">
        <p14:creationId xmlns:p14="http://schemas.microsoft.com/office/powerpoint/2010/main" val="38564611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
                                        <p:tgtEl>
                                          <p:spTgt spid="5">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50"/>
                                        <p:tgtEl>
                                          <p:spTgt spid="5">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50"/>
                                        <p:tgtEl>
                                          <p:spTgt spid="5">
                                            <p:txEl>
                                              <p:pRg st="4" end="4"/>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50"/>
                                        <p:tgtEl>
                                          <p:spTgt spid="5">
                                            <p:txEl>
                                              <p:pRg st="5" end="5"/>
                                            </p:txEl>
                                          </p:spTgt>
                                        </p:tgtEl>
                                      </p:cBhvr>
                                    </p:animEffect>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ENGAGE</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WITH US</a:t>
            </a:r>
            <a:endParaRPr lang="en-GB" sz="2800" b="1" dirty="0">
              <a:solidFill>
                <a:srgbClr val="0084A9"/>
              </a:solidFill>
              <a:latin typeface="+mj-lt"/>
              <a:cs typeface="Arial" panose="020B0604020202020204" pitchFamily="34" charset="0"/>
            </a:endParaRPr>
          </a:p>
        </p:txBody>
      </p:sp>
      <p:sp>
        <p:nvSpPr>
          <p:cNvPr id="5" name="TextBox 4"/>
          <p:cNvSpPr txBox="1"/>
          <p:nvPr/>
        </p:nvSpPr>
        <p:spPr>
          <a:xfrm>
            <a:off x="233119" y="1833171"/>
            <a:ext cx="8561622" cy="2308324"/>
          </a:xfrm>
          <a:prstGeom prst="rect">
            <a:avLst/>
          </a:prstGeom>
          <a:noFill/>
          <a:ln>
            <a:noFill/>
          </a:ln>
        </p:spPr>
        <p:txBody>
          <a:bodyPr wrap="square" rtlCol="0">
            <a:spAutoFit/>
          </a:bodyPr>
          <a:lstStyle/>
          <a:p>
            <a:pPr marL="271463" indent="-271463">
              <a:lnSpc>
                <a:spcPct val="150000"/>
              </a:lnSpc>
              <a:buClr>
                <a:srgbClr val="91278F"/>
              </a:buClr>
              <a:buFont typeface="Arial"/>
              <a:buChar char="•"/>
            </a:pPr>
            <a:r>
              <a:rPr lang="en-GB" sz="3200" dirty="0">
                <a:solidFill>
                  <a:schemeClr val="tx1">
                    <a:lumMod val="75000"/>
                    <a:lumOff val="25000"/>
                  </a:schemeClr>
                </a:solidFill>
                <a:cs typeface="Arial" panose="020B0604020202020204" pitchFamily="34" charset="0"/>
              </a:rPr>
              <a:t>Join Our Future Lawyers</a:t>
            </a:r>
          </a:p>
          <a:p>
            <a:pPr marL="271463" indent="-271463">
              <a:lnSpc>
                <a:spcPct val="150000"/>
              </a:lnSpc>
              <a:buClr>
                <a:srgbClr val="91278F"/>
              </a:buClr>
              <a:buFont typeface="Arial"/>
              <a:buChar char="•"/>
            </a:pPr>
            <a:r>
              <a:rPr lang="en-GB" sz="3200" dirty="0">
                <a:solidFill>
                  <a:schemeClr val="tx1">
                    <a:lumMod val="75000"/>
                    <a:lumOff val="25000"/>
                  </a:schemeClr>
                </a:solidFill>
                <a:cs typeface="Arial" panose="020B0604020202020204" pitchFamily="34" charset="0"/>
              </a:rPr>
              <a:t>Access our 10 step employability programme</a:t>
            </a:r>
          </a:p>
          <a:p>
            <a:pPr marL="271463" indent="-271463">
              <a:lnSpc>
                <a:spcPct val="150000"/>
              </a:lnSpc>
              <a:buClr>
                <a:srgbClr val="91278F"/>
              </a:buClr>
              <a:buFont typeface="Arial"/>
              <a:buChar char="•"/>
            </a:pPr>
            <a:r>
              <a:rPr lang="en-GB" sz="3200" b="1" dirty="0">
                <a:solidFill>
                  <a:schemeClr val="tx1">
                    <a:lumMod val="75000"/>
                    <a:lumOff val="25000"/>
                  </a:schemeClr>
                </a:solidFill>
                <a:cs typeface="Arial" panose="020B0604020202020204" pitchFamily="34" charset="0"/>
              </a:rPr>
              <a:t>Connect with us online</a:t>
            </a:r>
          </a:p>
        </p:txBody>
      </p:sp>
      <p:pic>
        <p:nvPicPr>
          <p:cNvPr id="6" name="Picture 5"/>
          <p:cNvPicPr>
            <a:picLocks noChangeAspect="1"/>
          </p:cNvPicPr>
          <p:nvPr/>
        </p:nvPicPr>
        <p:blipFill>
          <a:blip r:embed="rId3"/>
          <a:stretch>
            <a:fillRect/>
          </a:stretch>
        </p:blipFill>
        <p:spPr>
          <a:xfrm>
            <a:off x="153894" y="4630979"/>
            <a:ext cx="8856000" cy="396540"/>
          </a:xfrm>
          <a:prstGeom prst="rect">
            <a:avLst/>
          </a:prstGeom>
        </p:spPr>
      </p:pic>
    </p:spTree>
    <p:extLst>
      <p:ext uri="{BB962C8B-B14F-4D97-AF65-F5344CB8AC3E}">
        <p14:creationId xmlns:p14="http://schemas.microsoft.com/office/powerpoint/2010/main" val="11868054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50"/>
                                        <p:tgtEl>
                                          <p:spTgt spid="5">
                                            <p:txEl>
                                              <p:pRg st="2" end="2"/>
                                            </p:txEl>
                                          </p:spTgt>
                                        </p:tgtEl>
                                      </p:cBhvr>
                                    </p:animEffect>
                                  </p:childTnLst>
                                </p:cTn>
                              </p:par>
                            </p:childTnLst>
                          </p:cTn>
                        </p:par>
                        <p:par>
                          <p:cTn id="18" fill="hold">
                            <p:stCondLst>
                              <p:cond delay="250"/>
                            </p:stCondLst>
                            <p:childTnLst>
                              <p:par>
                                <p:cTn id="19" presetID="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84BF3F-08A1-6844-82E4-13EE00CFD004}"/>
              </a:ext>
            </a:extLst>
          </p:cNvPr>
          <p:cNvSpPr/>
          <p:nvPr/>
        </p:nvSpPr>
        <p:spPr bwMode="auto">
          <a:xfrm>
            <a:off x="716248" y="2776981"/>
            <a:ext cx="5092881"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defTabSz="914400" rtl="0" eaLnBrk="0" fontAlgn="base" latinLnBrk="0" hangingPunct="0">
              <a:lnSpc>
                <a:spcPts val="3000"/>
              </a:lnSpc>
              <a:spcBef>
                <a:spcPct val="0"/>
              </a:spcBef>
              <a:spcAft>
                <a:spcPct val="0"/>
              </a:spcAft>
              <a:buClrTx/>
              <a:buSzTx/>
              <a:buFontTx/>
              <a:buNone/>
              <a:tabLst/>
            </a:pPr>
            <a:r>
              <a:rPr lang="en-GB" sz="4250" b="1" dirty="0">
                <a:latin typeface="+mj-lt"/>
                <a:cs typeface="Arial" panose="020B0604020202020204" pitchFamily="34" charset="0"/>
              </a:rPr>
              <a:t>THANK YOU</a:t>
            </a:r>
            <a:endParaRPr kumimoji="0" lang="en-GB" sz="4250" i="0" u="none" strike="noStrike" cap="none" normalizeH="0" baseline="0" dirty="0">
              <a:ln>
                <a:noFill/>
              </a:ln>
              <a:effectLst/>
              <a:latin typeface="+mj-lt"/>
              <a:cs typeface="Arial" panose="020B0604020202020204" pitchFamily="34" charset="0"/>
            </a:endParaRPr>
          </a:p>
        </p:txBody>
      </p:sp>
      <p:sp>
        <p:nvSpPr>
          <p:cNvPr id="4" name="Rectangle 3">
            <a:extLst>
              <a:ext uri="{FF2B5EF4-FFF2-40B4-BE49-F238E27FC236}">
                <a16:creationId xmlns:a16="http://schemas.microsoft.com/office/drawing/2014/main" xmlns="" id="{40388E9B-F393-744A-A74A-AD8FD5E7D34F}"/>
              </a:ext>
            </a:extLst>
          </p:cNvPr>
          <p:cNvSpPr/>
          <p:nvPr/>
        </p:nvSpPr>
        <p:spPr bwMode="auto">
          <a:xfrm>
            <a:off x="720879" y="3231843"/>
            <a:ext cx="5088250"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defTabSz="914400" rtl="0" eaLnBrk="0" fontAlgn="base" latinLnBrk="0" hangingPunct="0">
              <a:lnSpc>
                <a:spcPts val="3000"/>
              </a:lnSpc>
              <a:spcBef>
                <a:spcPct val="0"/>
              </a:spcBef>
              <a:spcAft>
                <a:spcPct val="0"/>
              </a:spcAft>
              <a:buClrTx/>
              <a:buSzTx/>
              <a:buFontTx/>
              <a:buNone/>
              <a:tabLst/>
            </a:pPr>
            <a:r>
              <a:rPr lang="en-GB" sz="2800" b="1" dirty="0">
                <a:solidFill>
                  <a:srgbClr val="0084A9"/>
                </a:solidFill>
                <a:latin typeface="+mj-lt"/>
                <a:cs typeface="Arial" panose="020B0604020202020204" pitchFamily="34" charset="0"/>
              </a:rPr>
              <a:t>ANY QUESTIONS?</a:t>
            </a:r>
            <a:endParaRPr kumimoji="0" lang="en-GB" sz="2800" b="1" i="0" u="none" strike="noStrike" cap="none" normalizeH="0" baseline="0" dirty="0">
              <a:ln>
                <a:noFill/>
              </a:ln>
              <a:solidFill>
                <a:srgbClr val="0084A9"/>
              </a:solidFill>
              <a:effectLst/>
              <a:latin typeface="+mj-lt"/>
              <a:cs typeface="Arial" panose="020B0604020202020204" pitchFamily="34" charset="0"/>
            </a:endParaRPr>
          </a:p>
        </p:txBody>
      </p:sp>
    </p:spTree>
    <p:extLst>
      <p:ext uri="{BB962C8B-B14F-4D97-AF65-F5344CB8AC3E}">
        <p14:creationId xmlns:p14="http://schemas.microsoft.com/office/powerpoint/2010/main" val="518416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7" y="742927"/>
            <a:ext cx="6567627"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TEF GOLD</a:t>
            </a: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DOES THE AWARD REFLECT?</a:t>
            </a:r>
            <a:endParaRPr lang="en-GB" sz="2800" b="1" dirty="0">
              <a:solidFill>
                <a:srgbClr val="0084A9"/>
              </a:solidFill>
              <a:latin typeface="+mj-lt"/>
              <a:cs typeface="Arial" panose="020B0604020202020204" pitchFamily="34" charset="0"/>
            </a:endParaRPr>
          </a:p>
        </p:txBody>
      </p:sp>
      <p:grpSp>
        <p:nvGrpSpPr>
          <p:cNvPr id="5" name="Group 4"/>
          <p:cNvGrpSpPr/>
          <p:nvPr/>
        </p:nvGrpSpPr>
        <p:grpSpPr>
          <a:xfrm>
            <a:off x="106129" y="1678337"/>
            <a:ext cx="8348228" cy="3543075"/>
            <a:chOff x="-217721" y="1621187"/>
            <a:chExt cx="8348228" cy="3543075"/>
          </a:xfrm>
        </p:grpSpPr>
        <p:pic>
          <p:nvPicPr>
            <p:cNvPr id="6" name="Picture 5"/>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9197"/>
            <a:stretch/>
          </p:blipFill>
          <p:spPr>
            <a:xfrm>
              <a:off x="2583545" y="1621187"/>
              <a:ext cx="5546962" cy="3543075"/>
            </a:xfrm>
            <a:prstGeom prst="rect">
              <a:avLst/>
            </a:prstGeom>
          </p:spPr>
        </p:pic>
        <p:pic>
          <p:nvPicPr>
            <p:cNvPr id="7" name="Picture 6"/>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7888" r="33046"/>
            <a:stretch/>
          </p:blipFill>
          <p:spPr>
            <a:xfrm>
              <a:off x="-217721" y="1621187"/>
              <a:ext cx="4572000" cy="3543075"/>
            </a:xfrm>
            <a:prstGeom prst="rect">
              <a:avLst/>
            </a:prstGeom>
          </p:spPr>
        </p:pic>
      </p:grpSp>
      <p:sp>
        <p:nvSpPr>
          <p:cNvPr id="8" name="Rectangle 7"/>
          <p:cNvSpPr/>
          <p:nvPr/>
        </p:nvSpPr>
        <p:spPr>
          <a:xfrm>
            <a:off x="771665" y="1832297"/>
            <a:ext cx="8354415" cy="3120854"/>
          </a:xfrm>
          <a:prstGeom prst="rect">
            <a:avLst/>
          </a:prstGeom>
        </p:spPr>
        <p:txBody>
          <a:bodyPr wrap="square">
            <a:spAutoFit/>
          </a:bodyPr>
          <a:lstStyle/>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Progression to employment or further education</a:t>
            </a:r>
          </a:p>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Personal development opportunities</a:t>
            </a:r>
          </a:p>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Teaching excellence</a:t>
            </a:r>
          </a:p>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Student satisfaction </a:t>
            </a:r>
          </a:p>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Course design</a:t>
            </a:r>
          </a:p>
          <a:p>
            <a:pPr marL="457200" marR="0" lvl="0" indent="-457200" defTabSz="914400" eaLnBrk="1" fontAlgn="auto" latinLnBrk="0" hangingPunct="1">
              <a:lnSpc>
                <a:spcPct val="120000"/>
              </a:lnSpc>
              <a:spcBef>
                <a:spcPts val="0"/>
              </a:spcBef>
              <a:spcAft>
                <a:spcPts val="0"/>
              </a:spcAft>
              <a:buClr>
                <a:srgbClr val="0099CC"/>
              </a:buClr>
              <a:buSzTx/>
              <a:buFont typeface="Arial" panose="020B0604020202020204" pitchFamily="34" charset="0"/>
              <a:buChar char="•"/>
              <a:tabLst/>
              <a:defRPr/>
            </a:pPr>
            <a:r>
              <a:rPr kumimoji="0" lang="en-GB" altLang="en-US" sz="2400" b="0" i="0" u="none" strike="noStrike" kern="0" cap="none" spc="0" normalizeH="0" baseline="0" noProof="0" dirty="0" smtClean="0">
                <a:ln>
                  <a:noFill/>
                </a:ln>
                <a:solidFill>
                  <a:srgbClr val="EC0B8D"/>
                </a:solidFill>
                <a:effectLst/>
                <a:uLnTx/>
                <a:uFillTx/>
              </a:rPr>
              <a:t>Strong link to employers</a:t>
            </a:r>
          </a:p>
          <a:p>
            <a:pPr marL="0" marR="0" lvl="0" indent="0" defTabSz="914400" eaLnBrk="1" fontAlgn="auto" latinLnBrk="0" hangingPunct="1">
              <a:lnSpc>
                <a:spcPct val="100000"/>
              </a:lnSpc>
              <a:spcBef>
                <a:spcPts val="0"/>
              </a:spcBef>
              <a:spcAft>
                <a:spcPts val="0"/>
              </a:spcAft>
              <a:buClr>
                <a:srgbClr val="0099CC"/>
              </a:buClr>
              <a:buSzTx/>
              <a:buFontTx/>
              <a:buNone/>
              <a:tabLst/>
              <a:defRPr/>
            </a:pPr>
            <a:endParaRPr kumimoji="0" lang="en-GB" altLang="en-US" sz="2400" b="1" i="0" u="none" strike="noStrike" kern="0" cap="none" spc="0" normalizeH="0" baseline="0" noProof="0" dirty="0" smtClean="0">
              <a:ln>
                <a:noFill/>
              </a:ln>
              <a:solidFill>
                <a:srgbClr val="0084A9"/>
              </a:solidFill>
              <a:effectLst/>
              <a:uLnTx/>
              <a:uFillTx/>
            </a:endParaRPr>
          </a:p>
        </p:txBody>
      </p:sp>
    </p:spTree>
    <p:extLst>
      <p:ext uri="{BB962C8B-B14F-4D97-AF65-F5344CB8AC3E}">
        <p14:creationId xmlns:p14="http://schemas.microsoft.com/office/powerpoint/2010/main" val="1297943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3" name="Rectangle 2"/>
          <p:cNvSpPr/>
          <p:nvPr/>
        </p:nvSpPr>
        <p:spPr bwMode="auto">
          <a:xfrm>
            <a:off x="680898" y="742927"/>
            <a:ext cx="59739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solidFill>
                  <a:schemeClr val="bg1"/>
                </a:solidFill>
                <a:latin typeface="+mj-lt"/>
                <a:cs typeface="Arial" panose="020B0604020202020204" pitchFamily="34" charset="0"/>
              </a:rPr>
              <a:t>WHERE ARE WE?</a:t>
            </a:r>
            <a:endParaRPr lang="en-GB" sz="2800" b="1" dirty="0">
              <a:solidFill>
                <a:schemeClr val="bg1"/>
              </a:solidFill>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90268E"/>
                </a:solidFill>
                <a:latin typeface="+mj-lt"/>
                <a:cs typeface="Arial" panose="020B0604020202020204" pitchFamily="34" charset="0"/>
              </a:rPr>
              <a:t>7 LOCATIONS IN MAJOR CITIES</a:t>
            </a:r>
            <a:endParaRPr lang="en-GB" sz="2800" b="1" dirty="0">
              <a:solidFill>
                <a:srgbClr val="90268E"/>
              </a:solidFill>
              <a:latin typeface="+mj-lt"/>
              <a:cs typeface="Arial" panose="020B0604020202020204" pitchFamily="34" charset="0"/>
            </a:endParaRPr>
          </a:p>
        </p:txBody>
      </p:sp>
      <p:sp>
        <p:nvSpPr>
          <p:cNvPr id="6" name="TextBox 5"/>
          <p:cNvSpPr txBox="1"/>
          <p:nvPr/>
        </p:nvSpPr>
        <p:spPr>
          <a:xfrm>
            <a:off x="4030073" y="1750310"/>
            <a:ext cx="3830634" cy="2831544"/>
          </a:xfrm>
          <a:prstGeom prst="rect">
            <a:avLst/>
          </a:prstGeom>
          <a:noFill/>
        </p:spPr>
        <p:txBody>
          <a:bodyPr wrap="square" rtlCol="0">
            <a:spAutoFit/>
          </a:bodyPr>
          <a:lstStyle/>
          <a:p>
            <a:r>
              <a:rPr lang="en-GB" sz="3200" dirty="0" smtClean="0">
                <a:solidFill>
                  <a:srgbClr val="41C4DC"/>
                </a:solidFill>
                <a:latin typeface="+mj-lt"/>
              </a:rPr>
              <a:t>Our Campuses</a:t>
            </a:r>
          </a:p>
          <a:p>
            <a:endParaRPr lang="en-GB" sz="600" b="1" dirty="0" smtClean="0">
              <a:solidFill>
                <a:schemeClr val="bg1"/>
              </a:solidFill>
              <a:latin typeface="+mj-lt"/>
            </a:endParaRPr>
          </a:p>
          <a:p>
            <a:pPr marL="342900" indent="-342900">
              <a:buFont typeface="+mj-lt"/>
              <a:buAutoNum type="arabicPeriod"/>
            </a:pPr>
            <a:r>
              <a:rPr lang="en-GB" sz="2000" dirty="0" smtClean="0">
                <a:solidFill>
                  <a:schemeClr val="bg1"/>
                </a:solidFill>
                <a:latin typeface="+mj-lt"/>
              </a:rPr>
              <a:t>Birmingham</a:t>
            </a:r>
          </a:p>
          <a:p>
            <a:pPr marL="342900" indent="-342900">
              <a:buFont typeface="+mj-lt"/>
              <a:buAutoNum type="arabicPeriod"/>
            </a:pPr>
            <a:r>
              <a:rPr lang="en-GB" sz="2000" dirty="0" smtClean="0">
                <a:solidFill>
                  <a:schemeClr val="bg1"/>
                </a:solidFill>
                <a:latin typeface="+mj-lt"/>
              </a:rPr>
              <a:t>Bristol</a:t>
            </a:r>
          </a:p>
          <a:p>
            <a:pPr marL="342900" indent="-342900">
              <a:buFont typeface="+mj-lt"/>
              <a:buAutoNum type="arabicPeriod"/>
            </a:pPr>
            <a:r>
              <a:rPr lang="en-GB" sz="2000" dirty="0" smtClean="0">
                <a:solidFill>
                  <a:schemeClr val="bg1"/>
                </a:solidFill>
                <a:latin typeface="+mj-lt"/>
              </a:rPr>
              <a:t>Chester</a:t>
            </a:r>
          </a:p>
          <a:p>
            <a:pPr marL="342900" indent="-342900">
              <a:buFont typeface="+mj-lt"/>
              <a:buAutoNum type="arabicPeriod"/>
            </a:pPr>
            <a:r>
              <a:rPr lang="en-GB" sz="2000" dirty="0" smtClean="0">
                <a:solidFill>
                  <a:schemeClr val="bg1"/>
                </a:solidFill>
                <a:latin typeface="+mj-lt"/>
              </a:rPr>
              <a:t>Guildford</a:t>
            </a:r>
          </a:p>
          <a:p>
            <a:pPr marL="342900" indent="-342900">
              <a:buFont typeface="+mj-lt"/>
              <a:buAutoNum type="arabicPeriod"/>
            </a:pPr>
            <a:r>
              <a:rPr lang="en-GB" sz="2000" dirty="0" smtClean="0">
                <a:solidFill>
                  <a:schemeClr val="bg1"/>
                </a:solidFill>
                <a:latin typeface="+mj-lt"/>
              </a:rPr>
              <a:t>Leeds</a:t>
            </a:r>
          </a:p>
          <a:p>
            <a:pPr marL="342900" indent="-342900">
              <a:buFont typeface="+mj-lt"/>
              <a:buAutoNum type="arabicPeriod"/>
            </a:pPr>
            <a:r>
              <a:rPr lang="en-GB" sz="2000" dirty="0" smtClean="0">
                <a:solidFill>
                  <a:schemeClr val="bg1"/>
                </a:solidFill>
                <a:latin typeface="+mj-lt"/>
              </a:rPr>
              <a:t>London Bloomsbury</a:t>
            </a:r>
          </a:p>
          <a:p>
            <a:pPr marL="342900" indent="-342900">
              <a:buFont typeface="+mj-lt"/>
              <a:buAutoNum type="arabicPeriod"/>
            </a:pPr>
            <a:r>
              <a:rPr lang="en-GB" sz="2000" dirty="0" smtClean="0">
                <a:solidFill>
                  <a:schemeClr val="bg1"/>
                </a:solidFill>
                <a:latin typeface="+mj-lt"/>
              </a:rPr>
              <a:t>Manchester</a:t>
            </a:r>
            <a:endParaRPr lang="en-GB" sz="2000" dirty="0">
              <a:solidFill>
                <a:schemeClr val="bg1"/>
              </a:solidFill>
              <a:latin typeface="+mj-lt"/>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228" y="1482272"/>
            <a:ext cx="4030073" cy="3759200"/>
          </a:xfrm>
          <a:prstGeom prst="rect">
            <a:avLst/>
          </a:prstGeom>
          <a:effectLst>
            <a:softEdge rad="0"/>
          </a:effectLst>
        </p:spPr>
      </p:pic>
    </p:spTree>
    <p:extLst>
      <p:ext uri="{BB962C8B-B14F-4D97-AF65-F5344CB8AC3E}">
        <p14:creationId xmlns:p14="http://schemas.microsoft.com/office/powerpoint/2010/main" val="3499799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LAW IS EVERYWHERE</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86082" y="1821784"/>
            <a:ext cx="1222266" cy="1205823"/>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658" y="2104947"/>
            <a:ext cx="1222266" cy="120582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56661" y="3656888"/>
            <a:ext cx="1222266" cy="1205823"/>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7295" y="3587899"/>
            <a:ext cx="1222266" cy="1205823"/>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4710" y="2101885"/>
            <a:ext cx="1222266" cy="1205823"/>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054" y="3328734"/>
            <a:ext cx="1222266" cy="1205823"/>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07757" y="3752396"/>
            <a:ext cx="1222266" cy="1205823"/>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4543" y="2993232"/>
            <a:ext cx="1222266" cy="1205823"/>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34064" y="1517981"/>
            <a:ext cx="1222266" cy="1205823"/>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8436" y="3000101"/>
            <a:ext cx="1222266" cy="1205823"/>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49569" y="1914308"/>
            <a:ext cx="1222266" cy="1205823"/>
          </a:xfrm>
          <a:prstGeom prst="rect">
            <a:avLst/>
          </a:prstGeom>
        </p:spPr>
      </p:pic>
      <p:pic>
        <p:nvPicPr>
          <p:cNvPr id="18" name="Picture 4"/>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289072" y="2073749"/>
            <a:ext cx="1919497" cy="9748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rot="19357566">
            <a:off x="493033" y="3663898"/>
            <a:ext cx="870258" cy="5523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p:cNvPicPr>
            <a:picLocks noChangeAspect="1"/>
          </p:cNvPicPr>
          <p:nvPr/>
        </p:nvPicPr>
        <p:blipFill rotWithShape="1">
          <a:blip r:embed="rId7" cstate="email">
            <a:biLevel thresh="25000"/>
            <a:extLst>
              <a:ext uri="{28A0092B-C50C-407E-A947-70E740481C1C}">
                <a14:useLocalDpi xmlns:a14="http://schemas.microsoft.com/office/drawing/2010/main"/>
              </a:ext>
            </a:extLst>
          </a:blip>
          <a:srcRect b="-3209"/>
          <a:stretch/>
        </p:blipFill>
        <p:spPr bwMode="auto">
          <a:xfrm>
            <a:off x="7985862" y="1841358"/>
            <a:ext cx="880569" cy="3662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407"/>
          <p:cNvPicPr>
            <a:picLocks noChangeAspect="1"/>
          </p:cNvPicPr>
          <p:nvPr/>
        </p:nvPicPr>
        <p:blipFill>
          <a:blip r:embed="rId8" cstate="email">
            <a:biLevel thresh="25000"/>
            <a:extLst>
              <a:ext uri="{28A0092B-C50C-407E-A947-70E740481C1C}">
                <a14:useLocalDpi xmlns:a14="http://schemas.microsoft.com/office/drawing/2010/main"/>
              </a:ext>
            </a:extLst>
          </a:blip>
          <a:srcRect/>
          <a:stretch>
            <a:fillRect/>
          </a:stretch>
        </p:blipFill>
        <p:spPr bwMode="auto">
          <a:xfrm>
            <a:off x="6857029" y="2036310"/>
            <a:ext cx="807346" cy="8073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411"/>
          <p:cNvPicPr>
            <a:picLocks noChangeAspect="1"/>
          </p:cNvPicPr>
          <p:nvPr/>
        </p:nvPicPr>
        <p:blipFill>
          <a:blip r:embed="rId9" cstate="email">
            <a:biLevel thresh="25000"/>
            <a:extLst>
              <a:ext uri="{28A0092B-C50C-407E-A947-70E740481C1C}">
                <a14:useLocalDpi xmlns:a14="http://schemas.microsoft.com/office/drawing/2010/main"/>
              </a:ext>
            </a:extLst>
          </a:blip>
          <a:srcRect/>
          <a:stretch>
            <a:fillRect/>
          </a:stretch>
        </p:blipFill>
        <p:spPr bwMode="auto">
          <a:xfrm>
            <a:off x="3893338" y="3235784"/>
            <a:ext cx="675700" cy="67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Image result for MEDICAL SYMBOL"/>
          <p:cNvPicPr>
            <a:picLocks noChangeAspect="1" noChangeArrowheads="1"/>
          </p:cNvPicPr>
          <p:nvPr/>
        </p:nvPicPr>
        <p:blipFill>
          <a:blip r:embed="rId10" cstate="email">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6142270" y="3177332"/>
            <a:ext cx="1009838" cy="8649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11" cstate="email">
            <a:clrChange>
              <a:clrFrom>
                <a:srgbClr val="004F8E"/>
              </a:clrFrom>
              <a:clrTo>
                <a:srgbClr val="004F8E">
                  <a:alpha val="0"/>
                </a:srgbClr>
              </a:clrTo>
            </a:clrChange>
            <a:biLevel thresh="25000"/>
            <a:extLst>
              <a:ext uri="{28A0092B-C50C-407E-A947-70E740481C1C}">
                <a14:useLocalDpi xmlns:a14="http://schemas.microsoft.com/office/drawing/2010/main"/>
              </a:ext>
            </a:extLst>
          </a:blip>
          <a:srcRect/>
          <a:stretch/>
        </p:blipFill>
        <p:spPr>
          <a:xfrm>
            <a:off x="1681645" y="3925332"/>
            <a:ext cx="827633" cy="833115"/>
          </a:xfrm>
          <a:prstGeom prst="ellipse">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611670" y="1914308"/>
            <a:ext cx="794747" cy="833115"/>
          </a:xfrm>
          <a:prstGeom prst="ellipse">
            <a:avLst/>
          </a:prstGeom>
          <a:effectLst>
            <a:outerShdw blurRad="50800" dist="38100" dir="2700000" algn="tl" rotWithShape="0">
              <a:prstClr val="black">
                <a:alpha val="40000"/>
              </a:prstClr>
            </a:outerShdw>
          </a:effectLst>
        </p:spPr>
      </p:pic>
      <p:pic>
        <p:nvPicPr>
          <p:cNvPr id="26" name="Picture 2"/>
          <p:cNvPicPr>
            <a:picLocks noChangeAspect="1"/>
          </p:cNvPicPr>
          <p:nvPr/>
        </p:nvPicPr>
        <p:blipFill>
          <a:blip r:embed="rId13" cstate="email">
            <a:clrChange>
              <a:clrFrom>
                <a:srgbClr val="E48048"/>
              </a:clrFrom>
              <a:clrTo>
                <a:srgbClr val="E48048">
                  <a:alpha val="0"/>
                </a:srgbClr>
              </a:clrTo>
            </a:clrChange>
            <a:extLst>
              <a:ext uri="{28A0092B-C50C-407E-A947-70E740481C1C}">
                <a14:useLocalDpi xmlns:a14="http://schemas.microsoft.com/office/drawing/2010/main"/>
              </a:ext>
            </a:extLst>
          </a:blip>
          <a:srcRect/>
          <a:stretch>
            <a:fillRect/>
          </a:stretch>
        </p:blipFill>
        <p:spPr bwMode="auto">
          <a:xfrm>
            <a:off x="200761" y="2159108"/>
            <a:ext cx="1033612" cy="10336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Image result for LEAF ICON"/>
          <p:cNvPicPr>
            <a:picLocks noChangeAspect="1" noChangeArrowheads="1"/>
          </p:cNvPicPr>
          <p:nvPr/>
        </p:nvPicPr>
        <p:blipFill>
          <a:blip r:embed="rId14" cstate="email">
            <a:biLevel thresh="25000"/>
            <a:extLst>
              <a:ext uri="{28A0092B-C50C-407E-A947-70E740481C1C}">
                <a14:useLocalDpi xmlns:a14="http://schemas.microsoft.com/office/drawing/2010/main"/>
              </a:ext>
            </a:extLst>
          </a:blip>
          <a:srcRect/>
          <a:stretch>
            <a:fillRect/>
          </a:stretch>
        </p:blipFill>
        <p:spPr bwMode="auto">
          <a:xfrm>
            <a:off x="7269577" y="3924677"/>
            <a:ext cx="619616" cy="6196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Image result for money bag icon"/>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83124" y="3683311"/>
            <a:ext cx="903570" cy="9035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03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exagon 30"/>
          <p:cNvSpPr/>
          <p:nvPr/>
        </p:nvSpPr>
        <p:spPr bwMode="auto">
          <a:xfrm>
            <a:off x="95250" y="2367911"/>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Negotiating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&amp; Questioning</a:t>
            </a:r>
          </a:p>
        </p:txBody>
      </p:sp>
      <p:sp>
        <p:nvSpPr>
          <p:cNvPr id="32" name="Hexagon 31"/>
          <p:cNvSpPr/>
          <p:nvPr/>
        </p:nvSpPr>
        <p:spPr bwMode="auto">
          <a:xfrm>
            <a:off x="1823941" y="1469312"/>
            <a:ext cx="2052000" cy="1764000"/>
          </a:xfrm>
          <a:prstGeom prst="hexagon">
            <a:avLst>
              <a:gd name="adj" fmla="val 22934"/>
              <a:gd name="vf" fmla="val 115470"/>
            </a:avLst>
          </a:prstGeom>
          <a:solidFill>
            <a:srgbClr val="EC0B8D"/>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GB" sz="2000" kern="0" dirty="0" smtClean="0">
                <a:solidFill>
                  <a:srgbClr val="FFFFFF"/>
                </a:solidFill>
              </a:rPr>
              <a:t>Legal Drafting</a:t>
            </a: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3" name="Hexagon 32"/>
          <p:cNvSpPr/>
          <p:nvPr/>
        </p:nvSpPr>
        <p:spPr bwMode="auto">
          <a:xfrm>
            <a:off x="1812689" y="3290918"/>
            <a:ext cx="2052000" cy="1764000"/>
          </a:xfrm>
          <a:prstGeom prst="hexagon">
            <a:avLst>
              <a:gd name="adj" fmla="val 22934"/>
              <a:gd name="vf" fmla="val 115470"/>
            </a:avLst>
          </a:prstGeom>
          <a:solidFill>
            <a:srgbClr val="36B8DF"/>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Representation</a:t>
            </a:r>
            <a:r>
              <a:rPr kumimoji="0" lang="en-GB" sz="2000" i="0" u="none" strike="noStrike" kern="0" cap="none" spc="0" normalizeH="0" noProof="0" dirty="0" smtClean="0">
                <a:ln>
                  <a:noFill/>
                </a:ln>
                <a:solidFill>
                  <a:srgbClr val="FFFFFF"/>
                </a:solidFill>
                <a:effectLst/>
                <a:uLnTx/>
                <a:uFillTx/>
                <a:latin typeface="Arial"/>
                <a:ea typeface="+mn-ea"/>
                <a:cs typeface="+mn-cs"/>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noProof="0" dirty="0" smtClean="0">
                <a:ln>
                  <a:noFill/>
                </a:ln>
                <a:solidFill>
                  <a:srgbClr val="FFFFFF"/>
                </a:solidFill>
                <a:effectLst/>
                <a:uLnTx/>
                <a:uFillTx/>
                <a:latin typeface="Arial"/>
                <a:ea typeface="+mn-ea"/>
                <a:cs typeface="+mn-cs"/>
              </a:rPr>
              <a:t>&amp; Advocacy</a:t>
            </a: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4" name="Hexagon 33"/>
          <p:cNvSpPr/>
          <p:nvPr/>
        </p:nvSpPr>
        <p:spPr bwMode="auto">
          <a:xfrm>
            <a:off x="3525491" y="2367911"/>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Conferencing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&amp; Meeting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Clients</a:t>
            </a:r>
          </a:p>
        </p:txBody>
      </p:sp>
      <p:sp>
        <p:nvSpPr>
          <p:cNvPr id="35" name="Hexagon 34"/>
          <p:cNvSpPr/>
          <p:nvPr/>
        </p:nvSpPr>
        <p:spPr bwMode="auto">
          <a:xfrm>
            <a:off x="5238293" y="1469312"/>
            <a:ext cx="2052000" cy="1764000"/>
          </a:xfrm>
          <a:prstGeom prst="hexagon">
            <a:avLst>
              <a:gd name="adj" fmla="val 22934"/>
              <a:gd name="vf" fmla="val 115470"/>
            </a:avLst>
          </a:prstGeom>
          <a:solidFill>
            <a:srgbClr val="36B8DF"/>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Legal Research</a:t>
            </a:r>
          </a:p>
        </p:txBody>
      </p:sp>
      <p:sp>
        <p:nvSpPr>
          <p:cNvPr id="36" name="Hexagon 35"/>
          <p:cNvSpPr/>
          <p:nvPr/>
        </p:nvSpPr>
        <p:spPr bwMode="auto">
          <a:xfrm>
            <a:off x="5242930" y="3299294"/>
            <a:ext cx="2052000" cy="1764000"/>
          </a:xfrm>
          <a:prstGeom prst="hexagon">
            <a:avLst>
              <a:gd name="adj" fmla="val 22934"/>
              <a:gd name="vf" fmla="val 115470"/>
            </a:avLst>
          </a:prstGeom>
          <a:solidFill>
            <a:srgbClr val="EC0B8D"/>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GB" sz="2000" kern="0" dirty="0" smtClean="0">
                <a:solidFill>
                  <a:srgbClr val="FFFFFF"/>
                </a:solidFill>
                <a:latin typeface="Arial"/>
              </a:rPr>
              <a:t>Meeting and</a:t>
            </a:r>
          </a:p>
          <a:p>
            <a:pPr marL="0" marR="0" lvl="0" indent="0" algn="ctr" defTabSz="914400" eaLnBrk="0" fontAlgn="base" latinLnBrk="0" hangingPunct="0">
              <a:lnSpc>
                <a:spcPct val="100000"/>
              </a:lnSpc>
              <a:spcBef>
                <a:spcPct val="0"/>
              </a:spcBef>
              <a:spcAft>
                <a:spcPct val="0"/>
              </a:spcAft>
              <a:buClrTx/>
              <a:buSzTx/>
              <a:buFontTx/>
              <a:buNone/>
              <a:tabLst/>
              <a:defRPr/>
            </a:pPr>
            <a:r>
              <a:rPr lang="en-GB" sz="2000" kern="0" dirty="0" smtClean="0">
                <a:solidFill>
                  <a:srgbClr val="FFFFFF"/>
                </a:solidFill>
                <a:latin typeface="Arial"/>
              </a:rPr>
              <a:t>Problem solving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For</a:t>
            </a:r>
            <a:r>
              <a:rPr kumimoji="0" lang="en-GB" sz="2000" i="0" u="none" strike="noStrike" kern="0" cap="none" spc="0" normalizeH="0" noProof="0" dirty="0" smtClean="0">
                <a:ln>
                  <a:noFill/>
                </a:ln>
                <a:solidFill>
                  <a:srgbClr val="FFFFFF"/>
                </a:solidFill>
                <a:effectLst/>
                <a:uLnTx/>
                <a:uFillTx/>
                <a:latin typeface="Arial"/>
                <a:ea typeface="+mn-ea"/>
                <a:cs typeface="+mn-cs"/>
              </a:rPr>
              <a:t> Clients</a:t>
            </a: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7" name="Hexagon 36"/>
          <p:cNvSpPr/>
          <p:nvPr/>
        </p:nvSpPr>
        <p:spPr bwMode="auto">
          <a:xfrm>
            <a:off x="6948155" y="2367911"/>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i="0" u="none" strike="noStrike" kern="0" cap="none" spc="0" normalizeH="0" baseline="0" noProof="0" dirty="0" smtClean="0">
                <a:ln>
                  <a:noFill/>
                </a:ln>
                <a:solidFill>
                  <a:srgbClr val="FFFFFF"/>
                </a:solidFill>
                <a:effectLst/>
                <a:uLnTx/>
                <a:uFillTx/>
                <a:latin typeface="Arial"/>
                <a:ea typeface="+mn-ea"/>
                <a:cs typeface="+mn-cs"/>
              </a:rPr>
              <a:t>Advising</a:t>
            </a:r>
            <a:r>
              <a:rPr kumimoji="0" lang="en-GB" sz="2000" i="0" u="none" strike="noStrike" kern="0" cap="none" spc="0" normalizeH="0" noProof="0" dirty="0" smtClean="0">
                <a:ln>
                  <a:noFill/>
                </a:ln>
                <a:solidFill>
                  <a:srgbClr val="FFFFFF"/>
                </a:solidFill>
                <a:effectLst/>
                <a:uLnTx/>
                <a:uFillTx/>
                <a:latin typeface="Arial"/>
                <a:ea typeface="+mn-ea"/>
                <a:cs typeface="+mn-cs"/>
              </a:rPr>
              <a:t> clients</a:t>
            </a:r>
          </a:p>
          <a:p>
            <a:pPr marL="0" marR="0" lvl="0" indent="0" algn="ctr" defTabSz="914400" eaLnBrk="0" fontAlgn="base" latinLnBrk="0" hangingPunct="0">
              <a:lnSpc>
                <a:spcPct val="100000"/>
              </a:lnSpc>
              <a:spcBef>
                <a:spcPct val="0"/>
              </a:spcBef>
              <a:spcAft>
                <a:spcPct val="0"/>
              </a:spcAft>
              <a:buClrTx/>
              <a:buSzTx/>
              <a:buFontTx/>
              <a:buNone/>
              <a:tabLst/>
              <a:defRPr/>
            </a:pPr>
            <a:r>
              <a:rPr lang="en-GB" sz="2000" kern="0" dirty="0">
                <a:solidFill>
                  <a:srgbClr val="FFFFFF"/>
                </a:solidFill>
                <a:latin typeface="Arial"/>
              </a:rPr>
              <a:t>o</a:t>
            </a:r>
            <a:r>
              <a:rPr lang="en-GB" sz="2000" kern="0" baseline="0" dirty="0" smtClean="0">
                <a:solidFill>
                  <a:srgbClr val="FFFFFF"/>
                </a:solidFill>
                <a:latin typeface="Arial"/>
              </a:rPr>
              <a:t>n</a:t>
            </a:r>
            <a:r>
              <a:rPr lang="en-GB" sz="2000" kern="0" dirty="0" smtClean="0">
                <a:solidFill>
                  <a:srgbClr val="FFFFFF"/>
                </a:solidFill>
                <a:latin typeface="Arial"/>
              </a:rPr>
              <a:t> Law</a:t>
            </a: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ROLES AND TASKS</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976" y="-1988288"/>
            <a:ext cx="2270976" cy="478312"/>
          </a:xfrm>
          <a:prstGeom prst="rect">
            <a:avLst/>
          </a:prstGeom>
        </p:spPr>
      </p:pic>
      <p:grpSp>
        <p:nvGrpSpPr>
          <p:cNvPr id="57" name="Group 56"/>
          <p:cNvGrpSpPr/>
          <p:nvPr/>
        </p:nvGrpSpPr>
        <p:grpSpPr>
          <a:xfrm>
            <a:off x="5234280" y="1464492"/>
            <a:ext cx="2052000" cy="1764000"/>
            <a:chOff x="5143043" y="5964527"/>
            <a:chExt cx="2052000" cy="1764000"/>
          </a:xfrm>
        </p:grpSpPr>
        <p:sp>
          <p:nvSpPr>
            <p:cNvPr id="28" name="Hexagon 27"/>
            <p:cNvSpPr/>
            <p:nvPr/>
          </p:nvSpPr>
          <p:spPr bwMode="auto">
            <a:xfrm>
              <a:off x="5143043" y="5964527"/>
              <a:ext cx="2052000" cy="1764000"/>
            </a:xfrm>
            <a:prstGeom prst="hexagon">
              <a:avLst>
                <a:gd name="adj" fmla="val 22934"/>
                <a:gd name="vf" fmla="val 115470"/>
              </a:avLst>
            </a:prstGeom>
            <a:solidFill>
              <a:srgbClr val="36B8DF"/>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8" name="Picture 37"/>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376158" y="6080415"/>
              <a:ext cx="1571996" cy="1571996"/>
            </a:xfrm>
            <a:prstGeom prst="rect">
              <a:avLst/>
            </a:prstGeom>
          </p:spPr>
        </p:pic>
      </p:grpSp>
      <p:grpSp>
        <p:nvGrpSpPr>
          <p:cNvPr id="55" name="Group 54"/>
          <p:cNvGrpSpPr/>
          <p:nvPr/>
        </p:nvGrpSpPr>
        <p:grpSpPr>
          <a:xfrm>
            <a:off x="1808676" y="3286098"/>
            <a:ext cx="2052000" cy="1764000"/>
            <a:chOff x="1717439" y="7786133"/>
            <a:chExt cx="2052000" cy="1764000"/>
          </a:xfrm>
        </p:grpSpPr>
        <p:sp>
          <p:nvSpPr>
            <p:cNvPr id="26" name="Hexagon 25"/>
            <p:cNvSpPr/>
            <p:nvPr/>
          </p:nvSpPr>
          <p:spPr bwMode="auto">
            <a:xfrm>
              <a:off x="1717439" y="7786133"/>
              <a:ext cx="2052000" cy="1764000"/>
            </a:xfrm>
            <a:prstGeom prst="hexagon">
              <a:avLst>
                <a:gd name="adj" fmla="val 22934"/>
                <a:gd name="vf" fmla="val 115470"/>
              </a:avLst>
            </a:prstGeom>
            <a:solidFill>
              <a:srgbClr val="36B8DF"/>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42" name="Picture 41"/>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2095280" y="7962626"/>
              <a:ext cx="1377815" cy="1377815"/>
            </a:xfrm>
            <a:prstGeom prst="rect">
              <a:avLst/>
            </a:prstGeom>
          </p:spPr>
        </p:pic>
      </p:grpSp>
      <p:grpSp>
        <p:nvGrpSpPr>
          <p:cNvPr id="53" name="Group 52"/>
          <p:cNvGrpSpPr/>
          <p:nvPr/>
        </p:nvGrpSpPr>
        <p:grpSpPr>
          <a:xfrm>
            <a:off x="1819928" y="1464492"/>
            <a:ext cx="2052000" cy="1764000"/>
            <a:chOff x="1728691" y="5964527"/>
            <a:chExt cx="2052000" cy="1764000"/>
          </a:xfrm>
        </p:grpSpPr>
        <p:sp>
          <p:nvSpPr>
            <p:cNvPr id="25" name="Hexagon 24"/>
            <p:cNvSpPr/>
            <p:nvPr/>
          </p:nvSpPr>
          <p:spPr bwMode="auto">
            <a:xfrm>
              <a:off x="1728691" y="5964527"/>
              <a:ext cx="2052000" cy="1764000"/>
            </a:xfrm>
            <a:prstGeom prst="hexagon">
              <a:avLst>
                <a:gd name="adj" fmla="val 22934"/>
                <a:gd name="vf" fmla="val 115470"/>
              </a:avLst>
            </a:prstGeom>
            <a:solidFill>
              <a:srgbClr val="EC0B8D"/>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45" name="Picture 44"/>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2077481" y="6158970"/>
              <a:ext cx="1369929" cy="1436216"/>
            </a:xfrm>
            <a:prstGeom prst="rect">
              <a:avLst/>
            </a:prstGeom>
          </p:spPr>
        </p:pic>
      </p:grpSp>
      <p:grpSp>
        <p:nvGrpSpPr>
          <p:cNvPr id="56" name="Group 55"/>
          <p:cNvGrpSpPr/>
          <p:nvPr/>
        </p:nvGrpSpPr>
        <p:grpSpPr>
          <a:xfrm>
            <a:off x="3369892" y="2363091"/>
            <a:ext cx="2362569" cy="1764000"/>
            <a:chOff x="3278655" y="6863126"/>
            <a:chExt cx="2362569" cy="1764000"/>
          </a:xfrm>
        </p:grpSpPr>
        <p:sp>
          <p:nvSpPr>
            <p:cNvPr id="27" name="Hexagon 26"/>
            <p:cNvSpPr/>
            <p:nvPr/>
          </p:nvSpPr>
          <p:spPr bwMode="auto">
            <a:xfrm>
              <a:off x="3430241" y="6863126"/>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46" name="Picture 45"/>
            <p:cNvPicPr>
              <a:picLocks noChangeAspect="1"/>
            </p:cNvPicPr>
            <p:nvPr/>
          </p:nvPicPr>
          <p:blipFill>
            <a:blip r:embed="rId7" cstate="email">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3278655" y="7062446"/>
              <a:ext cx="2362569" cy="1332000"/>
            </a:xfrm>
            <a:prstGeom prst="rect">
              <a:avLst/>
            </a:prstGeom>
          </p:spPr>
        </p:pic>
      </p:grpSp>
      <p:grpSp>
        <p:nvGrpSpPr>
          <p:cNvPr id="54" name="Group 53"/>
          <p:cNvGrpSpPr/>
          <p:nvPr/>
        </p:nvGrpSpPr>
        <p:grpSpPr>
          <a:xfrm>
            <a:off x="91237" y="2363091"/>
            <a:ext cx="2052000" cy="1821605"/>
            <a:chOff x="0" y="6863126"/>
            <a:chExt cx="2052000" cy="1821605"/>
          </a:xfrm>
        </p:grpSpPr>
        <p:sp>
          <p:nvSpPr>
            <p:cNvPr id="18" name="Hexagon 17"/>
            <p:cNvSpPr/>
            <p:nvPr/>
          </p:nvSpPr>
          <p:spPr bwMode="auto">
            <a:xfrm>
              <a:off x="0" y="6863126"/>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43" name="Picture 42"/>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259102" y="7065340"/>
              <a:ext cx="1619391" cy="1619391"/>
            </a:xfrm>
            <a:prstGeom prst="rect">
              <a:avLst/>
            </a:prstGeom>
          </p:spPr>
        </p:pic>
        <p:sp>
          <p:nvSpPr>
            <p:cNvPr id="49" name="Rounded Rectangular Callout 48"/>
            <p:cNvSpPr/>
            <p:nvPr/>
          </p:nvSpPr>
          <p:spPr>
            <a:xfrm>
              <a:off x="804650" y="6996529"/>
              <a:ext cx="590760" cy="404000"/>
            </a:xfrm>
            <a:prstGeom prst="wedgeRoundRectCallout">
              <a:avLst>
                <a:gd name="adj1" fmla="val -46630"/>
                <a:gd name="adj2" fmla="val 87649"/>
                <a:gd name="adj3" fmla="val 16667"/>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smtClean="0">
                  <a:solidFill>
                    <a:schemeClr val="bg1"/>
                  </a:solidFill>
                  <a:latin typeface="Leelawadee UI" panose="020B0502040204020203" pitchFamily="34" charset="-34"/>
                  <a:cs typeface="Leelawadee UI" panose="020B0502040204020203" pitchFamily="34" charset="-34"/>
                </a:rPr>
                <a:t>£</a:t>
              </a:r>
              <a:endParaRPr lang="en-GB" b="1" dirty="0">
                <a:solidFill>
                  <a:schemeClr val="bg1"/>
                </a:solidFill>
                <a:latin typeface="Leelawadee UI" panose="020B0502040204020203" pitchFamily="34" charset="-34"/>
                <a:cs typeface="Leelawadee UI" panose="020B0502040204020203" pitchFamily="34" charset="-34"/>
              </a:endParaRPr>
            </a:p>
          </p:txBody>
        </p:sp>
      </p:grpSp>
      <p:grpSp>
        <p:nvGrpSpPr>
          <p:cNvPr id="59" name="Group 58"/>
          <p:cNvGrpSpPr/>
          <p:nvPr/>
        </p:nvGrpSpPr>
        <p:grpSpPr>
          <a:xfrm>
            <a:off x="6844153" y="2363091"/>
            <a:ext cx="2151989" cy="1935743"/>
            <a:chOff x="6752916" y="6863126"/>
            <a:chExt cx="2151989" cy="1935743"/>
          </a:xfrm>
        </p:grpSpPr>
        <p:sp>
          <p:nvSpPr>
            <p:cNvPr id="30" name="Hexagon 29"/>
            <p:cNvSpPr/>
            <p:nvPr/>
          </p:nvSpPr>
          <p:spPr bwMode="auto">
            <a:xfrm>
              <a:off x="6852905" y="6863126"/>
              <a:ext cx="2052000" cy="1764000"/>
            </a:xfrm>
            <a:prstGeom prst="hexagon">
              <a:avLst>
                <a:gd name="adj" fmla="val 22934"/>
                <a:gd name="vf" fmla="val 115470"/>
              </a:avLst>
            </a:prstGeom>
            <a:solidFill>
              <a:srgbClr val="0083A8"/>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00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48" name="Picture 47"/>
            <p:cNvPicPr>
              <a:picLocks noChangeAspect="1"/>
            </p:cNvPicPr>
            <p:nvPr/>
          </p:nvPicPr>
          <p:blipFill>
            <a:blip r:embed="rId9" cstate="email">
              <a:lum bright="70000" contrast="-70000"/>
              <a:extLst>
                <a:ext uri="{28A0092B-C50C-407E-A947-70E740481C1C}">
                  <a14:useLocalDpi xmlns:a14="http://schemas.microsoft.com/office/drawing/2010/main"/>
                </a:ext>
              </a:extLst>
            </a:blip>
            <a:stretch>
              <a:fillRect/>
            </a:stretch>
          </p:blipFill>
          <p:spPr>
            <a:xfrm>
              <a:off x="6752916" y="6996528"/>
              <a:ext cx="1804479" cy="1802341"/>
            </a:xfrm>
            <a:prstGeom prst="rect">
              <a:avLst/>
            </a:prstGeom>
          </p:spPr>
        </p:pic>
        <p:sp>
          <p:nvSpPr>
            <p:cNvPr id="50" name="Rounded Rectangular Callout 49"/>
            <p:cNvSpPr/>
            <p:nvPr/>
          </p:nvSpPr>
          <p:spPr>
            <a:xfrm>
              <a:off x="7973746" y="6996529"/>
              <a:ext cx="518209" cy="381082"/>
            </a:xfrm>
            <a:prstGeom prst="wedgeRoundRectCallout">
              <a:avLst>
                <a:gd name="adj1" fmla="val -40439"/>
                <a:gd name="adj2" fmla="val 95132"/>
                <a:gd name="adj3" fmla="val 16667"/>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smtClean="0">
                  <a:solidFill>
                    <a:schemeClr val="bg1"/>
                  </a:solidFill>
                  <a:latin typeface="Leelawadee UI" panose="020B0502040204020203" pitchFamily="34" charset="-34"/>
                  <a:cs typeface="Leelawadee UI" panose="020B0502040204020203" pitchFamily="34" charset="-34"/>
                </a:rPr>
                <a:t>i</a:t>
              </a:r>
              <a:endParaRPr lang="en-GB" b="1" dirty="0">
                <a:solidFill>
                  <a:schemeClr val="bg1"/>
                </a:solidFill>
                <a:latin typeface="Leelawadee UI" panose="020B0502040204020203" pitchFamily="34" charset="-34"/>
                <a:cs typeface="Leelawadee UI" panose="020B0502040204020203" pitchFamily="34" charset="-34"/>
              </a:endParaRPr>
            </a:p>
          </p:txBody>
        </p:sp>
      </p:grpSp>
      <p:grpSp>
        <p:nvGrpSpPr>
          <p:cNvPr id="58" name="Group 57"/>
          <p:cNvGrpSpPr/>
          <p:nvPr/>
        </p:nvGrpSpPr>
        <p:grpSpPr>
          <a:xfrm>
            <a:off x="5238917" y="3294474"/>
            <a:ext cx="2052000" cy="1764000"/>
            <a:chOff x="5147680" y="7794509"/>
            <a:chExt cx="2052000" cy="1764000"/>
          </a:xfrm>
        </p:grpSpPr>
        <p:sp>
          <p:nvSpPr>
            <p:cNvPr id="29" name="Hexagon 28"/>
            <p:cNvSpPr/>
            <p:nvPr/>
          </p:nvSpPr>
          <p:spPr bwMode="auto">
            <a:xfrm>
              <a:off x="5147680" y="7794509"/>
              <a:ext cx="2052000" cy="1764000"/>
            </a:xfrm>
            <a:prstGeom prst="hexagon">
              <a:avLst>
                <a:gd name="adj" fmla="val 22934"/>
                <a:gd name="vf" fmla="val 115470"/>
              </a:avLst>
            </a:prstGeom>
            <a:solidFill>
              <a:srgbClr val="EC0B8D"/>
            </a:solid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lang="en-GB" sz="2000" kern="0" dirty="0" smtClean="0">
                <a:solidFill>
                  <a:srgbClr val="FFFFFF"/>
                </a:solidFill>
                <a:latin typeface="Arial"/>
              </a:endParaRPr>
            </a:p>
          </p:txBody>
        </p:sp>
        <p:pic>
          <p:nvPicPr>
            <p:cNvPr id="52" name="Picture 51"/>
            <p:cNvPicPr>
              <a:picLocks noChangeAspect="1"/>
            </p:cNvPicPr>
            <p:nvPr/>
          </p:nvPicPr>
          <p:blipFill>
            <a:blip r:embed="rId10" cstate="email">
              <a:lum bright="70000" contrast="-70000"/>
              <a:extLst>
                <a:ext uri="{28A0092B-C50C-407E-A947-70E740481C1C}">
                  <a14:useLocalDpi xmlns:a14="http://schemas.microsoft.com/office/drawing/2010/main"/>
                </a:ext>
              </a:extLst>
            </a:blip>
            <a:stretch>
              <a:fillRect/>
            </a:stretch>
          </p:blipFill>
          <p:spPr>
            <a:xfrm>
              <a:off x="5526691" y="8018870"/>
              <a:ext cx="1308871" cy="1308871"/>
            </a:xfrm>
            <a:prstGeom prst="rect">
              <a:avLst/>
            </a:prstGeom>
          </p:spPr>
        </p:pic>
      </p:grpSp>
    </p:spTree>
    <p:extLst>
      <p:ext uri="{BB962C8B-B14F-4D97-AF65-F5344CB8AC3E}">
        <p14:creationId xmlns:p14="http://schemas.microsoft.com/office/powerpoint/2010/main" val="18770245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8" y="742927"/>
            <a:ext cx="6316802"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WHY BE A LAWYER?</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80158">
            <a:off x="-609915" y="392914"/>
            <a:ext cx="4763280" cy="5068976"/>
          </a:xfrm>
          <a:prstGeom prst="rect">
            <a:avLst/>
          </a:prstGeom>
          <a:ln>
            <a:noFill/>
          </a:ln>
          <a:effectLst>
            <a:outerShdw blurRad="292100" dist="254000" dir="2700000" algn="tl" rotWithShape="0">
              <a:srgbClr val="333333">
                <a:alpha val="50000"/>
              </a:srgbClr>
            </a:outerShdw>
          </a:effectLst>
        </p:spPr>
      </p:pic>
      <p:grpSp>
        <p:nvGrpSpPr>
          <p:cNvPr id="21" name="Group 20"/>
          <p:cNvGrpSpPr/>
          <p:nvPr/>
        </p:nvGrpSpPr>
        <p:grpSpPr>
          <a:xfrm>
            <a:off x="4058584" y="1967523"/>
            <a:ext cx="1825132" cy="1185081"/>
            <a:chOff x="4123188" y="1929170"/>
            <a:chExt cx="1825132" cy="1185081"/>
          </a:xfrm>
        </p:grpSpPr>
        <p:sp>
          <p:nvSpPr>
            <p:cNvPr id="15" name="Rectangular Callout 14"/>
            <p:cNvSpPr/>
            <p:nvPr/>
          </p:nvSpPr>
          <p:spPr>
            <a:xfrm>
              <a:off x="4123188" y="1929170"/>
              <a:ext cx="1825132" cy="1185081"/>
            </a:xfrm>
            <a:prstGeom prst="wedgeRectCallout">
              <a:avLst>
                <a:gd name="adj1" fmla="val -65226"/>
                <a:gd name="adj2" fmla="val 28623"/>
              </a:avLst>
            </a:prstGeom>
            <a:solidFill>
              <a:srgbClr val="EC0B8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8" name="Picture 2"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2604" y="2095097"/>
              <a:ext cx="460215" cy="78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6854914" y="2012084"/>
            <a:ext cx="1825132" cy="1185081"/>
            <a:chOff x="6854914" y="2012084"/>
            <a:chExt cx="1825132" cy="1185081"/>
          </a:xfrm>
        </p:grpSpPr>
        <p:sp>
          <p:nvSpPr>
            <p:cNvPr id="19" name="Rectangular Callout 18"/>
            <p:cNvSpPr/>
            <p:nvPr/>
          </p:nvSpPr>
          <p:spPr>
            <a:xfrm>
              <a:off x="6854914" y="2012084"/>
              <a:ext cx="1825132" cy="1185081"/>
            </a:xfrm>
            <a:prstGeom prst="wedgeRectCallout">
              <a:avLst>
                <a:gd name="adj1" fmla="val -75245"/>
                <a:gd name="adj2" fmla="val 19624"/>
              </a:avLst>
            </a:prstGeom>
            <a:solidFill>
              <a:srgbClr val="82289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 name="Picture 8" descr="Handshake Icon by be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84914" y="2224951"/>
              <a:ext cx="1230620" cy="865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804212" y="1522110"/>
            <a:ext cx="1825132" cy="1185081"/>
            <a:chOff x="1804212" y="1522110"/>
            <a:chExt cx="1825132" cy="1185081"/>
          </a:xfrm>
        </p:grpSpPr>
        <p:sp>
          <p:nvSpPr>
            <p:cNvPr id="2" name="Rectangular Callout 1"/>
            <p:cNvSpPr/>
            <p:nvPr/>
          </p:nvSpPr>
          <p:spPr>
            <a:xfrm>
              <a:off x="1804212" y="1522110"/>
              <a:ext cx="1825132" cy="1185081"/>
            </a:xfrm>
            <a:prstGeom prst="wedgeRectCallout">
              <a:avLst>
                <a:gd name="adj1" fmla="val -35231"/>
                <a:gd name="adj2" fmla="val 69275"/>
              </a:avLst>
            </a:prstGeom>
            <a:solidFill>
              <a:srgbClr val="00A89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10" descr="Image result for calenda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92342" y="1704461"/>
              <a:ext cx="848871" cy="848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5309622" y="639964"/>
            <a:ext cx="1825132" cy="1185081"/>
            <a:chOff x="5309622" y="639964"/>
            <a:chExt cx="1825132" cy="1185081"/>
          </a:xfrm>
        </p:grpSpPr>
        <p:sp>
          <p:nvSpPr>
            <p:cNvPr id="20" name="Rectangular Callout 19"/>
            <p:cNvSpPr/>
            <p:nvPr/>
          </p:nvSpPr>
          <p:spPr>
            <a:xfrm>
              <a:off x="5309622" y="639964"/>
              <a:ext cx="1825132" cy="1185081"/>
            </a:xfrm>
            <a:prstGeom prst="wedgeRectCallout">
              <a:avLst>
                <a:gd name="adj1" fmla="val -71226"/>
                <a:gd name="adj2" fmla="val 33040"/>
              </a:avLst>
            </a:prstGeom>
            <a:solidFill>
              <a:srgbClr val="36B8D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1" name="Picture 12" descr="Image result for globe ico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45481" y="830455"/>
              <a:ext cx="791641" cy="791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4936104" y="3295083"/>
            <a:ext cx="1825132" cy="1185081"/>
            <a:chOff x="4917054" y="3256983"/>
            <a:chExt cx="1825132" cy="1185081"/>
          </a:xfrm>
        </p:grpSpPr>
        <p:sp>
          <p:nvSpPr>
            <p:cNvPr id="17" name="Rectangular Callout 16"/>
            <p:cNvSpPr/>
            <p:nvPr/>
          </p:nvSpPr>
          <p:spPr>
            <a:xfrm>
              <a:off x="4917054" y="3256983"/>
              <a:ext cx="1825132" cy="1185081"/>
            </a:xfrm>
            <a:prstGeom prst="wedgeRectCallout">
              <a:avLst>
                <a:gd name="adj1" fmla="val -72113"/>
                <a:gd name="adj2" fmla="val -36457"/>
              </a:avLst>
            </a:prstGeom>
            <a:solidFill>
              <a:srgbClr val="36B8D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2" name="Picture 14" descr="Image result for money ico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94156" y="3435507"/>
              <a:ext cx="828032" cy="828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2897018" y="3771900"/>
            <a:ext cx="1825132" cy="1185081"/>
            <a:chOff x="2897018" y="3771900"/>
            <a:chExt cx="1825132" cy="1185081"/>
          </a:xfrm>
        </p:grpSpPr>
        <p:sp>
          <p:nvSpPr>
            <p:cNvPr id="16" name="Rectangular Callout 15"/>
            <p:cNvSpPr/>
            <p:nvPr/>
          </p:nvSpPr>
          <p:spPr>
            <a:xfrm>
              <a:off x="2897018" y="3771900"/>
              <a:ext cx="1825132" cy="1185081"/>
            </a:xfrm>
            <a:prstGeom prst="wedgeRectCallout">
              <a:avLst>
                <a:gd name="adj1" fmla="val -43630"/>
                <a:gd name="adj2" fmla="val -67466"/>
              </a:avLst>
            </a:prstGeom>
            <a:solidFill>
              <a:srgbClr val="82289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3" name="Picture 16" descr="Image result for career ico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88733" y="3917162"/>
              <a:ext cx="866639" cy="855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7247236" y="3771900"/>
            <a:ext cx="1825132" cy="1185081"/>
            <a:chOff x="7247236" y="3771900"/>
            <a:chExt cx="1825132" cy="1185081"/>
          </a:xfrm>
        </p:grpSpPr>
        <p:sp>
          <p:nvSpPr>
            <p:cNvPr id="18" name="Rectangular Callout 17"/>
            <p:cNvSpPr/>
            <p:nvPr/>
          </p:nvSpPr>
          <p:spPr>
            <a:xfrm>
              <a:off x="7247236" y="3771900"/>
              <a:ext cx="1825132" cy="1185081"/>
            </a:xfrm>
            <a:prstGeom prst="wedgeRectCallout">
              <a:avLst>
                <a:gd name="adj1" fmla="val -71225"/>
                <a:gd name="adj2" fmla="val -28661"/>
              </a:avLst>
            </a:prstGeom>
            <a:solidFill>
              <a:srgbClr val="00A89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4" name="Picture 18" descr="Image result for news paper icon"/>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67480" y="3909998"/>
              <a:ext cx="855860" cy="85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9306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680897" y="742927"/>
            <a:ext cx="681128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TYPE OF LAWYER ARE YOU?</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28" name="Rectangular Callout 27"/>
          <p:cNvSpPr/>
          <p:nvPr/>
        </p:nvSpPr>
        <p:spPr>
          <a:xfrm>
            <a:off x="3052530" y="3036995"/>
            <a:ext cx="3392216" cy="923330"/>
          </a:xfrm>
          <a:prstGeom prst="wedgeRectCallout">
            <a:avLst>
              <a:gd name="adj1" fmla="val 25778"/>
              <a:gd name="adj2" fmla="val 85195"/>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want my career progression and </a:t>
            </a:r>
            <a:r>
              <a:rPr lang="en-GB" kern="0" dirty="0">
                <a:solidFill>
                  <a:srgbClr val="FFFFFF"/>
                </a:solidFill>
                <a:latin typeface="Arial"/>
                <a:ea typeface="Calibri" panose="020F0502020204030204" pitchFamily="34" charset="0"/>
              </a:rPr>
              <a:t>income</a:t>
            </a: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 to be based solely on my own work</a:t>
            </a:r>
          </a:p>
        </p:txBody>
      </p:sp>
      <p:sp>
        <p:nvSpPr>
          <p:cNvPr id="30" name="Rectangular Callout 29"/>
          <p:cNvSpPr/>
          <p:nvPr/>
        </p:nvSpPr>
        <p:spPr>
          <a:xfrm>
            <a:off x="6069124" y="4101314"/>
            <a:ext cx="2931131" cy="729430"/>
          </a:xfrm>
          <a:prstGeom prst="wedgeRectCallout">
            <a:avLst>
              <a:gd name="adj1" fmla="val -22783"/>
              <a:gd name="adj2" fmla="val 78170"/>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I can cope financially if my income isn’t regular </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ular Callout 30"/>
          <p:cNvSpPr/>
          <p:nvPr/>
        </p:nvSpPr>
        <p:spPr>
          <a:xfrm>
            <a:off x="3052530" y="4254612"/>
            <a:ext cx="2090970" cy="646331"/>
          </a:xfrm>
          <a:prstGeom prst="wedgeRectCallout">
            <a:avLst>
              <a:gd name="adj1" fmla="val -19922"/>
              <a:gd name="adj2" fmla="val 71342"/>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want a regular monthly salary</a:t>
            </a:r>
            <a:endParaRPr kumimoji="0" lang="en-GB"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4" name="Rectangular Callout 33"/>
          <p:cNvSpPr/>
          <p:nvPr/>
        </p:nvSpPr>
        <p:spPr>
          <a:xfrm>
            <a:off x="74873" y="3455250"/>
            <a:ext cx="2860788" cy="1477328"/>
          </a:xfrm>
          <a:prstGeom prst="wedgeRectCallout">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 would be comfortable familiarising myself with a client’s case on short notice and often having to work in the evenings and weekends</a:t>
            </a:r>
            <a:endParaRPr kumimoji="0" lang="en-GB"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6" name="Rectangular Callout 35"/>
          <p:cNvSpPr/>
          <p:nvPr/>
        </p:nvSpPr>
        <p:spPr>
          <a:xfrm>
            <a:off x="360623" y="1513349"/>
            <a:ext cx="3276252" cy="923330"/>
          </a:xfrm>
          <a:prstGeom prst="wedgeRectCallout">
            <a:avLst>
              <a:gd name="adj1" fmla="val 42583"/>
              <a:gd name="adj2" fmla="val 67557"/>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want to become an expert in a particular field of law and undertake specialist research  </a:t>
            </a:r>
          </a:p>
        </p:txBody>
      </p:sp>
      <p:sp>
        <p:nvSpPr>
          <p:cNvPr id="37" name="Rectangular Callout 36"/>
          <p:cNvSpPr/>
          <p:nvPr/>
        </p:nvSpPr>
        <p:spPr>
          <a:xfrm>
            <a:off x="3789980" y="1540358"/>
            <a:ext cx="2654766" cy="1050416"/>
          </a:xfrm>
          <a:prstGeom prst="wedgeRectCallout">
            <a:avLst>
              <a:gd name="adj1" fmla="val -27563"/>
              <a:gd name="adj2" fmla="val 75558"/>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I want to establish long term relationships with clients </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ular Callout 37"/>
          <p:cNvSpPr/>
          <p:nvPr/>
        </p:nvSpPr>
        <p:spPr>
          <a:xfrm>
            <a:off x="6561615" y="1488473"/>
            <a:ext cx="2438640" cy="2322174"/>
          </a:xfrm>
          <a:prstGeom prst="wedgeRectCallout">
            <a:avLst>
              <a:gd name="adj1" fmla="val -27082"/>
              <a:gd name="adj2" fmla="val 58398"/>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I want to work in a small and close knit profession where a lot of the contact would be with other lawyers rather than members of the public</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ular Callout 38"/>
          <p:cNvSpPr/>
          <p:nvPr/>
        </p:nvSpPr>
        <p:spPr>
          <a:xfrm>
            <a:off x="135659" y="2590774"/>
            <a:ext cx="2800002" cy="729430"/>
          </a:xfrm>
          <a:prstGeom prst="wedgeRectCallout">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Lots of contact with clients is important to me</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Action Button: Forward or Next 1">
            <a:hlinkClick r:id="" action="ppaction://noaction" highlightClick="1"/>
          </p:cNvPr>
          <p:cNvSpPr/>
          <p:nvPr/>
        </p:nvSpPr>
        <p:spPr>
          <a:xfrm>
            <a:off x="8297072" y="4288092"/>
            <a:ext cx="766917" cy="766917"/>
          </a:xfrm>
          <a:prstGeom prst="actionButtonForwardNext">
            <a:avLst/>
          </a:prstGeom>
          <a:solidFill>
            <a:srgbClr val="EC0B8D"/>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Rectangular Callout 24"/>
          <p:cNvSpPr/>
          <p:nvPr/>
        </p:nvSpPr>
        <p:spPr>
          <a:xfrm>
            <a:off x="2882202" y="3855880"/>
            <a:ext cx="3290900" cy="1047979"/>
          </a:xfrm>
          <a:prstGeom prst="wedgeRectCallout">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On a day-to-day basis I would rather spend most of my time in the same office </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ular Callout 26"/>
          <p:cNvSpPr/>
          <p:nvPr/>
        </p:nvSpPr>
        <p:spPr>
          <a:xfrm>
            <a:off x="291747" y="3779601"/>
            <a:ext cx="2497207" cy="1047979"/>
          </a:xfrm>
          <a:prstGeom prst="wedgeRectCallout">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Stability and job security are important to me</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ular Callout 28"/>
          <p:cNvSpPr/>
          <p:nvPr/>
        </p:nvSpPr>
        <p:spPr>
          <a:xfrm>
            <a:off x="264865" y="1526623"/>
            <a:ext cx="2816500" cy="729430"/>
          </a:xfrm>
          <a:prstGeom prst="wedgeRectCallout">
            <a:avLst>
              <a:gd name="adj1" fmla="val -22862"/>
              <a:gd name="adj2" fmla="val 78170"/>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I would like to work as part of a wider team</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ular Callout 32"/>
          <p:cNvSpPr/>
          <p:nvPr/>
        </p:nvSpPr>
        <p:spPr>
          <a:xfrm>
            <a:off x="6423512" y="3870996"/>
            <a:ext cx="2801087" cy="923330"/>
          </a:xfrm>
          <a:prstGeom prst="wedgeRectCallout">
            <a:avLst>
              <a:gd name="adj1" fmla="val -28994"/>
              <a:gd name="adj2" fmla="val 70753"/>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would enjoy drawing up contracts and working on deals  </a:t>
            </a:r>
          </a:p>
        </p:txBody>
      </p:sp>
      <p:sp>
        <p:nvSpPr>
          <p:cNvPr id="40" name="Left Arrow 39"/>
          <p:cNvSpPr/>
          <p:nvPr/>
        </p:nvSpPr>
        <p:spPr bwMode="auto">
          <a:xfrm>
            <a:off x="8235117" y="4574989"/>
            <a:ext cx="845737" cy="502172"/>
          </a:xfrm>
          <a:prstGeom prst="leftArrow">
            <a:avLst>
              <a:gd name="adj1" fmla="val 69855"/>
              <a:gd name="adj2" fmla="val 89710"/>
            </a:avLst>
          </a:prstGeom>
          <a:solidFill>
            <a:srgbClr val="EC0B8D"/>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4000" b="1" i="0" u="none" strike="noStrike" kern="0" cap="none" spc="0" normalizeH="0" baseline="0" noProof="0" smtClean="0">
              <a:ln>
                <a:noFill/>
              </a:ln>
              <a:solidFill>
                <a:srgbClr val="00A890"/>
              </a:solidFill>
              <a:effectLst/>
              <a:uLnTx/>
              <a:uFillTx/>
              <a:latin typeface="Arial"/>
              <a:ea typeface="+mn-ea"/>
              <a:cs typeface="+mn-cs"/>
            </a:endParaRPr>
          </a:p>
        </p:txBody>
      </p:sp>
      <p:sp>
        <p:nvSpPr>
          <p:cNvPr id="26" name="Rectangular Callout 25"/>
          <p:cNvSpPr/>
          <p:nvPr/>
        </p:nvSpPr>
        <p:spPr>
          <a:xfrm>
            <a:off x="264866" y="2475250"/>
            <a:ext cx="2816500" cy="1200329"/>
          </a:xfrm>
          <a:prstGeom prst="wedgeRectCallout">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would enjoy the freedom of self-employment and managing my own financial affairs </a:t>
            </a:r>
          </a:p>
        </p:txBody>
      </p:sp>
      <p:sp>
        <p:nvSpPr>
          <p:cNvPr id="32" name="Rectangular Callout 31"/>
          <p:cNvSpPr/>
          <p:nvPr/>
        </p:nvSpPr>
        <p:spPr>
          <a:xfrm>
            <a:off x="3425228" y="2406703"/>
            <a:ext cx="2821491" cy="1200329"/>
          </a:xfrm>
          <a:prstGeom prst="wedgeRectCallout">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rPr>
              <a:t>I want to spend a lot of my time speaking in public and presenting arguments </a:t>
            </a:r>
          </a:p>
        </p:txBody>
      </p:sp>
      <p:sp>
        <p:nvSpPr>
          <p:cNvPr id="35" name="Rectangular Callout 34"/>
          <p:cNvSpPr/>
          <p:nvPr/>
        </p:nvSpPr>
        <p:spPr>
          <a:xfrm>
            <a:off x="6396038" y="1521968"/>
            <a:ext cx="2777131" cy="2031325"/>
          </a:xfrm>
          <a:prstGeom prst="wedgeRectCallout">
            <a:avLst>
              <a:gd name="adj1" fmla="val -27007"/>
              <a:gd name="adj2" fmla="val 62500"/>
            </a:avLst>
          </a:prstGeom>
          <a:solidFill>
            <a:srgbClr val="36B8DF"/>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 would like to work on a case from start to finish, from taking initial instructions from a client through to (if necessary) attending court with them at the end of the case</a:t>
            </a:r>
            <a:endParaRPr kumimoji="0" lang="en-GB"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24" name="Rectangular Callout 23"/>
          <p:cNvSpPr/>
          <p:nvPr/>
        </p:nvSpPr>
        <p:spPr>
          <a:xfrm>
            <a:off x="3147288" y="1135261"/>
            <a:ext cx="3179946" cy="1047979"/>
          </a:xfrm>
          <a:prstGeom prst="wedgeRectCallout">
            <a:avLst>
              <a:gd name="adj1" fmla="val -17239"/>
              <a:gd name="adj2" fmla="val 67953"/>
            </a:avLst>
          </a:prstGeom>
          <a:solidFill>
            <a:srgbClr val="822896"/>
          </a:solid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I would enjoy travelling around the country and working in different locations</a:t>
            </a:r>
            <a:endParaRPr kumimoji="0" lang="en-GB" sz="1600" b="0" i="0" u="none" strike="noStrike" kern="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2176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1+#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10" presetClass="exit" presetSubtype="0" fill="hold" grpId="0" nodeType="with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1">
                                            <p:txEl>
                                              <p:pRg st="1" end="1"/>
                                            </p:txEl>
                                          </p:spTgt>
                                        </p:tgtEl>
                                      </p:cBhvr>
                                    </p:animEffect>
                                    <p:set>
                                      <p:cBhvr>
                                        <p:cTn id="46" dur="1" fill="hold">
                                          <p:stCondLst>
                                            <p:cond delay="499"/>
                                          </p:stCondLst>
                                        </p:cTn>
                                        <p:tgtEl>
                                          <p:spTgt spid="41">
                                            <p:txEl>
                                              <p:pRg st="1" end="1"/>
                                            </p:txEl>
                                          </p:spTgt>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1+#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1+#ppt_w/2"/>
                                          </p:val>
                                        </p:tav>
                                        <p:tav tm="100000">
                                          <p:val>
                                            <p:strVal val="#ppt_x"/>
                                          </p:val>
                                        </p:tav>
                                      </p:tavLst>
                                    </p:anim>
                                    <p:anim calcmode="lin" valueType="num">
                                      <p:cBhvr additive="base">
                                        <p:cTn id="57" dur="500" fill="hold"/>
                                        <p:tgtEl>
                                          <p:spTgt spid="39"/>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1+#ppt_w/2"/>
                                          </p:val>
                                        </p:tav>
                                        <p:tav tm="100000">
                                          <p:val>
                                            <p:strVal val="#ppt_x"/>
                                          </p:val>
                                        </p:tav>
                                      </p:tavLst>
                                    </p:anim>
                                    <p:anim calcmode="lin" valueType="num">
                                      <p:cBhvr additive="base">
                                        <p:cTn id="61" dur="500" fill="hold"/>
                                        <p:tgtEl>
                                          <p:spTgt spid="34"/>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1+#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1+#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1+#ppt_w/2"/>
                                          </p:val>
                                        </p:tav>
                                        <p:tav tm="100000">
                                          <p:val>
                                            <p:strVal val="#ppt_x"/>
                                          </p:val>
                                        </p:tav>
                                      </p:tavLst>
                                    </p:anim>
                                    <p:anim calcmode="lin" valueType="num">
                                      <p:cBhvr additive="base">
                                        <p:cTn id="77" dur="500" fill="hold"/>
                                        <p:tgtEl>
                                          <p:spTgt spid="38"/>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additive="base">
                                        <p:cTn id="80" dur="500" fill="hold"/>
                                        <p:tgtEl>
                                          <p:spTgt spid="37"/>
                                        </p:tgtEl>
                                        <p:attrNameLst>
                                          <p:attrName>ppt_x</p:attrName>
                                        </p:attrNameLst>
                                      </p:cBhvr>
                                      <p:tavLst>
                                        <p:tav tm="0">
                                          <p:val>
                                            <p:strVal val="1+#ppt_w/2"/>
                                          </p:val>
                                        </p:tav>
                                        <p:tav tm="100000">
                                          <p:val>
                                            <p:strVal val="#ppt_x"/>
                                          </p:val>
                                        </p:tav>
                                      </p:tavLst>
                                    </p:anim>
                                    <p:anim calcmode="lin" valueType="num">
                                      <p:cBhvr additive="base">
                                        <p:cTn id="81" dur="500" fill="hold"/>
                                        <p:tgtEl>
                                          <p:spTgt spid="37"/>
                                        </p:tgtEl>
                                        <p:attrNameLst>
                                          <p:attrName>ppt_y</p:attrName>
                                        </p:attrNameLst>
                                      </p:cBhvr>
                                      <p:tavLst>
                                        <p:tav tm="0">
                                          <p:val>
                                            <p:strVal val="#ppt_y"/>
                                          </p:val>
                                        </p:tav>
                                        <p:tav tm="100000">
                                          <p:val>
                                            <p:strVal val="#ppt_y"/>
                                          </p:val>
                                        </p:tav>
                                      </p:tavLst>
                                    </p:anim>
                                  </p:childTnLst>
                                </p:cTn>
                              </p:par>
                              <p:par>
                                <p:cTn id="82" presetID="2" presetClass="exit" presetSubtype="8" fill="hold" grpId="1" nodeType="withEffect">
                                  <p:stCondLst>
                                    <p:cond delay="0"/>
                                  </p:stCondLst>
                                  <p:childTnLst>
                                    <p:anim calcmode="lin" valueType="num">
                                      <p:cBhvr additive="base">
                                        <p:cTn id="83" dur="500"/>
                                        <p:tgtEl>
                                          <p:spTgt spid="25"/>
                                        </p:tgtEl>
                                        <p:attrNameLst>
                                          <p:attrName>ppt_x</p:attrName>
                                        </p:attrNameLst>
                                      </p:cBhvr>
                                      <p:tavLst>
                                        <p:tav tm="0">
                                          <p:val>
                                            <p:strVal val="ppt_x"/>
                                          </p:val>
                                        </p:tav>
                                        <p:tav tm="100000">
                                          <p:val>
                                            <p:strVal val="0-ppt_w/2"/>
                                          </p:val>
                                        </p:tav>
                                      </p:tavLst>
                                    </p:anim>
                                    <p:anim calcmode="lin" valueType="num">
                                      <p:cBhvr additive="base">
                                        <p:cTn id="84" dur="500"/>
                                        <p:tgtEl>
                                          <p:spTgt spid="25"/>
                                        </p:tgtEl>
                                        <p:attrNameLst>
                                          <p:attrName>ppt_y</p:attrName>
                                        </p:attrNameLst>
                                      </p:cBhvr>
                                      <p:tavLst>
                                        <p:tav tm="0">
                                          <p:val>
                                            <p:strVal val="ppt_y"/>
                                          </p:val>
                                        </p:tav>
                                        <p:tav tm="100000">
                                          <p:val>
                                            <p:strVal val="ppt_y"/>
                                          </p:val>
                                        </p:tav>
                                      </p:tavLst>
                                    </p:anim>
                                    <p:set>
                                      <p:cBhvr>
                                        <p:cTn id="85" dur="1" fill="hold">
                                          <p:stCondLst>
                                            <p:cond delay="499"/>
                                          </p:stCondLst>
                                        </p:cTn>
                                        <p:tgtEl>
                                          <p:spTgt spid="25"/>
                                        </p:tgtEl>
                                        <p:attrNameLst>
                                          <p:attrName>style.visibility</p:attrName>
                                        </p:attrNameLst>
                                      </p:cBhvr>
                                      <p:to>
                                        <p:strVal val="hidden"/>
                                      </p:to>
                                    </p:set>
                                  </p:childTnLst>
                                </p:cTn>
                              </p:par>
                              <p:par>
                                <p:cTn id="86" presetID="2" presetClass="exit" presetSubtype="8" fill="hold" grpId="1" nodeType="withEffect">
                                  <p:stCondLst>
                                    <p:cond delay="0"/>
                                  </p:stCondLst>
                                  <p:childTnLst>
                                    <p:anim calcmode="lin" valueType="num">
                                      <p:cBhvr additive="base">
                                        <p:cTn id="87" dur="500"/>
                                        <p:tgtEl>
                                          <p:spTgt spid="27"/>
                                        </p:tgtEl>
                                        <p:attrNameLst>
                                          <p:attrName>ppt_x</p:attrName>
                                        </p:attrNameLst>
                                      </p:cBhvr>
                                      <p:tavLst>
                                        <p:tav tm="0">
                                          <p:val>
                                            <p:strVal val="ppt_x"/>
                                          </p:val>
                                        </p:tav>
                                        <p:tav tm="100000">
                                          <p:val>
                                            <p:strVal val="0-ppt_w/2"/>
                                          </p:val>
                                        </p:tav>
                                      </p:tavLst>
                                    </p:anim>
                                    <p:anim calcmode="lin" valueType="num">
                                      <p:cBhvr additive="base">
                                        <p:cTn id="88" dur="500"/>
                                        <p:tgtEl>
                                          <p:spTgt spid="27"/>
                                        </p:tgtEl>
                                        <p:attrNameLst>
                                          <p:attrName>ppt_y</p:attrName>
                                        </p:attrNameLst>
                                      </p:cBhvr>
                                      <p:tavLst>
                                        <p:tav tm="0">
                                          <p:val>
                                            <p:strVal val="ppt_y"/>
                                          </p:val>
                                        </p:tav>
                                        <p:tav tm="100000">
                                          <p:val>
                                            <p:strVal val="ppt_y"/>
                                          </p:val>
                                        </p:tav>
                                      </p:tavLst>
                                    </p:anim>
                                    <p:set>
                                      <p:cBhvr>
                                        <p:cTn id="89" dur="1" fill="hold">
                                          <p:stCondLst>
                                            <p:cond delay="499"/>
                                          </p:stCondLst>
                                        </p:cTn>
                                        <p:tgtEl>
                                          <p:spTgt spid="27"/>
                                        </p:tgtEl>
                                        <p:attrNameLst>
                                          <p:attrName>style.visibility</p:attrName>
                                        </p:attrNameLst>
                                      </p:cBhvr>
                                      <p:to>
                                        <p:strVal val="hidden"/>
                                      </p:to>
                                    </p:set>
                                  </p:childTnLst>
                                </p:cTn>
                              </p:par>
                              <p:par>
                                <p:cTn id="90" presetID="2" presetClass="exit" presetSubtype="8" fill="hold" grpId="1" nodeType="withEffect">
                                  <p:stCondLst>
                                    <p:cond delay="0"/>
                                  </p:stCondLst>
                                  <p:childTnLst>
                                    <p:anim calcmode="lin" valueType="num">
                                      <p:cBhvr additive="base">
                                        <p:cTn id="91" dur="500"/>
                                        <p:tgtEl>
                                          <p:spTgt spid="29"/>
                                        </p:tgtEl>
                                        <p:attrNameLst>
                                          <p:attrName>ppt_x</p:attrName>
                                        </p:attrNameLst>
                                      </p:cBhvr>
                                      <p:tavLst>
                                        <p:tav tm="0">
                                          <p:val>
                                            <p:strVal val="ppt_x"/>
                                          </p:val>
                                        </p:tav>
                                        <p:tav tm="100000">
                                          <p:val>
                                            <p:strVal val="0-ppt_w/2"/>
                                          </p:val>
                                        </p:tav>
                                      </p:tavLst>
                                    </p:anim>
                                    <p:anim calcmode="lin" valueType="num">
                                      <p:cBhvr additive="base">
                                        <p:cTn id="92" dur="500"/>
                                        <p:tgtEl>
                                          <p:spTgt spid="29"/>
                                        </p:tgtEl>
                                        <p:attrNameLst>
                                          <p:attrName>ppt_y</p:attrName>
                                        </p:attrNameLst>
                                      </p:cBhvr>
                                      <p:tavLst>
                                        <p:tav tm="0">
                                          <p:val>
                                            <p:strVal val="ppt_y"/>
                                          </p:val>
                                        </p:tav>
                                        <p:tav tm="100000">
                                          <p:val>
                                            <p:strVal val="ppt_y"/>
                                          </p:val>
                                        </p:tav>
                                      </p:tavLst>
                                    </p:anim>
                                    <p:set>
                                      <p:cBhvr>
                                        <p:cTn id="93" dur="1" fill="hold">
                                          <p:stCondLst>
                                            <p:cond delay="499"/>
                                          </p:stCondLst>
                                        </p:cTn>
                                        <p:tgtEl>
                                          <p:spTgt spid="29"/>
                                        </p:tgtEl>
                                        <p:attrNameLst>
                                          <p:attrName>style.visibility</p:attrName>
                                        </p:attrNameLst>
                                      </p:cBhvr>
                                      <p:to>
                                        <p:strVal val="hidden"/>
                                      </p:to>
                                    </p:set>
                                  </p:childTnLst>
                                </p:cTn>
                              </p:par>
                              <p:par>
                                <p:cTn id="94" presetID="2" presetClass="exit" presetSubtype="8" fill="hold" grpId="1" nodeType="withEffect">
                                  <p:stCondLst>
                                    <p:cond delay="0"/>
                                  </p:stCondLst>
                                  <p:childTnLst>
                                    <p:anim calcmode="lin" valueType="num">
                                      <p:cBhvr additive="base">
                                        <p:cTn id="95" dur="500"/>
                                        <p:tgtEl>
                                          <p:spTgt spid="33"/>
                                        </p:tgtEl>
                                        <p:attrNameLst>
                                          <p:attrName>ppt_x</p:attrName>
                                        </p:attrNameLst>
                                      </p:cBhvr>
                                      <p:tavLst>
                                        <p:tav tm="0">
                                          <p:val>
                                            <p:strVal val="ppt_x"/>
                                          </p:val>
                                        </p:tav>
                                        <p:tav tm="100000">
                                          <p:val>
                                            <p:strVal val="0-ppt_w/2"/>
                                          </p:val>
                                        </p:tav>
                                      </p:tavLst>
                                    </p:anim>
                                    <p:anim calcmode="lin" valueType="num">
                                      <p:cBhvr additive="base">
                                        <p:cTn id="96" dur="500"/>
                                        <p:tgtEl>
                                          <p:spTgt spid="33"/>
                                        </p:tgtEl>
                                        <p:attrNameLst>
                                          <p:attrName>ppt_y</p:attrName>
                                        </p:attrNameLst>
                                      </p:cBhvr>
                                      <p:tavLst>
                                        <p:tav tm="0">
                                          <p:val>
                                            <p:strVal val="ppt_y"/>
                                          </p:val>
                                        </p:tav>
                                        <p:tav tm="100000">
                                          <p:val>
                                            <p:strVal val="ppt_y"/>
                                          </p:val>
                                        </p:tav>
                                      </p:tavLst>
                                    </p:anim>
                                    <p:set>
                                      <p:cBhvr>
                                        <p:cTn id="97" dur="1" fill="hold">
                                          <p:stCondLst>
                                            <p:cond delay="499"/>
                                          </p:stCondLst>
                                        </p:cTn>
                                        <p:tgtEl>
                                          <p:spTgt spid="33"/>
                                        </p:tgtEl>
                                        <p:attrNameLst>
                                          <p:attrName>style.visibility</p:attrName>
                                        </p:attrNameLst>
                                      </p:cBhvr>
                                      <p:to>
                                        <p:strVal val="hidden"/>
                                      </p:to>
                                    </p:set>
                                  </p:childTnLst>
                                </p:cTn>
                              </p:par>
                              <p:par>
                                <p:cTn id="98" presetID="2" presetClass="exit" presetSubtype="8" fill="hold" grpId="1" nodeType="withEffect">
                                  <p:stCondLst>
                                    <p:cond delay="0"/>
                                  </p:stCondLst>
                                  <p:childTnLst>
                                    <p:anim calcmode="lin" valueType="num">
                                      <p:cBhvr additive="base">
                                        <p:cTn id="99" dur="500"/>
                                        <p:tgtEl>
                                          <p:spTgt spid="40"/>
                                        </p:tgtEl>
                                        <p:attrNameLst>
                                          <p:attrName>ppt_x</p:attrName>
                                        </p:attrNameLst>
                                      </p:cBhvr>
                                      <p:tavLst>
                                        <p:tav tm="0">
                                          <p:val>
                                            <p:strVal val="ppt_x"/>
                                          </p:val>
                                        </p:tav>
                                        <p:tav tm="100000">
                                          <p:val>
                                            <p:strVal val="0-ppt_w/2"/>
                                          </p:val>
                                        </p:tav>
                                      </p:tavLst>
                                    </p:anim>
                                    <p:anim calcmode="lin" valueType="num">
                                      <p:cBhvr additive="base">
                                        <p:cTn id="100" dur="500"/>
                                        <p:tgtEl>
                                          <p:spTgt spid="40"/>
                                        </p:tgtEl>
                                        <p:attrNameLst>
                                          <p:attrName>ppt_y</p:attrName>
                                        </p:attrNameLst>
                                      </p:cBhvr>
                                      <p:tavLst>
                                        <p:tav tm="0">
                                          <p:val>
                                            <p:strVal val="ppt_y"/>
                                          </p:val>
                                        </p:tav>
                                        <p:tav tm="100000">
                                          <p:val>
                                            <p:strVal val="ppt_y"/>
                                          </p:val>
                                        </p:tav>
                                      </p:tavLst>
                                    </p:anim>
                                    <p:set>
                                      <p:cBhvr>
                                        <p:cTn id="101" dur="1" fill="hold">
                                          <p:stCondLst>
                                            <p:cond delay="499"/>
                                          </p:stCondLst>
                                        </p:cTn>
                                        <p:tgtEl>
                                          <p:spTgt spid="40"/>
                                        </p:tgtEl>
                                        <p:attrNameLst>
                                          <p:attrName>style.visibility</p:attrName>
                                        </p:attrNameLst>
                                      </p:cBhvr>
                                      <p:to>
                                        <p:strVal val="hidden"/>
                                      </p:to>
                                    </p:set>
                                  </p:childTnLst>
                                </p:cTn>
                              </p:par>
                              <p:par>
                                <p:cTn id="102" presetID="2" presetClass="exit" presetSubtype="8" fill="hold" grpId="1" nodeType="withEffect">
                                  <p:stCondLst>
                                    <p:cond delay="0"/>
                                  </p:stCondLst>
                                  <p:childTnLst>
                                    <p:anim calcmode="lin" valueType="num">
                                      <p:cBhvr additive="base">
                                        <p:cTn id="103" dur="500"/>
                                        <p:tgtEl>
                                          <p:spTgt spid="26"/>
                                        </p:tgtEl>
                                        <p:attrNameLst>
                                          <p:attrName>ppt_x</p:attrName>
                                        </p:attrNameLst>
                                      </p:cBhvr>
                                      <p:tavLst>
                                        <p:tav tm="0">
                                          <p:val>
                                            <p:strVal val="ppt_x"/>
                                          </p:val>
                                        </p:tav>
                                        <p:tav tm="100000">
                                          <p:val>
                                            <p:strVal val="0-ppt_w/2"/>
                                          </p:val>
                                        </p:tav>
                                      </p:tavLst>
                                    </p:anim>
                                    <p:anim calcmode="lin" valueType="num">
                                      <p:cBhvr additive="base">
                                        <p:cTn id="104" dur="500"/>
                                        <p:tgtEl>
                                          <p:spTgt spid="26"/>
                                        </p:tgtEl>
                                        <p:attrNameLst>
                                          <p:attrName>ppt_y</p:attrName>
                                        </p:attrNameLst>
                                      </p:cBhvr>
                                      <p:tavLst>
                                        <p:tav tm="0">
                                          <p:val>
                                            <p:strVal val="ppt_y"/>
                                          </p:val>
                                        </p:tav>
                                        <p:tav tm="100000">
                                          <p:val>
                                            <p:strVal val="ppt_y"/>
                                          </p:val>
                                        </p:tav>
                                      </p:tavLst>
                                    </p:anim>
                                    <p:set>
                                      <p:cBhvr>
                                        <p:cTn id="105" dur="1" fill="hold">
                                          <p:stCondLst>
                                            <p:cond delay="499"/>
                                          </p:stCondLst>
                                        </p:cTn>
                                        <p:tgtEl>
                                          <p:spTgt spid="26"/>
                                        </p:tgtEl>
                                        <p:attrNameLst>
                                          <p:attrName>style.visibility</p:attrName>
                                        </p:attrNameLst>
                                      </p:cBhvr>
                                      <p:to>
                                        <p:strVal val="hidden"/>
                                      </p:to>
                                    </p:set>
                                  </p:childTnLst>
                                </p:cTn>
                              </p:par>
                              <p:par>
                                <p:cTn id="106" presetID="2" presetClass="exit" presetSubtype="8" fill="hold" grpId="1" nodeType="withEffect">
                                  <p:stCondLst>
                                    <p:cond delay="0"/>
                                  </p:stCondLst>
                                  <p:childTnLst>
                                    <p:anim calcmode="lin" valueType="num">
                                      <p:cBhvr additive="base">
                                        <p:cTn id="107" dur="500"/>
                                        <p:tgtEl>
                                          <p:spTgt spid="32"/>
                                        </p:tgtEl>
                                        <p:attrNameLst>
                                          <p:attrName>ppt_x</p:attrName>
                                        </p:attrNameLst>
                                      </p:cBhvr>
                                      <p:tavLst>
                                        <p:tav tm="0">
                                          <p:val>
                                            <p:strVal val="ppt_x"/>
                                          </p:val>
                                        </p:tav>
                                        <p:tav tm="100000">
                                          <p:val>
                                            <p:strVal val="0-ppt_w/2"/>
                                          </p:val>
                                        </p:tav>
                                      </p:tavLst>
                                    </p:anim>
                                    <p:anim calcmode="lin" valueType="num">
                                      <p:cBhvr additive="base">
                                        <p:cTn id="108" dur="500"/>
                                        <p:tgtEl>
                                          <p:spTgt spid="32"/>
                                        </p:tgtEl>
                                        <p:attrNameLst>
                                          <p:attrName>ppt_y</p:attrName>
                                        </p:attrNameLst>
                                      </p:cBhvr>
                                      <p:tavLst>
                                        <p:tav tm="0">
                                          <p:val>
                                            <p:strVal val="ppt_y"/>
                                          </p:val>
                                        </p:tav>
                                        <p:tav tm="100000">
                                          <p:val>
                                            <p:strVal val="ppt_y"/>
                                          </p:val>
                                        </p:tav>
                                      </p:tavLst>
                                    </p:anim>
                                    <p:set>
                                      <p:cBhvr>
                                        <p:cTn id="109" dur="1" fill="hold">
                                          <p:stCondLst>
                                            <p:cond delay="499"/>
                                          </p:stCondLst>
                                        </p:cTn>
                                        <p:tgtEl>
                                          <p:spTgt spid="32"/>
                                        </p:tgtEl>
                                        <p:attrNameLst>
                                          <p:attrName>style.visibility</p:attrName>
                                        </p:attrNameLst>
                                      </p:cBhvr>
                                      <p:to>
                                        <p:strVal val="hidden"/>
                                      </p:to>
                                    </p:set>
                                  </p:childTnLst>
                                </p:cTn>
                              </p:par>
                              <p:par>
                                <p:cTn id="110" presetID="2" presetClass="exit" presetSubtype="8" fill="hold" grpId="1" nodeType="withEffect">
                                  <p:stCondLst>
                                    <p:cond delay="0"/>
                                  </p:stCondLst>
                                  <p:childTnLst>
                                    <p:anim calcmode="lin" valueType="num">
                                      <p:cBhvr additive="base">
                                        <p:cTn id="111" dur="500"/>
                                        <p:tgtEl>
                                          <p:spTgt spid="35"/>
                                        </p:tgtEl>
                                        <p:attrNameLst>
                                          <p:attrName>ppt_x</p:attrName>
                                        </p:attrNameLst>
                                      </p:cBhvr>
                                      <p:tavLst>
                                        <p:tav tm="0">
                                          <p:val>
                                            <p:strVal val="ppt_x"/>
                                          </p:val>
                                        </p:tav>
                                        <p:tav tm="100000">
                                          <p:val>
                                            <p:strVal val="0-ppt_w/2"/>
                                          </p:val>
                                        </p:tav>
                                      </p:tavLst>
                                    </p:anim>
                                    <p:anim calcmode="lin" valueType="num">
                                      <p:cBhvr additive="base">
                                        <p:cTn id="112" dur="500"/>
                                        <p:tgtEl>
                                          <p:spTgt spid="35"/>
                                        </p:tgtEl>
                                        <p:attrNameLst>
                                          <p:attrName>ppt_y</p:attrName>
                                        </p:attrNameLst>
                                      </p:cBhvr>
                                      <p:tavLst>
                                        <p:tav tm="0">
                                          <p:val>
                                            <p:strVal val="ppt_y"/>
                                          </p:val>
                                        </p:tav>
                                        <p:tav tm="100000">
                                          <p:val>
                                            <p:strVal val="ppt_y"/>
                                          </p:val>
                                        </p:tav>
                                      </p:tavLst>
                                    </p:anim>
                                    <p:set>
                                      <p:cBhvr>
                                        <p:cTn id="113" dur="1" fill="hold">
                                          <p:stCondLst>
                                            <p:cond delay="499"/>
                                          </p:stCondLst>
                                        </p:cTn>
                                        <p:tgtEl>
                                          <p:spTgt spid="35"/>
                                        </p:tgtEl>
                                        <p:attrNameLst>
                                          <p:attrName>style.visibility</p:attrName>
                                        </p:attrNameLst>
                                      </p:cBhvr>
                                      <p:to>
                                        <p:strVal val="hidden"/>
                                      </p:to>
                                    </p:set>
                                  </p:childTnLst>
                                </p:cTn>
                              </p:par>
                              <p:par>
                                <p:cTn id="114" presetID="2" presetClass="exit" presetSubtype="8" fill="hold" grpId="1" nodeType="withEffect">
                                  <p:stCondLst>
                                    <p:cond delay="0"/>
                                  </p:stCondLst>
                                  <p:childTnLst>
                                    <p:anim calcmode="lin" valueType="num">
                                      <p:cBhvr additive="base">
                                        <p:cTn id="115" dur="500"/>
                                        <p:tgtEl>
                                          <p:spTgt spid="24"/>
                                        </p:tgtEl>
                                        <p:attrNameLst>
                                          <p:attrName>ppt_x</p:attrName>
                                        </p:attrNameLst>
                                      </p:cBhvr>
                                      <p:tavLst>
                                        <p:tav tm="0">
                                          <p:val>
                                            <p:strVal val="ppt_x"/>
                                          </p:val>
                                        </p:tav>
                                        <p:tav tm="100000">
                                          <p:val>
                                            <p:strVal val="0-ppt_w/2"/>
                                          </p:val>
                                        </p:tav>
                                      </p:tavLst>
                                    </p:anim>
                                    <p:anim calcmode="lin" valueType="num">
                                      <p:cBhvr additive="base">
                                        <p:cTn id="116" dur="500"/>
                                        <p:tgtEl>
                                          <p:spTgt spid="24"/>
                                        </p:tgtEl>
                                        <p:attrNameLst>
                                          <p:attrName>ppt_y</p:attrName>
                                        </p:attrNameLst>
                                      </p:cBhvr>
                                      <p:tavLst>
                                        <p:tav tm="0">
                                          <p:val>
                                            <p:strVal val="ppt_y"/>
                                          </p:val>
                                        </p:tav>
                                        <p:tav tm="100000">
                                          <p:val>
                                            <p:strVal val="ppt_y"/>
                                          </p:val>
                                        </p:tav>
                                      </p:tavLst>
                                    </p:anim>
                                    <p:set>
                                      <p:cBhvr>
                                        <p:cTn id="11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41" grpId="0" uiExpand="1" build="p"/>
      <p:bldP spid="28" grpId="0" animBg="1"/>
      <p:bldP spid="30" grpId="0" animBg="1"/>
      <p:bldP spid="31" grpId="0" animBg="1"/>
      <p:bldP spid="34" grpId="0" animBg="1"/>
      <p:bldP spid="36" grpId="0" animBg="1"/>
      <p:bldP spid="37" grpId="0" animBg="1"/>
      <p:bldP spid="38" grpId="0" animBg="1"/>
      <p:bldP spid="39" grpId="0" animBg="1"/>
      <p:bldP spid="2" grpId="0" animBg="1"/>
      <p:bldP spid="25" grpId="0" animBg="1"/>
      <p:bldP spid="25" grpId="1" animBg="1"/>
      <p:bldP spid="27" grpId="0" animBg="1"/>
      <p:bldP spid="27" grpId="1" animBg="1"/>
      <p:bldP spid="29" grpId="0" animBg="1"/>
      <p:bldP spid="29" grpId="1" animBg="1"/>
      <p:bldP spid="33" grpId="0" animBg="1"/>
      <p:bldP spid="33" grpId="1" animBg="1"/>
      <p:bldP spid="40" grpId="0" animBg="1"/>
      <p:bldP spid="40" grpId="1" animBg="1"/>
      <p:bldP spid="26" grpId="0" animBg="1"/>
      <p:bldP spid="26" grpId="1" animBg="1"/>
      <p:bldP spid="32" grpId="0" animBg="1"/>
      <p:bldP spid="32" grpId="1" animBg="1"/>
      <p:bldP spid="35" grpId="0" animBg="1"/>
      <p:bldP spid="35"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0897" y="742927"/>
            <a:ext cx="6811283" cy="676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90000"/>
              </a:lnSpc>
              <a:spcBef>
                <a:spcPct val="0"/>
              </a:spcBef>
              <a:spcAft>
                <a:spcPct val="0"/>
              </a:spcAft>
            </a:pPr>
            <a:r>
              <a:rPr lang="en-GB" sz="2800" b="1" dirty="0" smtClean="0">
                <a:latin typeface="+mj-lt"/>
                <a:cs typeface="Arial" panose="020B0604020202020204" pitchFamily="34" charset="0"/>
              </a:rPr>
              <a:t>A CAREER IN LAW</a:t>
            </a:r>
            <a:endParaRPr lang="en-GB" sz="2800" b="1" dirty="0">
              <a:latin typeface="+mj-lt"/>
              <a:cs typeface="Arial" panose="020B0604020202020204" pitchFamily="34" charset="0"/>
            </a:endParaRPr>
          </a:p>
          <a:p>
            <a:pPr defTabSz="914400" eaLnBrk="0" fontAlgn="base" hangingPunct="0">
              <a:lnSpc>
                <a:spcPct val="90000"/>
              </a:lnSpc>
              <a:spcBef>
                <a:spcPct val="0"/>
              </a:spcBef>
              <a:spcAft>
                <a:spcPct val="0"/>
              </a:spcAft>
            </a:pPr>
            <a:r>
              <a:rPr lang="en-GB" sz="2800" b="1" dirty="0" smtClean="0">
                <a:solidFill>
                  <a:srgbClr val="0084A9"/>
                </a:solidFill>
                <a:latin typeface="+mj-lt"/>
                <a:cs typeface="Arial" panose="020B0604020202020204" pitchFamily="34" charset="0"/>
              </a:rPr>
              <a:t>WHAT TYPE OF LAWYER ARE YOU?</a:t>
            </a:r>
            <a:endParaRPr lang="en-GB" sz="2800" b="1" dirty="0">
              <a:solidFill>
                <a:srgbClr val="0084A9"/>
              </a:solidFill>
              <a:latin typeface="+mj-lt"/>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488" y="2506224"/>
            <a:ext cx="2270976" cy="478312"/>
          </a:xfrm>
          <a:prstGeom prst="rect">
            <a:avLst/>
          </a:prstGeom>
        </p:spPr>
      </p:pic>
      <p:sp>
        <p:nvSpPr>
          <p:cNvPr id="2" name="Freeform 1"/>
          <p:cNvSpPr/>
          <p:nvPr/>
        </p:nvSpPr>
        <p:spPr>
          <a:xfrm>
            <a:off x="-18728" y="1445342"/>
            <a:ext cx="9248287" cy="3025058"/>
          </a:xfrm>
          <a:custGeom>
            <a:avLst/>
            <a:gdLst>
              <a:gd name="connsiteX0" fmla="*/ 0 w 9468465"/>
              <a:gd name="connsiteY0" fmla="*/ 88490 h 2979174"/>
              <a:gd name="connsiteX1" fmla="*/ 9468465 w 9468465"/>
              <a:gd name="connsiteY1" fmla="*/ 0 h 2979174"/>
              <a:gd name="connsiteX2" fmla="*/ 9468465 w 9468465"/>
              <a:gd name="connsiteY2" fmla="*/ 648929 h 2979174"/>
              <a:gd name="connsiteX3" fmla="*/ 176981 w 9468465"/>
              <a:gd name="connsiteY3" fmla="*/ 2979174 h 2979174"/>
              <a:gd name="connsiteX4" fmla="*/ 88490 w 9468465"/>
              <a:gd name="connsiteY4" fmla="*/ 147484 h 2979174"/>
              <a:gd name="connsiteX0" fmla="*/ 0 w 9468465"/>
              <a:gd name="connsiteY0" fmla="*/ 88490 h 2979174"/>
              <a:gd name="connsiteX1" fmla="*/ 9468465 w 9468465"/>
              <a:gd name="connsiteY1" fmla="*/ 0 h 2979174"/>
              <a:gd name="connsiteX2" fmla="*/ 9468465 w 9468465"/>
              <a:gd name="connsiteY2" fmla="*/ 648929 h 2979174"/>
              <a:gd name="connsiteX3" fmla="*/ 176981 w 9468465"/>
              <a:gd name="connsiteY3" fmla="*/ 2979174 h 2979174"/>
              <a:gd name="connsiteX4" fmla="*/ 88490 w 9468465"/>
              <a:gd name="connsiteY4" fmla="*/ 294968 h 2979174"/>
              <a:gd name="connsiteX0" fmla="*/ 0 w 9468465"/>
              <a:gd name="connsiteY0" fmla="*/ 294968 h 2979174"/>
              <a:gd name="connsiteX1" fmla="*/ 9468465 w 9468465"/>
              <a:gd name="connsiteY1" fmla="*/ 0 h 2979174"/>
              <a:gd name="connsiteX2" fmla="*/ 9468465 w 9468465"/>
              <a:gd name="connsiteY2" fmla="*/ 648929 h 2979174"/>
              <a:gd name="connsiteX3" fmla="*/ 176981 w 9468465"/>
              <a:gd name="connsiteY3" fmla="*/ 2979174 h 2979174"/>
              <a:gd name="connsiteX4" fmla="*/ 88490 w 9468465"/>
              <a:gd name="connsiteY4" fmla="*/ 294968 h 2979174"/>
              <a:gd name="connsiteX0" fmla="*/ 0 w 9468465"/>
              <a:gd name="connsiteY0" fmla="*/ 294968 h 2979174"/>
              <a:gd name="connsiteX1" fmla="*/ 9468465 w 9468465"/>
              <a:gd name="connsiteY1" fmla="*/ 0 h 2979174"/>
              <a:gd name="connsiteX2" fmla="*/ 9468465 w 9468465"/>
              <a:gd name="connsiteY2" fmla="*/ 648929 h 2979174"/>
              <a:gd name="connsiteX3" fmla="*/ 176981 w 9468465"/>
              <a:gd name="connsiteY3" fmla="*/ 2979174 h 2979174"/>
              <a:gd name="connsiteX4" fmla="*/ 233633 w 9468465"/>
              <a:gd name="connsiteY4" fmla="*/ 158571 h 2979174"/>
              <a:gd name="connsiteX0" fmla="*/ 69762 w 9291484"/>
              <a:gd name="connsiteY0" fmla="*/ 281329 h 2979174"/>
              <a:gd name="connsiteX1" fmla="*/ 9291484 w 9291484"/>
              <a:gd name="connsiteY1" fmla="*/ 0 h 2979174"/>
              <a:gd name="connsiteX2" fmla="*/ 9291484 w 9291484"/>
              <a:gd name="connsiteY2" fmla="*/ 648929 h 2979174"/>
              <a:gd name="connsiteX3" fmla="*/ 0 w 9291484"/>
              <a:gd name="connsiteY3" fmla="*/ 2979174 h 2979174"/>
              <a:gd name="connsiteX4" fmla="*/ 56652 w 9291484"/>
              <a:gd name="connsiteY4" fmla="*/ 158571 h 2979174"/>
              <a:gd name="connsiteX0" fmla="*/ 69762 w 9291484"/>
              <a:gd name="connsiteY0" fmla="*/ 281329 h 2979174"/>
              <a:gd name="connsiteX1" fmla="*/ 9291484 w 9291484"/>
              <a:gd name="connsiteY1" fmla="*/ 0 h 2979174"/>
              <a:gd name="connsiteX2" fmla="*/ 9291484 w 9291484"/>
              <a:gd name="connsiteY2" fmla="*/ 648929 h 2979174"/>
              <a:gd name="connsiteX3" fmla="*/ 0 w 9291484"/>
              <a:gd name="connsiteY3" fmla="*/ 2979174 h 2979174"/>
              <a:gd name="connsiteX4" fmla="*/ 71166 w 9291484"/>
              <a:gd name="connsiteY4" fmla="*/ 308608 h 2979174"/>
              <a:gd name="connsiteX0" fmla="*/ 69762 w 9291484"/>
              <a:gd name="connsiteY0" fmla="*/ 281329 h 2979174"/>
              <a:gd name="connsiteX1" fmla="*/ 9291484 w 9291484"/>
              <a:gd name="connsiteY1" fmla="*/ 0 h 2979174"/>
              <a:gd name="connsiteX2" fmla="*/ 9291484 w 9291484"/>
              <a:gd name="connsiteY2" fmla="*/ 648929 h 2979174"/>
              <a:gd name="connsiteX3" fmla="*/ 0 w 9291484"/>
              <a:gd name="connsiteY3" fmla="*/ 2979174 h 2979174"/>
              <a:gd name="connsiteX0" fmla="*/ 0 w 9221722"/>
              <a:gd name="connsiteY0" fmla="*/ 281329 h 2801858"/>
              <a:gd name="connsiteX1" fmla="*/ 9221722 w 9221722"/>
              <a:gd name="connsiteY1" fmla="*/ 0 h 2801858"/>
              <a:gd name="connsiteX2" fmla="*/ 9221722 w 9221722"/>
              <a:gd name="connsiteY2" fmla="*/ 648929 h 2801858"/>
              <a:gd name="connsiteX3" fmla="*/ 2810 w 9221722"/>
              <a:gd name="connsiteY3" fmla="*/ 2801858 h 2801858"/>
              <a:gd name="connsiteX0" fmla="*/ 0 w 9221722"/>
              <a:gd name="connsiteY0" fmla="*/ 281329 h 2842777"/>
              <a:gd name="connsiteX1" fmla="*/ 9221722 w 9221722"/>
              <a:gd name="connsiteY1" fmla="*/ 0 h 2842777"/>
              <a:gd name="connsiteX2" fmla="*/ 9221722 w 9221722"/>
              <a:gd name="connsiteY2" fmla="*/ 648929 h 2842777"/>
              <a:gd name="connsiteX3" fmla="*/ 2810 w 9221722"/>
              <a:gd name="connsiteY3" fmla="*/ 2842777 h 2842777"/>
            </a:gdLst>
            <a:ahLst/>
            <a:cxnLst>
              <a:cxn ang="0">
                <a:pos x="connsiteX0" y="connsiteY0"/>
              </a:cxn>
              <a:cxn ang="0">
                <a:pos x="connsiteX1" y="connsiteY1"/>
              </a:cxn>
              <a:cxn ang="0">
                <a:pos x="connsiteX2" y="connsiteY2"/>
              </a:cxn>
              <a:cxn ang="0">
                <a:pos x="connsiteX3" y="connsiteY3"/>
              </a:cxn>
            </a:cxnLst>
            <a:rect l="l" t="t" r="r" b="b"/>
            <a:pathLst>
              <a:path w="9221722" h="2842777">
                <a:moveTo>
                  <a:pt x="0" y="281329"/>
                </a:moveTo>
                <a:lnTo>
                  <a:pt x="9221722" y="0"/>
                </a:lnTo>
                <a:lnTo>
                  <a:pt x="9221722" y="648929"/>
                </a:lnTo>
                <a:lnTo>
                  <a:pt x="2810" y="2842777"/>
                </a:lnTo>
              </a:path>
            </a:pathLst>
          </a:custGeom>
          <a:solidFill>
            <a:srgbClr val="90268E"/>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Freeform 3"/>
          <p:cNvSpPr/>
          <p:nvPr/>
        </p:nvSpPr>
        <p:spPr>
          <a:xfrm>
            <a:off x="-88491" y="2328839"/>
            <a:ext cx="9291485" cy="2823732"/>
          </a:xfrm>
          <a:custGeom>
            <a:avLst/>
            <a:gdLst>
              <a:gd name="connsiteX0" fmla="*/ 0 w 9527458"/>
              <a:gd name="connsiteY0" fmla="*/ 2389239 h 3156155"/>
              <a:gd name="connsiteX1" fmla="*/ 9527458 w 9527458"/>
              <a:gd name="connsiteY1" fmla="*/ 0 h 3156155"/>
              <a:gd name="connsiteX2" fmla="*/ 9438967 w 9527458"/>
              <a:gd name="connsiteY2" fmla="*/ 3156155 h 3156155"/>
              <a:gd name="connsiteX3" fmla="*/ 0 w 9527458"/>
              <a:gd name="connsiteY3" fmla="*/ 2979174 h 3156155"/>
              <a:gd name="connsiteX4" fmla="*/ 58993 w 9527458"/>
              <a:gd name="connsiteY4" fmla="*/ 2330245 h 3156155"/>
              <a:gd name="connsiteX5" fmla="*/ 88490 w 9527458"/>
              <a:gd name="connsiteY5" fmla="*/ 2418735 h 3156155"/>
              <a:gd name="connsiteX0" fmla="*/ 0 w 9527458"/>
              <a:gd name="connsiteY0" fmla="*/ 2389239 h 2979174"/>
              <a:gd name="connsiteX1" fmla="*/ 9527458 w 9527458"/>
              <a:gd name="connsiteY1" fmla="*/ 0 h 2979174"/>
              <a:gd name="connsiteX2" fmla="*/ 9279310 w 9527458"/>
              <a:gd name="connsiteY2" fmla="*/ 2806397 h 2979174"/>
              <a:gd name="connsiteX3" fmla="*/ 0 w 9527458"/>
              <a:gd name="connsiteY3" fmla="*/ 2979174 h 2979174"/>
              <a:gd name="connsiteX4" fmla="*/ 58993 w 9527458"/>
              <a:gd name="connsiteY4" fmla="*/ 2330245 h 2979174"/>
              <a:gd name="connsiteX5" fmla="*/ 88490 w 9527458"/>
              <a:gd name="connsiteY5" fmla="*/ 2418735 h 2979174"/>
              <a:gd name="connsiteX0" fmla="*/ 0 w 9527458"/>
              <a:gd name="connsiteY0" fmla="*/ 2389239 h 3004087"/>
              <a:gd name="connsiteX1" fmla="*/ 9527458 w 9527458"/>
              <a:gd name="connsiteY1" fmla="*/ 0 h 3004087"/>
              <a:gd name="connsiteX2" fmla="*/ 9264796 w 9527458"/>
              <a:gd name="connsiteY2" fmla="*/ 3004087 h 3004087"/>
              <a:gd name="connsiteX3" fmla="*/ 0 w 9527458"/>
              <a:gd name="connsiteY3" fmla="*/ 2979174 h 3004087"/>
              <a:gd name="connsiteX4" fmla="*/ 58993 w 9527458"/>
              <a:gd name="connsiteY4" fmla="*/ 2330245 h 3004087"/>
              <a:gd name="connsiteX5" fmla="*/ 88490 w 9527458"/>
              <a:gd name="connsiteY5" fmla="*/ 2418735 h 3004087"/>
              <a:gd name="connsiteX0" fmla="*/ 0 w 9264796"/>
              <a:gd name="connsiteY0" fmla="*/ 2343619 h 2958467"/>
              <a:gd name="connsiteX1" fmla="*/ 9251687 w 9264796"/>
              <a:gd name="connsiteY1" fmla="*/ 0 h 2958467"/>
              <a:gd name="connsiteX2" fmla="*/ 9264796 w 9264796"/>
              <a:gd name="connsiteY2" fmla="*/ 2958467 h 2958467"/>
              <a:gd name="connsiteX3" fmla="*/ 0 w 9264796"/>
              <a:gd name="connsiteY3" fmla="*/ 2933554 h 2958467"/>
              <a:gd name="connsiteX4" fmla="*/ 58993 w 9264796"/>
              <a:gd name="connsiteY4" fmla="*/ 2284625 h 2958467"/>
              <a:gd name="connsiteX5" fmla="*/ 88490 w 9264796"/>
              <a:gd name="connsiteY5" fmla="*/ 2373115 h 29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4796" h="2958467">
                <a:moveTo>
                  <a:pt x="0" y="2343619"/>
                </a:moveTo>
                <a:lnTo>
                  <a:pt x="9251687" y="0"/>
                </a:lnTo>
                <a:cubicBezTo>
                  <a:pt x="9256057" y="986156"/>
                  <a:pt x="9260426" y="1972311"/>
                  <a:pt x="9264796" y="2958467"/>
                </a:cubicBezTo>
                <a:lnTo>
                  <a:pt x="0" y="2933554"/>
                </a:lnTo>
                <a:lnTo>
                  <a:pt x="58993" y="2284625"/>
                </a:lnTo>
                <a:lnTo>
                  <a:pt x="88490" y="2373115"/>
                </a:lnTo>
              </a:path>
            </a:pathLst>
          </a:custGeom>
          <a:solidFill>
            <a:srgbClr val="36B8D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0" name="Group 19"/>
          <p:cNvGrpSpPr/>
          <p:nvPr/>
        </p:nvGrpSpPr>
        <p:grpSpPr>
          <a:xfrm>
            <a:off x="410896" y="1503279"/>
            <a:ext cx="2405997" cy="2547542"/>
            <a:chOff x="410896" y="1503279"/>
            <a:chExt cx="2405997" cy="2547542"/>
          </a:xfrm>
        </p:grpSpPr>
        <p:pic>
          <p:nvPicPr>
            <p:cNvPr id="17" name="Picture 16"/>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rot="21362789">
              <a:off x="709541" y="1503279"/>
              <a:ext cx="1804663" cy="2028460"/>
            </a:xfrm>
            <a:prstGeom prst="rect">
              <a:avLst/>
            </a:prstGeom>
            <a:effectLst>
              <a:glow rad="38100">
                <a:schemeClr val="bg1"/>
              </a:glow>
            </a:effectLst>
          </p:spPr>
        </p:pic>
        <p:sp>
          <p:nvSpPr>
            <p:cNvPr id="13" name="Rectangle 12"/>
            <p:cNvSpPr/>
            <p:nvPr/>
          </p:nvSpPr>
          <p:spPr>
            <a:xfrm rot="21388464">
              <a:off x="410896" y="3455736"/>
              <a:ext cx="2405997" cy="59508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4400" b="1" dirty="0" smtClean="0">
                  <a:latin typeface="Tw Cen MT Condensed Extra Bold" panose="020B0803020202020204" pitchFamily="34" charset="0"/>
                </a:rPr>
                <a:t>SOLICITOR</a:t>
              </a:r>
              <a:endParaRPr lang="en-GB" sz="2800" b="1" dirty="0">
                <a:latin typeface="Tw Cen MT Condensed Extra Bold" panose="020B0803020202020204" pitchFamily="34" charset="0"/>
              </a:endParaRPr>
            </a:p>
          </p:txBody>
        </p:sp>
      </p:grpSp>
      <p:grpSp>
        <p:nvGrpSpPr>
          <p:cNvPr id="21" name="Group 20"/>
          <p:cNvGrpSpPr/>
          <p:nvPr/>
        </p:nvGrpSpPr>
        <p:grpSpPr>
          <a:xfrm>
            <a:off x="6210659" y="2506224"/>
            <a:ext cx="2563042" cy="2460750"/>
            <a:chOff x="6210659" y="2506224"/>
            <a:chExt cx="2563042" cy="2460750"/>
          </a:xfrm>
        </p:grpSpPr>
        <p:pic>
          <p:nvPicPr>
            <p:cNvPr id="19" name="Picture 18"/>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6652586" y="2506224"/>
              <a:ext cx="1810033" cy="2008938"/>
            </a:xfrm>
            <a:prstGeom prst="rect">
              <a:avLst/>
            </a:prstGeom>
            <a:effectLst>
              <a:glow rad="38100">
                <a:schemeClr val="bg1"/>
              </a:glow>
            </a:effectLst>
          </p:spPr>
        </p:pic>
        <p:sp>
          <p:nvSpPr>
            <p:cNvPr id="14" name="Rectangle 13"/>
            <p:cNvSpPr/>
            <p:nvPr/>
          </p:nvSpPr>
          <p:spPr>
            <a:xfrm rot="168387">
              <a:off x="6210659" y="4371889"/>
              <a:ext cx="2563042" cy="59508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4400" b="1" dirty="0" smtClean="0">
                  <a:latin typeface="Tw Cen MT Condensed Extra Bold" panose="020B0803020202020204" pitchFamily="34" charset="0"/>
                </a:rPr>
                <a:t>BARRISTER</a:t>
              </a:r>
              <a:endParaRPr lang="en-GB" sz="2800" b="1" dirty="0">
                <a:latin typeface="Tw Cen MT Condensed Extra Bold" panose="020B0803020202020204" pitchFamily="34" charset="0"/>
              </a:endParaRPr>
            </a:p>
          </p:txBody>
        </p:sp>
      </p:grpSp>
      <p:sp>
        <p:nvSpPr>
          <p:cNvPr id="22" name="TextBox 21"/>
          <p:cNvSpPr txBox="1"/>
          <p:nvPr/>
        </p:nvSpPr>
        <p:spPr>
          <a:xfrm>
            <a:off x="3200950" y="1804966"/>
            <a:ext cx="2712602" cy="3154710"/>
          </a:xfrm>
          <a:prstGeom prst="rect">
            <a:avLst/>
          </a:prstGeom>
          <a:noFill/>
        </p:spPr>
        <p:txBody>
          <a:bodyPr wrap="none" rtlCol="0">
            <a:spAutoFit/>
          </a:bodyPr>
          <a:lstStyle/>
          <a:p>
            <a:r>
              <a:rPr lang="en-GB" sz="19900" b="1" dirty="0" smtClean="0">
                <a:ln w="38100">
                  <a:solidFill>
                    <a:schemeClr val="tx1"/>
                  </a:solidFill>
                </a:ln>
                <a:solidFill>
                  <a:schemeClr val="bg1"/>
                </a:solidFill>
                <a:latin typeface="Tw Cen MT Condensed Extra Bold" panose="020B0803020202020204" pitchFamily="34" charset="0"/>
              </a:rPr>
              <a:t>VS</a:t>
            </a:r>
            <a:endParaRPr lang="en-GB" sz="19900" b="1" dirty="0">
              <a:ln w="38100">
                <a:solidFill>
                  <a:schemeClr val="tx1"/>
                </a:solidFill>
              </a:ln>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43842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28">
                                          <p:stCondLst>
                                            <p:cond delay="0"/>
                                          </p:stCondLst>
                                        </p:cTn>
                                        <p:tgtEl>
                                          <p:spTgt spid="2"/>
                                        </p:tgtEl>
                                      </p:cBhvr>
                                    </p:animEffect>
                                    <p:anim calcmode="lin" valueType="num">
                                      <p:cBhvr>
                                        <p:cTn id="8" dur="134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0" tmFilter="0, 0; 0.125,0.2665; 0.25,0.4; 0.375,0.465; 0.5,0.5;  0.625,0.535; 0.75,0.6; 0.875,0.7335; 1,1">
                                          <p:stCondLst>
                                            <p:cond delay="490"/>
                                          </p:stCondLst>
                                        </p:cTn>
                                        <p:tgtEl>
                                          <p:spTgt spid="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976"/>
                                          </p:stCondLst>
                                        </p:cTn>
                                        <p:tgtEl>
                                          <p:spTgt spid="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1499"/>
                                          </p:stCondLst>
                                        </p:cTn>
                                        <p:tgtEl>
                                          <p:spTgt spid="2"/>
                                        </p:tgtEl>
                                        <p:attrNameLst>
                                          <p:attrName>ppt_y</p:attrName>
                                        </p:attrNameLst>
                                      </p:cBhvr>
                                      <p:tavLst>
                                        <p:tav tm="0" fmla="#ppt_y-sin(pi*$)/81">
                                          <p:val>
                                            <p:fltVal val="0"/>
                                          </p:val>
                                        </p:tav>
                                        <p:tav tm="100000">
                                          <p:val>
                                            <p:fltVal val="1"/>
                                          </p:val>
                                        </p:tav>
                                      </p:tavLst>
                                    </p:anim>
                                    <p:animScale>
                                      <p:cBhvr>
                                        <p:cTn id="13" dur="1">
                                          <p:stCondLst>
                                            <p:cond delay="479"/>
                                          </p:stCondLst>
                                        </p:cTn>
                                        <p:tgtEl>
                                          <p:spTgt spid="2"/>
                                        </p:tgtEl>
                                      </p:cBhvr>
                                      <p:to x="100000" y="60000"/>
                                    </p:animScale>
                                    <p:animScale>
                                      <p:cBhvr>
                                        <p:cTn id="14" dur="1" decel="50000">
                                          <p:stCondLst>
                                            <p:cond delay="499"/>
                                          </p:stCondLst>
                                        </p:cTn>
                                        <p:tgtEl>
                                          <p:spTgt spid="2"/>
                                        </p:tgtEl>
                                      </p:cBhvr>
                                      <p:to x="100000" y="100000"/>
                                    </p:animScale>
                                    <p:animScale>
                                      <p:cBhvr>
                                        <p:cTn id="15" dur="1">
                                          <p:stCondLst>
                                            <p:cond delay="968"/>
                                          </p:stCondLst>
                                        </p:cTn>
                                        <p:tgtEl>
                                          <p:spTgt spid="2"/>
                                        </p:tgtEl>
                                      </p:cBhvr>
                                      <p:to x="100000" y="80000"/>
                                    </p:animScale>
                                    <p:animScale>
                                      <p:cBhvr>
                                        <p:cTn id="16" dur="1" decel="50000">
                                          <p:stCondLst>
                                            <p:cond delay="987"/>
                                          </p:stCondLst>
                                        </p:cTn>
                                        <p:tgtEl>
                                          <p:spTgt spid="2"/>
                                        </p:tgtEl>
                                      </p:cBhvr>
                                      <p:to x="100000" y="100000"/>
                                    </p:animScale>
                                    <p:animScale>
                                      <p:cBhvr>
                                        <p:cTn id="17" dur="1">
                                          <p:stCondLst>
                                            <p:cond delay="1499"/>
                                          </p:stCondLst>
                                        </p:cTn>
                                        <p:tgtEl>
                                          <p:spTgt spid="2"/>
                                        </p:tgtEl>
                                      </p:cBhvr>
                                      <p:to x="100000" y="90000"/>
                                    </p:animScale>
                                    <p:animScale>
                                      <p:cBhvr>
                                        <p:cTn id="18" dur="1" decel="50000">
                                          <p:stCondLst>
                                            <p:cond delay="1499"/>
                                          </p:stCondLst>
                                        </p:cTn>
                                        <p:tgtEl>
                                          <p:spTgt spid="2"/>
                                        </p:tgtEl>
                                      </p:cBhvr>
                                      <p:to x="100000" y="100000"/>
                                    </p:animScale>
                                    <p:animScale>
                                      <p:cBhvr>
                                        <p:cTn id="19" dur="1">
                                          <p:stCondLst>
                                            <p:cond delay="1499"/>
                                          </p:stCondLst>
                                        </p:cTn>
                                        <p:tgtEl>
                                          <p:spTgt spid="2"/>
                                        </p:tgtEl>
                                      </p:cBhvr>
                                      <p:to x="100000" y="95000"/>
                                    </p:animScale>
                                    <p:animScale>
                                      <p:cBhvr>
                                        <p:cTn id="20" dur="1" decel="50000">
                                          <p:stCondLst>
                                            <p:cond delay="1499"/>
                                          </p:stCondLst>
                                        </p:cTn>
                                        <p:tgtEl>
                                          <p:spTgt spid="2"/>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 accel="100000" fill="hold">
                                          <p:stCondLst>
                                            <p:cond delay="999"/>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49" presetClass="entr" presetSubtype="0" decel="10000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 calcmode="lin" valueType="num">
                                      <p:cBhvr>
                                        <p:cTn id="32" dur="500" fill="hold"/>
                                        <p:tgtEl>
                                          <p:spTgt spid="20"/>
                                        </p:tgtEl>
                                        <p:attrNameLst>
                                          <p:attrName>style.rotation</p:attrName>
                                        </p:attrNameLst>
                                      </p:cBhvr>
                                      <p:tavLst>
                                        <p:tav tm="0">
                                          <p:val>
                                            <p:fltVal val="360"/>
                                          </p:val>
                                        </p:tav>
                                        <p:tav tm="100000">
                                          <p:val>
                                            <p:fltVal val="0"/>
                                          </p:val>
                                        </p:tav>
                                      </p:tavLst>
                                    </p:anim>
                                    <p:animEffect transition="in" filter="fade">
                                      <p:cBhvr>
                                        <p:cTn id="33" dur="500"/>
                                        <p:tgtEl>
                                          <p:spTgt spid="20"/>
                                        </p:tgtEl>
                                      </p:cBhvr>
                                    </p:animEffect>
                                  </p:childTnLst>
                                </p:cTn>
                              </p:par>
                            </p:childTnLst>
                          </p:cTn>
                        </p:par>
                        <p:par>
                          <p:cTn id="34" fill="hold">
                            <p:stCondLst>
                              <p:cond delay="2000"/>
                            </p:stCondLst>
                            <p:childTnLst>
                              <p:par>
                                <p:cTn id="35" presetID="49" presetClass="entr" presetSubtype="0" decel="10000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 calcmode="lin" valueType="num">
                                      <p:cBhvr>
                                        <p:cTn id="39" dur="500" fill="hold"/>
                                        <p:tgtEl>
                                          <p:spTgt spid="21"/>
                                        </p:tgtEl>
                                        <p:attrNameLst>
                                          <p:attrName>style.rotation</p:attrName>
                                        </p:attrNameLst>
                                      </p:cBhvr>
                                      <p:tavLst>
                                        <p:tav tm="0">
                                          <p:val>
                                            <p:fltVal val="360"/>
                                          </p:val>
                                        </p:tav>
                                        <p:tav tm="100000">
                                          <p:val>
                                            <p:fltVal val="0"/>
                                          </p:val>
                                        </p:tav>
                                      </p:tavLst>
                                    </p:anim>
                                    <p:animEffect transition="in" filter="fade">
                                      <p:cBhvr>
                                        <p:cTn id="40" dur="500"/>
                                        <p:tgtEl>
                                          <p:spTgt spid="21"/>
                                        </p:tgtEl>
                                      </p:cBhvr>
                                    </p:animEffect>
                                  </p:childTnLst>
                                </p:cTn>
                              </p:par>
                            </p:childTnLst>
                          </p:cTn>
                        </p:par>
                        <p:par>
                          <p:cTn id="41" fill="hold">
                            <p:stCondLst>
                              <p:cond delay="2500"/>
                            </p:stCondLst>
                            <p:childTnLst>
                              <p:par>
                                <p:cTn id="42" presetID="31"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 calcmode="lin" valueType="num">
                                      <p:cBhvr>
                                        <p:cTn id="46" dur="500" fill="hold"/>
                                        <p:tgtEl>
                                          <p:spTgt spid="22"/>
                                        </p:tgtEl>
                                        <p:attrNameLst>
                                          <p:attrName>style.rotation</p:attrName>
                                        </p:attrNameLst>
                                      </p:cBhvr>
                                      <p:tavLst>
                                        <p:tav tm="0">
                                          <p:val>
                                            <p:fltVal val="90"/>
                                          </p:val>
                                        </p:tav>
                                        <p:tav tm="100000">
                                          <p:val>
                                            <p:fltVal val="0"/>
                                          </p:val>
                                        </p:tav>
                                      </p:tavLst>
                                    </p:anim>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3119</TotalTime>
  <Words>2967</Words>
  <Application>Microsoft Office PowerPoint</Application>
  <PresentationFormat>On-screen Show (16:9)</PresentationFormat>
  <Paragraphs>424</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 Unicode MS</vt:lpstr>
      <vt:lpstr>Arial</vt:lpstr>
      <vt:lpstr>Calibri</vt:lpstr>
      <vt:lpstr>Leelawadee UI</vt:lpstr>
      <vt:lpstr>Monotype Corsiva</vt:lpstr>
      <vt:lpstr>Segoe UI Light</vt:lpstr>
      <vt:lpstr>Times New Roman</vt:lpstr>
      <vt:lpstr>Tw Cen MT Condensed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Hamilton</dc:creator>
  <cp:lastModifiedBy>Mrs E Wooller</cp:lastModifiedBy>
  <cp:revision>141</cp:revision>
  <cp:lastPrinted>2018-06-06T08:45:12Z</cp:lastPrinted>
  <dcterms:created xsi:type="dcterms:W3CDTF">2017-10-02T13:55:27Z</dcterms:created>
  <dcterms:modified xsi:type="dcterms:W3CDTF">2018-09-26T13:44:10Z</dcterms:modified>
</cp:coreProperties>
</file>