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9" r:id="rId3"/>
    <p:sldId id="264" r:id="rId4"/>
    <p:sldId id="261" r:id="rId5"/>
    <p:sldId id="26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106" d="100"/>
          <a:sy n="106" d="100"/>
        </p:scale>
        <p:origin x="535"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0EBED1-DD97-43AE-8C6F-E49786BE9735}" type="datetimeFigureOut">
              <a:rPr lang="en-GB" smtClean="0"/>
              <a:t>05/07/2017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239153-4EF4-41A6-BB3F-09D94F6B2A41}" type="slidenum">
              <a:rPr lang="en-GB" smtClean="0"/>
              <a:t>‹#›</a:t>
            </a:fld>
            <a:endParaRPr lang="en-GB"/>
          </a:p>
        </p:txBody>
      </p:sp>
    </p:spTree>
    <p:extLst>
      <p:ext uri="{BB962C8B-B14F-4D97-AF65-F5344CB8AC3E}">
        <p14:creationId xmlns:p14="http://schemas.microsoft.com/office/powerpoint/2010/main" val="2784543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thestudentroom.co.uk/content.php?r=23537-apprenticeship-zone"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800" dirty="0"/>
              <a:t>This year the National Apprenticeship Service</a:t>
            </a:r>
            <a:r>
              <a:rPr lang="en-GB" sz="800" baseline="0" dirty="0"/>
              <a:t> together with </a:t>
            </a:r>
            <a:r>
              <a:rPr lang="en-GB" sz="800" b="0" kern="1200" dirty="0">
                <a:solidFill>
                  <a:schemeClr val="tx1"/>
                </a:solidFill>
                <a:effectLst/>
                <a:latin typeface="+mn-lt"/>
                <a:ea typeface="+mn-ea"/>
                <a:cs typeface="+mn-cs"/>
              </a:rPr>
              <a:t>UCAS </a:t>
            </a:r>
            <a:r>
              <a:rPr lang="en-GB" sz="800" baseline="0" dirty="0"/>
              <a:t>(</a:t>
            </a:r>
            <a:r>
              <a:rPr lang="en-GB" sz="800" b="0" kern="1200" dirty="0">
                <a:solidFill>
                  <a:schemeClr val="tx1"/>
                </a:solidFill>
                <a:effectLst/>
                <a:latin typeface="+mn-lt"/>
                <a:ea typeface="+mn-ea"/>
                <a:cs typeface="+mn-cs"/>
              </a:rPr>
              <a:t>Universities and Colleges Admissions Service) are working</a:t>
            </a:r>
            <a:r>
              <a:rPr lang="en-GB" sz="800" b="0" kern="1200" baseline="0" dirty="0">
                <a:solidFill>
                  <a:schemeClr val="tx1"/>
                </a:solidFill>
                <a:effectLst/>
                <a:latin typeface="+mn-lt"/>
                <a:ea typeface="+mn-ea"/>
                <a:cs typeface="+mn-cs"/>
              </a:rPr>
              <a:t> together to promote higher and degree apprenticeships. </a:t>
            </a:r>
          </a:p>
          <a:p>
            <a:endParaRPr lang="en-GB" sz="800" b="0" kern="1200" baseline="0" dirty="0">
              <a:solidFill>
                <a:schemeClr val="tx1"/>
              </a:solidFill>
              <a:effectLst/>
              <a:latin typeface="+mn-lt"/>
              <a:ea typeface="+mn-ea"/>
              <a:cs typeface="+mn-cs"/>
            </a:endParaRPr>
          </a:p>
          <a:p>
            <a:r>
              <a:rPr lang="en-GB" sz="800" b="0" kern="1200" baseline="0" dirty="0">
                <a:solidFill>
                  <a:schemeClr val="tx1"/>
                </a:solidFill>
                <a:effectLst/>
                <a:latin typeface="+mn-lt"/>
                <a:ea typeface="+mn-ea"/>
                <a:cs typeface="+mn-cs"/>
              </a:rPr>
              <a:t>You can go onto their website to view all of the Higher and Degree apprenticeship vacancies and in the future, these will also be a link alongside your options so that when you select your university choices, you will also be able to look at degree apprenticeships.</a:t>
            </a:r>
          </a:p>
          <a:p>
            <a:endParaRPr lang="en-GB" sz="800" b="0" kern="1200" baseline="0" dirty="0">
              <a:solidFill>
                <a:schemeClr val="tx1"/>
              </a:solidFill>
              <a:effectLst/>
              <a:latin typeface="+mn-lt"/>
              <a:ea typeface="+mn-ea"/>
              <a:cs typeface="+mn-cs"/>
            </a:endParaRPr>
          </a:p>
          <a:p>
            <a:r>
              <a:rPr lang="en-GB" sz="800" b="0" kern="1200" baseline="0" dirty="0">
                <a:solidFill>
                  <a:schemeClr val="tx1"/>
                </a:solidFill>
                <a:effectLst/>
                <a:latin typeface="+mn-lt"/>
                <a:ea typeface="+mn-ea"/>
                <a:cs typeface="+mn-cs"/>
              </a:rPr>
              <a:t>No-matter what your first choice is, whether it is studying at university full time or applying for apprenticeships, it’s really important to keep your options and do your research. Apply for university and look at apprenticeships and submit applications.</a:t>
            </a:r>
          </a:p>
          <a:p>
            <a:endParaRPr lang="en-GB" sz="800" b="0" kern="1200" baseline="0" dirty="0">
              <a:solidFill>
                <a:schemeClr val="tx1"/>
              </a:solidFill>
              <a:effectLst/>
              <a:latin typeface="+mn-lt"/>
              <a:ea typeface="+mn-ea"/>
              <a:cs typeface="+mn-cs"/>
            </a:endParaRPr>
          </a:p>
          <a:p>
            <a:r>
              <a:rPr lang="en-GB" sz="800" b="0" kern="1200" baseline="0" dirty="0">
                <a:solidFill>
                  <a:schemeClr val="tx1"/>
                </a:solidFill>
                <a:effectLst/>
                <a:latin typeface="+mn-lt"/>
                <a:ea typeface="+mn-ea"/>
                <a:cs typeface="+mn-cs"/>
              </a:rPr>
              <a:t>You may change your mind further down the line so our advice to you is to apply for both – that way when you get your results, you will have some options.</a:t>
            </a:r>
          </a:p>
          <a:p>
            <a:endParaRPr lang="en-GB" sz="800" b="0" kern="1200" baseline="0" dirty="0">
              <a:solidFill>
                <a:schemeClr val="tx1"/>
              </a:solidFill>
              <a:effectLst/>
              <a:latin typeface="+mn-lt"/>
              <a:ea typeface="+mn-ea"/>
              <a:cs typeface="+mn-cs"/>
            </a:endParaRPr>
          </a:p>
          <a:p>
            <a:r>
              <a:rPr lang="en-GB" sz="800" b="0" kern="1200" baseline="0" dirty="0">
                <a:solidFill>
                  <a:schemeClr val="tx1"/>
                </a:solidFill>
                <a:effectLst/>
                <a:latin typeface="+mn-lt"/>
                <a:ea typeface="+mn-ea"/>
                <a:cs typeface="+mn-cs"/>
              </a:rPr>
              <a:t>Useful additional resources:</a:t>
            </a:r>
          </a:p>
          <a:p>
            <a:pPr marL="171450" indent="-171450">
              <a:buFont typeface="Arial"/>
              <a:buChar char="•"/>
            </a:pPr>
            <a:r>
              <a:rPr lang="en-US" sz="1200" kern="1200" dirty="0">
                <a:solidFill>
                  <a:schemeClr val="tx1"/>
                </a:solidFill>
                <a:latin typeface="+mn-lt"/>
                <a:ea typeface="+mn-ea"/>
                <a:cs typeface="+mn-cs"/>
              </a:rPr>
              <a:t>WHICH UNIVERSITY - Guide to Higher &amp; Degree Apprenticeships</a:t>
            </a:r>
          </a:p>
          <a:p>
            <a:pPr marL="171450" indent="-171450">
              <a:buFont typeface="Arial"/>
              <a:buChar char="•"/>
            </a:pPr>
            <a:r>
              <a:rPr lang="en-US" sz="1200" kern="1200" dirty="0">
                <a:solidFill>
                  <a:schemeClr val="tx1"/>
                </a:solidFill>
                <a:latin typeface="+mn-lt"/>
                <a:ea typeface="+mn-ea"/>
                <a:cs typeface="+mn-cs"/>
              </a:rPr>
              <a:t>The Student Room – Apprenticeship Hub.. </a:t>
            </a:r>
            <a:r>
              <a:rPr lang="en-US" sz="1200" u="sng" kern="1200" dirty="0">
                <a:solidFill>
                  <a:schemeClr val="tx1"/>
                </a:solidFill>
                <a:latin typeface="+mn-lt"/>
                <a:ea typeface="+mn-ea"/>
                <a:cs typeface="+mn-cs"/>
                <a:hlinkClick r:id="rId3"/>
              </a:rPr>
              <a:t>http://www.thestudentroom.co.uk/content.php?r=23537-apprenticeship-zone</a:t>
            </a:r>
            <a:endParaRPr lang="en-GB" sz="800" b="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D8E8F90-17F0-4D04-B5A9-AA42A83F34C8}" type="slidenum">
              <a:rPr lang="en-GB" smtClean="0"/>
              <a:t>1</a:t>
            </a:fld>
            <a:endParaRPr lang="en-GB" dirty="0"/>
          </a:p>
        </p:txBody>
      </p:sp>
    </p:spTree>
    <p:extLst>
      <p:ext uri="{BB962C8B-B14F-4D97-AF65-F5344CB8AC3E}">
        <p14:creationId xmlns:p14="http://schemas.microsoft.com/office/powerpoint/2010/main" val="4128361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Mainly higher and degree</a:t>
            </a:r>
            <a:r>
              <a:rPr lang="en-GB" baseline="0" dirty="0"/>
              <a:t> vacancies</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Full list can be downloaded here https://www.gov.uk/government/publications/early-recruitment-of-higher-and-degree-apprenticeship-vacancies-for-2017</a:t>
            </a:r>
          </a:p>
          <a:p>
            <a:endParaRPr lang="en-GB" sz="1200" b="0" i="0" u="none" strike="noStrike" kern="1200" baseline="0" dirty="0">
              <a:solidFill>
                <a:schemeClr val="tx1"/>
              </a:solidFill>
              <a:latin typeface="+mn-lt"/>
              <a:ea typeface="+mn-ea"/>
              <a:cs typeface="+mn-cs"/>
            </a:endParaRPr>
          </a:p>
          <a:p>
            <a:endParaRPr lang="en-GB" sz="1200" b="0" i="0" u="none" strike="noStrike" kern="1200" baseline="0" dirty="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BD8E8F90-17F0-4D04-B5A9-AA42A83F34C8}" type="slidenum">
              <a:rPr lang="en-GB" smtClean="0"/>
              <a:t>4</a:t>
            </a:fld>
            <a:endParaRPr lang="en-GB"/>
          </a:p>
        </p:txBody>
      </p:sp>
    </p:spTree>
    <p:extLst>
      <p:ext uri="{BB962C8B-B14F-4D97-AF65-F5344CB8AC3E}">
        <p14:creationId xmlns:p14="http://schemas.microsoft.com/office/powerpoint/2010/main" val="3004853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0316C97-D7A1-4096-8F8A-5DD903257C04}" type="datetimeFigureOut">
              <a:rPr lang="en-GB" smtClean="0"/>
              <a:t>05/07/2017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319EAB-AA59-4DCB-83A4-3117A9C66476}" type="slidenum">
              <a:rPr lang="en-GB" smtClean="0"/>
              <a:t>‹#›</a:t>
            </a:fld>
            <a:endParaRPr lang="en-GB"/>
          </a:p>
        </p:txBody>
      </p:sp>
    </p:spTree>
    <p:extLst>
      <p:ext uri="{BB962C8B-B14F-4D97-AF65-F5344CB8AC3E}">
        <p14:creationId xmlns:p14="http://schemas.microsoft.com/office/powerpoint/2010/main" val="1192281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0316C97-D7A1-4096-8F8A-5DD903257C04}" type="datetimeFigureOut">
              <a:rPr lang="en-GB" smtClean="0"/>
              <a:t>05/07/2017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319EAB-AA59-4DCB-83A4-3117A9C66476}" type="slidenum">
              <a:rPr lang="en-GB" smtClean="0"/>
              <a:t>‹#›</a:t>
            </a:fld>
            <a:endParaRPr lang="en-GB"/>
          </a:p>
        </p:txBody>
      </p:sp>
    </p:spTree>
    <p:extLst>
      <p:ext uri="{BB962C8B-B14F-4D97-AF65-F5344CB8AC3E}">
        <p14:creationId xmlns:p14="http://schemas.microsoft.com/office/powerpoint/2010/main" val="1855325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0316C97-D7A1-4096-8F8A-5DD903257C04}" type="datetimeFigureOut">
              <a:rPr lang="en-GB" smtClean="0"/>
              <a:t>05/07/2017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319EAB-AA59-4DCB-83A4-3117A9C66476}" type="slidenum">
              <a:rPr lang="en-GB" smtClean="0"/>
              <a:t>‹#›</a:t>
            </a:fld>
            <a:endParaRPr lang="en-GB"/>
          </a:p>
        </p:txBody>
      </p:sp>
    </p:spTree>
    <p:extLst>
      <p:ext uri="{BB962C8B-B14F-4D97-AF65-F5344CB8AC3E}">
        <p14:creationId xmlns:p14="http://schemas.microsoft.com/office/powerpoint/2010/main" val="160444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0316C97-D7A1-4096-8F8A-5DD903257C04}" type="datetimeFigureOut">
              <a:rPr lang="en-GB" smtClean="0"/>
              <a:t>05/07/2017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319EAB-AA59-4DCB-83A4-3117A9C66476}" type="slidenum">
              <a:rPr lang="en-GB" smtClean="0"/>
              <a:t>‹#›</a:t>
            </a:fld>
            <a:endParaRPr lang="en-GB"/>
          </a:p>
        </p:txBody>
      </p:sp>
    </p:spTree>
    <p:extLst>
      <p:ext uri="{BB962C8B-B14F-4D97-AF65-F5344CB8AC3E}">
        <p14:creationId xmlns:p14="http://schemas.microsoft.com/office/powerpoint/2010/main" val="3109059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0316C97-D7A1-4096-8F8A-5DD903257C04}" type="datetimeFigureOut">
              <a:rPr lang="en-GB" smtClean="0"/>
              <a:t>05/07/2017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319EAB-AA59-4DCB-83A4-3117A9C66476}" type="slidenum">
              <a:rPr lang="en-GB" smtClean="0"/>
              <a:t>‹#›</a:t>
            </a:fld>
            <a:endParaRPr lang="en-GB"/>
          </a:p>
        </p:txBody>
      </p:sp>
    </p:spTree>
    <p:extLst>
      <p:ext uri="{BB962C8B-B14F-4D97-AF65-F5344CB8AC3E}">
        <p14:creationId xmlns:p14="http://schemas.microsoft.com/office/powerpoint/2010/main" val="3075432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0316C97-D7A1-4096-8F8A-5DD903257C04}" type="datetimeFigureOut">
              <a:rPr lang="en-GB" smtClean="0"/>
              <a:t>05/07/2017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E319EAB-AA59-4DCB-83A4-3117A9C66476}" type="slidenum">
              <a:rPr lang="en-GB" smtClean="0"/>
              <a:t>‹#›</a:t>
            </a:fld>
            <a:endParaRPr lang="en-GB"/>
          </a:p>
        </p:txBody>
      </p:sp>
    </p:spTree>
    <p:extLst>
      <p:ext uri="{BB962C8B-B14F-4D97-AF65-F5344CB8AC3E}">
        <p14:creationId xmlns:p14="http://schemas.microsoft.com/office/powerpoint/2010/main" val="3688235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0316C97-D7A1-4096-8F8A-5DD903257C04}" type="datetimeFigureOut">
              <a:rPr lang="en-GB" smtClean="0"/>
              <a:t>05/07/2017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E319EAB-AA59-4DCB-83A4-3117A9C66476}" type="slidenum">
              <a:rPr lang="en-GB" smtClean="0"/>
              <a:t>‹#›</a:t>
            </a:fld>
            <a:endParaRPr lang="en-GB"/>
          </a:p>
        </p:txBody>
      </p:sp>
    </p:spTree>
    <p:extLst>
      <p:ext uri="{BB962C8B-B14F-4D97-AF65-F5344CB8AC3E}">
        <p14:creationId xmlns:p14="http://schemas.microsoft.com/office/powerpoint/2010/main" val="2497984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0316C97-D7A1-4096-8F8A-5DD903257C04}" type="datetimeFigureOut">
              <a:rPr lang="en-GB" smtClean="0"/>
              <a:t>05/07/2017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E319EAB-AA59-4DCB-83A4-3117A9C66476}" type="slidenum">
              <a:rPr lang="en-GB" smtClean="0"/>
              <a:t>‹#›</a:t>
            </a:fld>
            <a:endParaRPr lang="en-GB"/>
          </a:p>
        </p:txBody>
      </p:sp>
    </p:spTree>
    <p:extLst>
      <p:ext uri="{BB962C8B-B14F-4D97-AF65-F5344CB8AC3E}">
        <p14:creationId xmlns:p14="http://schemas.microsoft.com/office/powerpoint/2010/main" val="2051558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316C97-D7A1-4096-8F8A-5DD903257C04}" type="datetimeFigureOut">
              <a:rPr lang="en-GB" smtClean="0"/>
              <a:t>05/07/2017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E319EAB-AA59-4DCB-83A4-3117A9C66476}" type="slidenum">
              <a:rPr lang="en-GB" smtClean="0"/>
              <a:t>‹#›</a:t>
            </a:fld>
            <a:endParaRPr lang="en-GB"/>
          </a:p>
        </p:txBody>
      </p:sp>
    </p:spTree>
    <p:extLst>
      <p:ext uri="{BB962C8B-B14F-4D97-AF65-F5344CB8AC3E}">
        <p14:creationId xmlns:p14="http://schemas.microsoft.com/office/powerpoint/2010/main" val="2140386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0316C97-D7A1-4096-8F8A-5DD903257C04}" type="datetimeFigureOut">
              <a:rPr lang="en-GB" smtClean="0"/>
              <a:t>05/07/2017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E319EAB-AA59-4DCB-83A4-3117A9C66476}" type="slidenum">
              <a:rPr lang="en-GB" smtClean="0"/>
              <a:t>‹#›</a:t>
            </a:fld>
            <a:endParaRPr lang="en-GB"/>
          </a:p>
        </p:txBody>
      </p:sp>
    </p:spTree>
    <p:extLst>
      <p:ext uri="{BB962C8B-B14F-4D97-AF65-F5344CB8AC3E}">
        <p14:creationId xmlns:p14="http://schemas.microsoft.com/office/powerpoint/2010/main" val="1686310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0316C97-D7A1-4096-8F8A-5DD903257C04}" type="datetimeFigureOut">
              <a:rPr lang="en-GB" smtClean="0"/>
              <a:t>05/07/2017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E319EAB-AA59-4DCB-83A4-3117A9C66476}" type="slidenum">
              <a:rPr lang="en-GB" smtClean="0"/>
              <a:t>‹#›</a:t>
            </a:fld>
            <a:endParaRPr lang="en-GB"/>
          </a:p>
        </p:txBody>
      </p:sp>
    </p:spTree>
    <p:extLst>
      <p:ext uri="{BB962C8B-B14F-4D97-AF65-F5344CB8AC3E}">
        <p14:creationId xmlns:p14="http://schemas.microsoft.com/office/powerpoint/2010/main" val="3338572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316C97-D7A1-4096-8F8A-5DD903257C04}" type="datetimeFigureOut">
              <a:rPr lang="en-GB" smtClean="0"/>
              <a:t>05/07/2017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19EAB-AA59-4DCB-83A4-3117A9C66476}" type="slidenum">
              <a:rPr lang="en-GB" smtClean="0"/>
              <a:t>‹#›</a:t>
            </a:fld>
            <a:endParaRPr lang="en-GB"/>
          </a:p>
        </p:txBody>
      </p:sp>
    </p:spTree>
    <p:extLst>
      <p:ext uri="{BB962C8B-B14F-4D97-AF65-F5344CB8AC3E}">
        <p14:creationId xmlns:p14="http://schemas.microsoft.com/office/powerpoint/2010/main" val="2423026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careerfinder.ucas.com/jobs" TargetMode="External"/><Relationship Id="rId7"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mailto:http://university.which.co.uk/teachers/introduce-higher-education-options/higher-and-degree-apprenticeships-guide-download" TargetMode="External"/><Relationship Id="rId10" Type="http://schemas.openxmlformats.org/officeDocument/2006/relationships/image" Target="../media/image5.png"/><Relationship Id="rId4" Type="http://schemas.openxmlformats.org/officeDocument/2006/relationships/hyperlink" Target="http://www.thestudentroom.co.uk/content.php?r=23537-apprenticeship-zone" TargetMode="External"/><Relationship Id="rId9"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gov.uk/government/publications/early-recruitment-of-higher-and-degree-apprenticeship-vacancies-for-2017"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University – have a plan A and B</a:t>
            </a:r>
          </a:p>
        </p:txBody>
      </p:sp>
      <p:sp>
        <p:nvSpPr>
          <p:cNvPr id="3" name="Content Placeholder 2"/>
          <p:cNvSpPr>
            <a:spLocks noGrp="1"/>
          </p:cNvSpPr>
          <p:nvPr>
            <p:ph idx="1"/>
          </p:nvPr>
        </p:nvSpPr>
        <p:spPr>
          <a:xfrm>
            <a:off x="854268" y="1465609"/>
            <a:ext cx="5760188" cy="4447249"/>
          </a:xfrm>
        </p:spPr>
        <p:txBody>
          <a:bodyPr>
            <a:normAutofit/>
          </a:bodyPr>
          <a:lstStyle/>
          <a:p>
            <a:r>
              <a:rPr lang="en-GB" dirty="0">
                <a:hlinkClick r:id="rId3"/>
              </a:rPr>
              <a:t>https://careerfinder.ucas.com/jobs</a:t>
            </a:r>
            <a:endParaRPr lang="en-GB" dirty="0"/>
          </a:p>
          <a:p>
            <a:r>
              <a:rPr lang="en-US" u="sng" dirty="0">
                <a:hlinkClick r:id="rId4"/>
              </a:rPr>
              <a:t>http://www.thestudentroom.co.uk/content.php?r=23537-apprenticeship-zone</a:t>
            </a:r>
            <a:endParaRPr lang="en-US" u="sng" dirty="0"/>
          </a:p>
          <a:p>
            <a:r>
              <a:rPr lang="en-US" u="sng" dirty="0">
                <a:hlinkClick r:id="rId5"/>
              </a:rPr>
              <a:t>http://university.which.co.uk/teachers/introduce-higher-education-options/higher-and-degree-apprenticeships-guide-download</a:t>
            </a:r>
            <a:endParaRPr lang="en-US" u="sng" dirty="0"/>
          </a:p>
          <a:p>
            <a:endParaRPr lang="en-GB" dirty="0"/>
          </a:p>
          <a:p>
            <a:pPr marL="0" indent="0">
              <a:buNone/>
            </a:pPr>
            <a:r>
              <a:rPr lang="en-GB" sz="2400" dirty="0"/>
              <a:t> </a:t>
            </a:r>
          </a:p>
        </p:txBody>
      </p:sp>
      <p:grpSp>
        <p:nvGrpSpPr>
          <p:cNvPr id="7" name="Group 6"/>
          <p:cNvGrpSpPr/>
          <p:nvPr/>
        </p:nvGrpSpPr>
        <p:grpSpPr>
          <a:xfrm>
            <a:off x="5465271" y="4879603"/>
            <a:ext cx="3317327" cy="1932550"/>
            <a:chOff x="1935273" y="2605414"/>
            <a:chExt cx="5843391" cy="3404139"/>
          </a:xfrm>
        </p:grpSpPr>
        <p:grpSp>
          <p:nvGrpSpPr>
            <p:cNvPr id="6" name="Group 5"/>
            <p:cNvGrpSpPr/>
            <p:nvPr/>
          </p:nvGrpSpPr>
          <p:grpSpPr>
            <a:xfrm>
              <a:off x="1935273" y="2605414"/>
              <a:ext cx="5843391" cy="3404139"/>
              <a:chOff x="3822836" y="3727146"/>
              <a:chExt cx="4064000" cy="2282408"/>
            </a:xfrm>
          </p:grpSpPr>
          <p:pic>
            <p:nvPicPr>
              <p:cNvPr id="4" name="Picture 3" descr="Screen Shot 2016-10-06 at 16.43.36.png"/>
              <p:cNvPicPr>
                <a:picLocks noChangeAspect="1"/>
              </p:cNvPicPr>
              <p:nvPr/>
            </p:nvPicPr>
            <p:blipFill rotWithShape="1">
              <a:blip r:embed="rId6" cstate="email">
                <a:extLst>
                  <a:ext uri="{28A0092B-C50C-407E-A947-70E740481C1C}">
                    <a14:useLocalDpi xmlns:a14="http://schemas.microsoft.com/office/drawing/2010/main" val="0"/>
                  </a:ext>
                </a:extLst>
              </a:blip>
              <a:srcRect t="7882" r="11302"/>
              <a:stretch/>
            </p:blipFill>
            <p:spPr>
              <a:xfrm>
                <a:off x="4313724" y="3853526"/>
                <a:ext cx="3048000" cy="1978442"/>
              </a:xfrm>
              <a:prstGeom prst="rect">
                <a:avLst/>
              </a:prstGeom>
            </p:spPr>
          </p:pic>
          <p:pic>
            <p:nvPicPr>
              <p:cNvPr id="5" name="Picture 4"/>
              <p:cNvPicPr>
                <a:picLocks noChangeAspect="1"/>
              </p:cNvPicPr>
              <p:nvPr/>
            </p:nvPicPr>
            <p:blipFill>
              <a:blip r:embed="rId7"/>
              <a:stretch>
                <a:fillRect/>
              </a:stretch>
            </p:blipFill>
            <p:spPr>
              <a:xfrm>
                <a:off x="3822836" y="3727146"/>
                <a:ext cx="4064000" cy="2282408"/>
              </a:xfrm>
              <a:prstGeom prst="rect">
                <a:avLst/>
              </a:prstGeom>
            </p:spPr>
          </p:pic>
        </p:grpSp>
        <p:pic>
          <p:nvPicPr>
            <p:cNvPr id="8" name="Picture 7" descr="Screen Clipping"/>
            <p:cNvPicPr>
              <a:picLocks noChangeAspect="1"/>
            </p:cNvPicPr>
            <p:nvPr/>
          </p:nvPicPr>
          <p:blipFill rotWithShape="1">
            <a:blip r:embed="rId8" cstate="email">
              <a:extLst>
                <a:ext uri="{28A0092B-C50C-407E-A947-70E740481C1C}">
                  <a14:useLocalDpi xmlns:a14="http://schemas.microsoft.com/office/drawing/2010/main" val="0"/>
                </a:ext>
              </a:extLst>
            </a:blip>
            <a:srcRect r="46301"/>
            <a:stretch/>
          </p:blipFill>
          <p:spPr>
            <a:xfrm>
              <a:off x="2827428" y="2931091"/>
              <a:ext cx="4059080" cy="2555310"/>
            </a:xfrm>
            <a:prstGeom prst="rect">
              <a:avLst/>
            </a:prstGeom>
          </p:spPr>
        </p:pic>
      </p:grpSp>
      <p:pic>
        <p:nvPicPr>
          <p:cNvPr id="9" name="Picture 8" descr="Higher_and_degree_apprenticeships_-_NAS___Which_Uni_-_Web_Page_01.png"/>
          <p:cNvPicPr>
            <a:picLocks noChangeAspect="1"/>
          </p:cNvPicPr>
          <p:nvPr/>
        </p:nvPicPr>
        <p:blipFill>
          <a:blip r:embed="rId9" cstate="email">
            <a:extLst>
              <a:ext uri="{28A0092B-C50C-407E-A947-70E740481C1C}">
                <a14:useLocalDpi xmlns:a14="http://schemas.microsoft.com/office/drawing/2010/main" val="0"/>
              </a:ext>
            </a:extLst>
          </a:blip>
          <a:stretch>
            <a:fillRect/>
          </a:stretch>
        </p:blipFill>
        <p:spPr>
          <a:xfrm>
            <a:off x="9429427" y="4847696"/>
            <a:ext cx="2575523" cy="1821317"/>
          </a:xfrm>
          <a:prstGeom prst="rect">
            <a:avLst/>
          </a:prstGeom>
          <a:ln>
            <a:solidFill>
              <a:schemeClr val="bg1">
                <a:lumMod val="65000"/>
              </a:schemeClr>
            </a:solidFill>
          </a:ln>
        </p:spPr>
      </p:pic>
      <p:pic>
        <p:nvPicPr>
          <p:cNvPr id="10" name="Picture 9" descr="imgres.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880524" y="1902232"/>
            <a:ext cx="1548903" cy="1406366"/>
          </a:xfrm>
          <a:prstGeom prst="rect">
            <a:avLst/>
          </a:prstGeom>
        </p:spPr>
      </p:pic>
    </p:spTree>
    <p:extLst>
      <p:ext uri="{BB962C8B-B14F-4D97-AF65-F5344CB8AC3E}">
        <p14:creationId xmlns:p14="http://schemas.microsoft.com/office/powerpoint/2010/main" val="1109759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Content Placeholder 3"/>
          <p:cNvPicPr>
            <a:picLocks noGrp="1" noChangeAspect="1"/>
          </p:cNvPicPr>
          <p:nvPr/>
        </p:nvPicPr>
        <p:blipFill>
          <a:blip r:embed="rId2"/>
          <a:stretch>
            <a:fillRect/>
          </a:stretch>
        </p:blipFill>
        <p:spPr>
          <a:xfrm>
            <a:off x="719190" y="309875"/>
            <a:ext cx="10834099" cy="6284942"/>
          </a:xfrm>
          <a:prstGeom prst="rect">
            <a:avLst/>
          </a:prstGeom>
        </p:spPr>
      </p:pic>
    </p:spTree>
    <p:extLst>
      <p:ext uri="{BB962C8B-B14F-4D97-AF65-F5344CB8AC3E}">
        <p14:creationId xmlns:p14="http://schemas.microsoft.com/office/powerpoint/2010/main" val="1086325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200" y="459013"/>
            <a:ext cx="10900880" cy="395690"/>
          </a:xfrm>
        </p:spPr>
        <p:txBody>
          <a:bodyPr>
            <a:normAutofit fontScale="90000"/>
          </a:bodyPr>
          <a:lstStyle/>
          <a:p>
            <a:r>
              <a:rPr lang="en-GB" dirty="0"/>
              <a:t>Degree apprenticeships – a genuine game changer</a:t>
            </a:r>
          </a:p>
        </p:txBody>
      </p:sp>
      <p:sp>
        <p:nvSpPr>
          <p:cNvPr id="3" name="Content Placeholder 2"/>
          <p:cNvSpPr>
            <a:spLocks noGrp="1"/>
          </p:cNvSpPr>
          <p:nvPr>
            <p:ph idx="1"/>
          </p:nvPr>
        </p:nvSpPr>
        <p:spPr>
          <a:xfrm>
            <a:off x="1981200" y="1678915"/>
            <a:ext cx="8229600" cy="4786737"/>
          </a:xfrm>
        </p:spPr>
        <p:txBody>
          <a:bodyPr>
            <a:norm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i="1" dirty="0"/>
          </a:p>
          <a:p>
            <a:endParaRPr lang="en-GB" i="1" dirty="0"/>
          </a:p>
          <a:p>
            <a:endParaRPr lang="en-GB" i="1" dirty="0"/>
          </a:p>
          <a:p>
            <a:endParaRPr lang="en-GB" i="1" dirty="0"/>
          </a:p>
        </p:txBody>
      </p:sp>
      <p:sp>
        <p:nvSpPr>
          <p:cNvPr id="4" name="TextBox 3"/>
          <p:cNvSpPr txBox="1"/>
          <p:nvPr/>
        </p:nvSpPr>
        <p:spPr>
          <a:xfrm>
            <a:off x="1742872" y="1129440"/>
            <a:ext cx="8677073" cy="923330"/>
          </a:xfrm>
          <a:prstGeom prst="rect">
            <a:avLst/>
          </a:prstGeom>
          <a:noFill/>
        </p:spPr>
        <p:txBody>
          <a:bodyPr wrap="square" rtlCol="0">
            <a:spAutoFit/>
          </a:bodyPr>
          <a:lstStyle/>
          <a:p>
            <a:r>
              <a:rPr lang="en-GB" dirty="0"/>
              <a:t>Degree apprenticeships are a genuine game changer and should not be viewed as the poor relation of academic education, writes Pearson College London's Ben Hughes, vice-principal for academic delivery.</a:t>
            </a:r>
          </a:p>
        </p:txBody>
      </p:sp>
      <p:sp>
        <p:nvSpPr>
          <p:cNvPr id="5" name="TextBox 4"/>
          <p:cNvSpPr txBox="1"/>
          <p:nvPr/>
        </p:nvSpPr>
        <p:spPr>
          <a:xfrm>
            <a:off x="1736387" y="2044755"/>
            <a:ext cx="8542506" cy="923330"/>
          </a:xfrm>
          <a:prstGeom prst="rect">
            <a:avLst/>
          </a:prstGeom>
          <a:noFill/>
        </p:spPr>
        <p:txBody>
          <a:bodyPr wrap="square" rtlCol="0">
            <a:spAutoFit/>
          </a:bodyPr>
          <a:lstStyle/>
          <a:p>
            <a:r>
              <a:rPr lang="en-GB" dirty="0"/>
              <a:t>In this country, technical and vocational training has long been unfairly viewed as the poor relation of an academic education – at least by those who have had an academic education.</a:t>
            </a:r>
          </a:p>
        </p:txBody>
      </p:sp>
      <p:sp>
        <p:nvSpPr>
          <p:cNvPr id="6" name="TextBox 5"/>
          <p:cNvSpPr txBox="1"/>
          <p:nvPr/>
        </p:nvSpPr>
        <p:spPr>
          <a:xfrm>
            <a:off x="1736387" y="5182160"/>
            <a:ext cx="8719226" cy="1477328"/>
          </a:xfrm>
          <a:prstGeom prst="rect">
            <a:avLst/>
          </a:prstGeom>
          <a:noFill/>
        </p:spPr>
        <p:txBody>
          <a:bodyPr wrap="square" rtlCol="0">
            <a:spAutoFit/>
          </a:bodyPr>
          <a:lstStyle/>
          <a:p>
            <a:r>
              <a:rPr lang="en-GB" dirty="0"/>
              <a:t>For the first time there is now an alternative HE route, with professional associations and blue chip endorsements which will ultimately lend it equal credibility to that traditional path. </a:t>
            </a:r>
          </a:p>
          <a:p>
            <a:r>
              <a:rPr lang="en-GB" dirty="0"/>
              <a:t>For the first time, students can genuinely have their cake and eat it. Food for thought in these revolutionary times.</a:t>
            </a:r>
          </a:p>
        </p:txBody>
      </p:sp>
      <p:sp>
        <p:nvSpPr>
          <p:cNvPr id="7" name="TextBox 6"/>
          <p:cNvSpPr txBox="1"/>
          <p:nvPr/>
        </p:nvSpPr>
        <p:spPr>
          <a:xfrm>
            <a:off x="1736388" y="2889867"/>
            <a:ext cx="8824609" cy="2585323"/>
          </a:xfrm>
          <a:prstGeom prst="rect">
            <a:avLst/>
          </a:prstGeom>
          <a:noFill/>
        </p:spPr>
        <p:txBody>
          <a:bodyPr wrap="square" rtlCol="0">
            <a:spAutoFit/>
          </a:bodyPr>
          <a:lstStyle/>
          <a:p>
            <a:r>
              <a:rPr lang="en-GB" dirty="0"/>
              <a:t>It could create an alternative corporate Russell Group. For example, a Rolls-Royce apprenticeship has long been held in similar esteem to an undergraduate degree course. Thanks to the levy, there will now be a whole host of such apprenticeships with leading companies, which also lead to a degree.</a:t>
            </a:r>
          </a:p>
          <a:p>
            <a:r>
              <a:rPr lang="en-GB" dirty="0"/>
              <a:t>In time, school leavers will see your Oxford or Cambridge degree and raise you an IBM or a BBC degree apprenticeship. At the discussion, apprentice Chris </a:t>
            </a:r>
            <a:r>
              <a:rPr lang="en-GB" dirty="0" err="1"/>
              <a:t>Achiampong</a:t>
            </a:r>
            <a:r>
              <a:rPr lang="en-GB" dirty="0"/>
              <a:t> noted that many who doubted his initial decision to start a degree apprenticeship have had their reservations assuaged through an </a:t>
            </a:r>
            <a:r>
              <a:rPr lang="en-GB" i="1" dirty="0"/>
              <a:t>understanding of the programme and its benefits.</a:t>
            </a:r>
          </a:p>
          <a:p>
            <a:endParaRPr lang="en-GB" dirty="0"/>
          </a:p>
        </p:txBody>
      </p:sp>
    </p:spTree>
    <p:extLst>
      <p:ext uri="{BB962C8B-B14F-4D97-AF65-F5344CB8AC3E}">
        <p14:creationId xmlns:p14="http://schemas.microsoft.com/office/powerpoint/2010/main" val="3935288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1"/>
          <p:cNvSpPr txBox="1">
            <a:spLocks/>
          </p:cNvSpPr>
          <p:nvPr/>
        </p:nvSpPr>
        <p:spPr>
          <a:xfrm>
            <a:off x="1798355" y="1050575"/>
            <a:ext cx="8746020" cy="39569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b="1" kern="1200">
                <a:solidFill>
                  <a:schemeClr val="tx1"/>
                </a:solidFill>
                <a:latin typeface="+mj-lt"/>
                <a:ea typeface="+mj-ea"/>
                <a:cs typeface="+mj-cs"/>
              </a:defRPr>
            </a:lvl1pPr>
          </a:lstStyle>
          <a:p>
            <a:pPr algn="l"/>
            <a:r>
              <a:rPr lang="en-GB" sz="3200" dirty="0"/>
              <a:t>Early recruitment of Higher and Degree apprenticeship vacancies for 2017 (August onwards for 2018)</a:t>
            </a:r>
            <a:endParaRPr lang="en-GB" sz="3000" dirty="0"/>
          </a:p>
        </p:txBody>
      </p:sp>
      <p:sp>
        <p:nvSpPr>
          <p:cNvPr id="5" name="Rectangle 4"/>
          <p:cNvSpPr/>
          <p:nvPr/>
        </p:nvSpPr>
        <p:spPr>
          <a:xfrm>
            <a:off x="1798355" y="1826781"/>
            <a:ext cx="8095508" cy="954107"/>
          </a:xfrm>
          <a:prstGeom prst="rect">
            <a:avLst/>
          </a:prstGeom>
        </p:spPr>
        <p:txBody>
          <a:bodyPr wrap="square" numCol="1">
            <a:spAutoFit/>
          </a:bodyPr>
          <a:lstStyle/>
          <a:p>
            <a:endParaRPr lang="en-GB" sz="1400" dirty="0"/>
          </a:p>
          <a:p>
            <a:r>
              <a:rPr lang="en-GB" sz="1400" dirty="0"/>
              <a:t>All vacancies are advertised on the </a:t>
            </a:r>
            <a:r>
              <a:rPr lang="en-GB" sz="1400" dirty="0" err="1"/>
              <a:t>Faa</a:t>
            </a:r>
            <a:r>
              <a:rPr lang="en-GB" sz="1400" dirty="0"/>
              <a:t> site</a:t>
            </a:r>
          </a:p>
          <a:p>
            <a:endParaRPr lang="en-GB" sz="1400" dirty="0"/>
          </a:p>
          <a:p>
            <a:r>
              <a:rPr lang="en-GB" sz="1400" dirty="0"/>
              <a:t>The following employers were involved with 1072 positions advertised nationally:</a:t>
            </a:r>
            <a:endParaRPr lang="en-GB" dirty="0"/>
          </a:p>
        </p:txBody>
      </p:sp>
      <p:sp>
        <p:nvSpPr>
          <p:cNvPr id="6" name="Rectangle 5"/>
          <p:cNvSpPr/>
          <p:nvPr/>
        </p:nvSpPr>
        <p:spPr>
          <a:xfrm>
            <a:off x="1964610" y="3023803"/>
            <a:ext cx="7618369" cy="2677656"/>
          </a:xfrm>
          <a:prstGeom prst="rect">
            <a:avLst/>
          </a:prstGeom>
        </p:spPr>
        <p:txBody>
          <a:bodyPr wrap="square" numCol="2">
            <a:spAutoFit/>
          </a:bodyPr>
          <a:lstStyle/>
          <a:p>
            <a:pPr marL="285750" indent="-285750">
              <a:buFont typeface="Arial" panose="020B0604020202020204" pitchFamily="34" charset="0"/>
              <a:buChar char="•"/>
            </a:pPr>
            <a:r>
              <a:rPr lang="en-GB" sz="1400" b="1" dirty="0"/>
              <a:t>BAE Systems</a:t>
            </a:r>
          </a:p>
          <a:p>
            <a:pPr marL="285750" indent="-285750">
              <a:buFont typeface="Arial" panose="020B0604020202020204" pitchFamily="34" charset="0"/>
              <a:buChar char="•"/>
            </a:pPr>
            <a:r>
              <a:rPr lang="en-GB" sz="1400" b="1" dirty="0"/>
              <a:t>Balfour Beatty</a:t>
            </a:r>
          </a:p>
          <a:p>
            <a:pPr marL="285750" indent="-285750">
              <a:buFont typeface="Arial" panose="020B0604020202020204" pitchFamily="34" charset="0"/>
              <a:buChar char="•"/>
            </a:pPr>
            <a:r>
              <a:rPr lang="en-GB" sz="1400" b="1" dirty="0"/>
              <a:t>Wessex Water</a:t>
            </a:r>
          </a:p>
          <a:p>
            <a:pPr marL="285750" indent="-285750">
              <a:buFont typeface="Arial" panose="020B0604020202020204" pitchFamily="34" charset="0"/>
              <a:buChar char="•"/>
            </a:pPr>
            <a:r>
              <a:rPr lang="en-GB" sz="1400" b="1" dirty="0"/>
              <a:t>BBC</a:t>
            </a:r>
          </a:p>
          <a:p>
            <a:pPr marL="285750" indent="-285750">
              <a:buFont typeface="Arial" panose="020B0604020202020204" pitchFamily="34" charset="0"/>
              <a:buChar char="•"/>
            </a:pPr>
            <a:r>
              <a:rPr lang="en-GB" sz="1400" b="1" dirty="0"/>
              <a:t>Civil Service Fast Track Apprenticeship Programme</a:t>
            </a:r>
          </a:p>
          <a:p>
            <a:pPr marL="285750" indent="-285750">
              <a:buFont typeface="Arial" panose="020B0604020202020204" pitchFamily="34" charset="0"/>
              <a:buChar char="•"/>
            </a:pPr>
            <a:r>
              <a:rPr lang="en-GB" sz="1400" b="1" dirty="0"/>
              <a:t>Royal Mail</a:t>
            </a:r>
          </a:p>
          <a:p>
            <a:pPr marL="285750" indent="-285750">
              <a:buFont typeface="Arial" panose="020B0604020202020204" pitchFamily="34" charset="0"/>
              <a:buChar char="•"/>
            </a:pPr>
            <a:r>
              <a:rPr lang="en-GB" sz="1400" b="1" dirty="0"/>
              <a:t>Siemens</a:t>
            </a:r>
          </a:p>
          <a:p>
            <a:pPr marL="285750" indent="-285750">
              <a:buFont typeface="Arial" panose="020B0604020202020204" pitchFamily="34" charset="0"/>
              <a:buChar char="•"/>
            </a:pPr>
            <a:r>
              <a:rPr lang="en-GB" sz="1400" b="1" dirty="0"/>
              <a:t>Skanska</a:t>
            </a:r>
          </a:p>
          <a:p>
            <a:pPr marL="285750" indent="-285750">
              <a:buFont typeface="Arial" panose="020B0604020202020204" pitchFamily="34" charset="0"/>
              <a:buChar char="•"/>
            </a:pPr>
            <a:r>
              <a:rPr lang="en-GB" sz="1400" b="1" dirty="0"/>
              <a:t>North Bristol NHS Trust</a:t>
            </a:r>
          </a:p>
          <a:p>
            <a:pPr marL="285750" indent="-285750">
              <a:buFont typeface="Arial" panose="020B0604020202020204" pitchFamily="34" charset="0"/>
              <a:buChar char="•"/>
            </a:pPr>
            <a:r>
              <a:rPr lang="en-GB" sz="1400" b="1" dirty="0"/>
              <a:t>Wates Group Plc</a:t>
            </a:r>
          </a:p>
          <a:p>
            <a:pPr marL="285750" indent="-285750">
              <a:buFont typeface="Arial" panose="020B0604020202020204" pitchFamily="34" charset="0"/>
              <a:buChar char="•"/>
            </a:pPr>
            <a:r>
              <a:rPr lang="en-GB" sz="1400" b="1" dirty="0"/>
              <a:t>Airbus</a:t>
            </a:r>
          </a:p>
          <a:p>
            <a:pPr marL="285750" indent="-285750">
              <a:buFont typeface="Arial" panose="020B0604020202020204" pitchFamily="34" charset="0"/>
              <a:buChar char="•"/>
            </a:pPr>
            <a:r>
              <a:rPr lang="en-GB" sz="1400" b="1" dirty="0"/>
              <a:t>Virgin Money</a:t>
            </a:r>
          </a:p>
          <a:p>
            <a:pPr marL="285750" indent="-285750">
              <a:buFont typeface="Arial" panose="020B0604020202020204" pitchFamily="34" charset="0"/>
              <a:buChar char="•"/>
            </a:pPr>
            <a:r>
              <a:rPr lang="en-GB" sz="1400" b="1" dirty="0"/>
              <a:t>Atkins Global Ltd</a:t>
            </a:r>
          </a:p>
          <a:p>
            <a:pPr marL="285750" indent="-285750">
              <a:buFont typeface="Arial" panose="020B0604020202020204" pitchFamily="34" charset="0"/>
              <a:buChar char="•"/>
            </a:pPr>
            <a:r>
              <a:rPr lang="en-GB" sz="1400" b="1" dirty="0"/>
              <a:t>ISG Plc</a:t>
            </a:r>
          </a:p>
          <a:p>
            <a:pPr marL="285750" indent="-285750">
              <a:buFont typeface="Arial" panose="020B0604020202020204" pitchFamily="34" charset="0"/>
              <a:buChar char="•"/>
            </a:pPr>
            <a:r>
              <a:rPr lang="en-GB" sz="1400" b="1" dirty="0"/>
              <a:t>Atkins</a:t>
            </a:r>
          </a:p>
          <a:p>
            <a:pPr marL="285750" indent="-285750">
              <a:buFont typeface="Arial" panose="020B0604020202020204" pitchFamily="34" charset="0"/>
              <a:buChar char="•"/>
            </a:pPr>
            <a:r>
              <a:rPr lang="en-GB" sz="1400" b="1" dirty="0"/>
              <a:t>Laing O'Rourke</a:t>
            </a:r>
          </a:p>
          <a:p>
            <a:pPr marL="285750" indent="-285750">
              <a:buFont typeface="Arial" panose="020B0604020202020204" pitchFamily="34" charset="0"/>
              <a:buChar char="•"/>
            </a:pPr>
            <a:r>
              <a:rPr lang="en-GB" sz="1400" b="1" dirty="0"/>
              <a:t>Lloyds Banking Group</a:t>
            </a:r>
          </a:p>
          <a:p>
            <a:pPr marL="285750" indent="-285750">
              <a:buFont typeface="Arial" panose="020B0604020202020204" pitchFamily="34" charset="0"/>
              <a:buChar char="•"/>
            </a:pPr>
            <a:r>
              <a:rPr lang="en-GB" sz="1400" b="1" dirty="0"/>
              <a:t>Nestle UK Ltd</a:t>
            </a:r>
          </a:p>
          <a:p>
            <a:pPr marL="285750" indent="-285750">
              <a:buFont typeface="Arial" panose="020B0604020202020204" pitchFamily="34" charset="0"/>
              <a:buChar char="•"/>
            </a:pPr>
            <a:r>
              <a:rPr lang="en-GB" sz="1400" b="1" dirty="0"/>
              <a:t>Ministry of Defence</a:t>
            </a:r>
          </a:p>
        </p:txBody>
      </p:sp>
      <p:sp>
        <p:nvSpPr>
          <p:cNvPr id="2" name="TextBox 1"/>
          <p:cNvSpPr txBox="1"/>
          <p:nvPr/>
        </p:nvSpPr>
        <p:spPr>
          <a:xfrm>
            <a:off x="1675139" y="5728932"/>
            <a:ext cx="8746020" cy="830997"/>
          </a:xfrm>
          <a:prstGeom prst="rect">
            <a:avLst/>
          </a:prstGeom>
          <a:noFill/>
        </p:spPr>
        <p:txBody>
          <a:bodyPr wrap="square" rtlCol="0">
            <a:spAutoFit/>
          </a:bodyPr>
          <a:lstStyle/>
          <a:p>
            <a:r>
              <a:rPr lang="en-GB" sz="1600" dirty="0"/>
              <a:t>More information can be found at: </a:t>
            </a:r>
            <a:r>
              <a:rPr lang="en-GB" sz="1600" dirty="0">
                <a:hlinkClick r:id="rId3"/>
              </a:rPr>
              <a:t>https://www.gov.uk/government/publications/early-recruitment-of-higher-and-degree-apprenticeship-vacancies-for-2017</a:t>
            </a:r>
            <a:r>
              <a:rPr lang="en-GB" sz="1600" dirty="0"/>
              <a:t>  (2018)</a:t>
            </a:r>
          </a:p>
          <a:p>
            <a:endParaRPr lang="en-GB" sz="1600" dirty="0"/>
          </a:p>
        </p:txBody>
      </p:sp>
    </p:spTree>
    <p:extLst>
      <p:ext uri="{BB962C8B-B14F-4D97-AF65-F5344CB8AC3E}">
        <p14:creationId xmlns:p14="http://schemas.microsoft.com/office/powerpoint/2010/main" val="2573841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Degree Early Applications for 2017 starts:</a:t>
            </a:r>
          </a:p>
        </p:txBody>
      </p:sp>
      <p:graphicFrame>
        <p:nvGraphicFramePr>
          <p:cNvPr id="8" name="Content Placeholder 7"/>
          <p:cNvGraphicFramePr>
            <a:graphicFrameLocks noGrp="1"/>
          </p:cNvGraphicFramePr>
          <p:nvPr>
            <p:ph idx="1"/>
            <p:extLst/>
          </p:nvPr>
        </p:nvGraphicFramePr>
        <p:xfrm>
          <a:off x="1981200" y="1508679"/>
          <a:ext cx="8229600" cy="15042732"/>
        </p:xfrm>
        <a:graphic>
          <a:graphicData uri="http://schemas.openxmlformats.org/drawingml/2006/table">
            <a:tbl>
              <a:tblPr>
                <a:tableStyleId>{5C22544A-7EE6-4342-B048-85BDC9FD1C3A}</a:tableStyleId>
              </a:tblPr>
              <a:tblGrid>
                <a:gridCol w="1725314">
                  <a:extLst>
                    <a:ext uri="{9D8B030D-6E8A-4147-A177-3AD203B41FA5}">
                      <a16:colId xmlns:a16="http://schemas.microsoft.com/office/drawing/2014/main" val="1367854133"/>
                    </a:ext>
                  </a:extLst>
                </a:gridCol>
                <a:gridCol w="4336189">
                  <a:extLst>
                    <a:ext uri="{9D8B030D-6E8A-4147-A177-3AD203B41FA5}">
                      <a16:colId xmlns:a16="http://schemas.microsoft.com/office/drawing/2014/main" val="1692217862"/>
                    </a:ext>
                  </a:extLst>
                </a:gridCol>
                <a:gridCol w="1740585">
                  <a:extLst>
                    <a:ext uri="{9D8B030D-6E8A-4147-A177-3AD203B41FA5}">
                      <a16:colId xmlns:a16="http://schemas.microsoft.com/office/drawing/2014/main" val="749281635"/>
                    </a:ext>
                  </a:extLst>
                </a:gridCol>
                <a:gridCol w="427512">
                  <a:extLst>
                    <a:ext uri="{9D8B030D-6E8A-4147-A177-3AD203B41FA5}">
                      <a16:colId xmlns:a16="http://schemas.microsoft.com/office/drawing/2014/main" val="1786180291"/>
                    </a:ext>
                  </a:extLst>
                </a:gridCol>
              </a:tblGrid>
              <a:tr h="53615">
                <a:tc>
                  <a:txBody>
                    <a:bodyPr/>
                    <a:lstStyle/>
                    <a:p>
                      <a:pPr algn="l" fontAlgn="b"/>
                      <a:r>
                        <a:rPr lang="en-GB" sz="1100" u="none" strike="noStrike">
                          <a:effectLst/>
                        </a:rPr>
                        <a:t>Employer</a:t>
                      </a:r>
                      <a:endParaRPr lang="en-GB" sz="1100" b="1"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Job Position</a:t>
                      </a:r>
                      <a:endParaRPr lang="en-GB" sz="1100" b="1"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Location</a:t>
                      </a:r>
                      <a:endParaRPr lang="en-GB" sz="1100" b="1"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No.</a:t>
                      </a:r>
                      <a:endParaRPr lang="en-GB" sz="1100" b="1"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3946281394"/>
                  </a:ext>
                </a:extLst>
              </a:tr>
              <a:tr h="45720">
                <a:tc>
                  <a:txBody>
                    <a:bodyPr/>
                    <a:lstStyle/>
                    <a:p>
                      <a:pPr algn="l" fontAlgn="b"/>
                      <a:r>
                        <a:rPr lang="en-GB" sz="1100" u="none" strike="noStrike">
                          <a:effectLst/>
                        </a:rPr>
                        <a:t>BAE Systems</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Aerospace Engineer</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Warton</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15</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618254737"/>
                  </a:ext>
                </a:extLst>
              </a:tr>
              <a:tr h="45720">
                <a:tc>
                  <a:txBody>
                    <a:bodyPr/>
                    <a:lstStyle/>
                    <a:p>
                      <a:pPr algn="l" fontAlgn="b"/>
                      <a:r>
                        <a:rPr lang="en-GB" sz="1100" u="none" strike="noStrike">
                          <a:effectLst/>
                        </a:rPr>
                        <a:t>BAE Systems</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Software Development Enginner</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Warton/Yeovil/Brough</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18</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887257888"/>
                  </a:ext>
                </a:extLst>
              </a:tr>
              <a:tr h="182696">
                <a:tc>
                  <a:txBody>
                    <a:bodyPr/>
                    <a:lstStyle/>
                    <a:p>
                      <a:pPr algn="l" fontAlgn="b"/>
                      <a:r>
                        <a:rPr lang="en-GB" sz="1100" u="none" strike="noStrike">
                          <a:effectLst/>
                        </a:rPr>
                        <a:t>BAE Systems</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Project Management</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Warton, Samlesbury, Christchurch, Portsmouth, Frimley, Barrow, </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42</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4243774511"/>
                  </a:ext>
                </a:extLst>
              </a:tr>
              <a:tr h="45720">
                <a:tc>
                  <a:txBody>
                    <a:bodyPr/>
                    <a:lstStyle/>
                    <a:p>
                      <a:pPr algn="l" fontAlgn="b"/>
                      <a:r>
                        <a:rPr lang="en-GB" sz="1100" u="none" strike="noStrike">
                          <a:effectLst/>
                        </a:rPr>
                        <a:t>BAE Systems</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Engineering</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Portsmouth, Cowes</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17</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907047279"/>
                  </a:ext>
                </a:extLst>
              </a:tr>
              <a:tr h="45720">
                <a:tc>
                  <a:txBody>
                    <a:bodyPr/>
                    <a:lstStyle/>
                    <a:p>
                      <a:pPr algn="l" fontAlgn="b"/>
                      <a:r>
                        <a:rPr lang="en-GB" sz="1100" u="none" strike="noStrike">
                          <a:effectLst/>
                        </a:rPr>
                        <a:t>BAE Systems</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Combat Systems</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New Malden, Frimley</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16</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2016729471"/>
                  </a:ext>
                </a:extLst>
              </a:tr>
              <a:tr h="45720">
                <a:tc>
                  <a:txBody>
                    <a:bodyPr/>
                    <a:lstStyle/>
                    <a:p>
                      <a:pPr algn="l" fontAlgn="b"/>
                      <a:r>
                        <a:rPr lang="en-GB" sz="1100" u="none" strike="noStrike">
                          <a:effectLst/>
                        </a:rPr>
                        <a:t>BAE Systems</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Cost Engineer</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Barrow</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1</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2234051106"/>
                  </a:ext>
                </a:extLst>
              </a:tr>
              <a:tr h="91440">
                <a:tc>
                  <a:txBody>
                    <a:bodyPr/>
                    <a:lstStyle/>
                    <a:p>
                      <a:pPr algn="l" fontAlgn="b"/>
                      <a:r>
                        <a:rPr lang="en-GB" sz="1100" u="none" strike="noStrike">
                          <a:effectLst/>
                        </a:rPr>
                        <a:t>BAE Systems</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Systems Engineer</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Frimley, New Malden, Weymouth</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4</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260815640"/>
                  </a:ext>
                </a:extLst>
              </a:tr>
              <a:tr h="45720">
                <a:tc>
                  <a:txBody>
                    <a:bodyPr/>
                    <a:lstStyle/>
                    <a:p>
                      <a:pPr algn="l" fontAlgn="b"/>
                      <a:r>
                        <a:rPr lang="en-GB" sz="1100" u="none" strike="noStrike">
                          <a:effectLst/>
                        </a:rPr>
                        <a:t>BAE Systems</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Finance</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Barrow</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2</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2044563488"/>
                  </a:ext>
                </a:extLst>
              </a:tr>
              <a:tr h="45720">
                <a:tc>
                  <a:txBody>
                    <a:bodyPr/>
                    <a:lstStyle/>
                    <a:p>
                      <a:pPr algn="l" fontAlgn="b"/>
                      <a:r>
                        <a:rPr lang="en-GB" sz="1100" u="none" strike="noStrike">
                          <a:effectLst/>
                        </a:rPr>
                        <a:t>BAE Systems</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Human Resources</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Barrow</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2</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497688396"/>
                  </a:ext>
                </a:extLst>
              </a:tr>
              <a:tr h="45720">
                <a:tc>
                  <a:txBody>
                    <a:bodyPr/>
                    <a:lstStyle/>
                    <a:p>
                      <a:pPr algn="l" fontAlgn="b"/>
                      <a:r>
                        <a:rPr lang="en-GB" sz="1100" u="none" strike="noStrike">
                          <a:effectLst/>
                        </a:rPr>
                        <a:t>BAE Systems</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Information Management and Technology</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Barrow</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4</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3695376181"/>
                  </a:ext>
                </a:extLst>
              </a:tr>
              <a:tr h="45720">
                <a:tc>
                  <a:txBody>
                    <a:bodyPr/>
                    <a:lstStyle/>
                    <a:p>
                      <a:pPr algn="l" fontAlgn="b"/>
                      <a:r>
                        <a:rPr lang="en-GB" sz="1100" u="none" strike="noStrike">
                          <a:effectLst/>
                        </a:rPr>
                        <a:t>BAE Systems</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Naval Architect</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Barrow</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2</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1234297707"/>
                  </a:ext>
                </a:extLst>
              </a:tr>
              <a:tr h="45720">
                <a:tc>
                  <a:txBody>
                    <a:bodyPr/>
                    <a:lstStyle/>
                    <a:p>
                      <a:pPr algn="l" fontAlgn="b"/>
                      <a:r>
                        <a:rPr lang="en-GB" sz="1100" u="none" strike="noStrike">
                          <a:effectLst/>
                        </a:rPr>
                        <a:t>BAE Systems</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Human Resources</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Barrow</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2</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1247476252"/>
                  </a:ext>
                </a:extLst>
              </a:tr>
              <a:tr h="45720">
                <a:tc>
                  <a:txBody>
                    <a:bodyPr/>
                    <a:lstStyle/>
                    <a:p>
                      <a:pPr algn="l" fontAlgn="b"/>
                      <a:r>
                        <a:rPr lang="en-GB" sz="1100" u="none" strike="noStrike">
                          <a:effectLst/>
                        </a:rPr>
                        <a:t>BAE Systems</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Product Safety</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Barrow</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1</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2143426791"/>
                  </a:ext>
                </a:extLst>
              </a:tr>
              <a:tr h="45720">
                <a:tc>
                  <a:txBody>
                    <a:bodyPr/>
                    <a:lstStyle/>
                    <a:p>
                      <a:pPr algn="l" fontAlgn="b"/>
                      <a:r>
                        <a:rPr lang="en-GB" sz="1100" u="none" strike="noStrike">
                          <a:effectLst/>
                        </a:rPr>
                        <a:t>BAE Systems</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Nuclear</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Barrow</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6</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1351527512"/>
                  </a:ext>
                </a:extLst>
              </a:tr>
              <a:tr h="45720">
                <a:tc>
                  <a:txBody>
                    <a:bodyPr/>
                    <a:lstStyle/>
                    <a:p>
                      <a:pPr algn="l" fontAlgn="b"/>
                      <a:r>
                        <a:rPr lang="en-GB" sz="1100" u="none" strike="noStrike">
                          <a:effectLst/>
                        </a:rPr>
                        <a:t>BAE Systems</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Supply Chain</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Barrow</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4</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4025071361"/>
                  </a:ext>
                </a:extLst>
              </a:tr>
              <a:tr h="45720">
                <a:tc>
                  <a:txBody>
                    <a:bodyPr/>
                    <a:lstStyle/>
                    <a:p>
                      <a:pPr algn="l" fontAlgn="b"/>
                      <a:r>
                        <a:rPr lang="en-GB" sz="1100" u="none" strike="noStrike">
                          <a:effectLst/>
                        </a:rPr>
                        <a:t>BAE Systems</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Quality</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Barrow</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2</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2867010827"/>
                  </a:ext>
                </a:extLst>
              </a:tr>
              <a:tr h="45720">
                <a:tc>
                  <a:txBody>
                    <a:bodyPr/>
                    <a:lstStyle/>
                    <a:p>
                      <a:pPr algn="l" fontAlgn="b"/>
                      <a:r>
                        <a:rPr lang="en-GB" sz="1100" u="none" strike="noStrike">
                          <a:effectLst/>
                        </a:rPr>
                        <a:t>BAE Systems</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Structural Engineering</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Barrow</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2</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1401052823"/>
                  </a:ext>
                </a:extLst>
              </a:tr>
              <a:tr h="45720">
                <a:tc>
                  <a:txBody>
                    <a:bodyPr/>
                    <a:lstStyle/>
                    <a:p>
                      <a:pPr algn="l" fontAlgn="b"/>
                      <a:r>
                        <a:rPr lang="en-GB" sz="1100" u="none" strike="noStrike">
                          <a:effectLst/>
                        </a:rPr>
                        <a:t>BAE Systems</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Product Safety</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Barrow</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1</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1857985521"/>
                  </a:ext>
                </a:extLst>
              </a:tr>
              <a:tr h="133776">
                <a:tc>
                  <a:txBody>
                    <a:bodyPr/>
                    <a:lstStyle/>
                    <a:p>
                      <a:pPr algn="l" fontAlgn="b"/>
                      <a:r>
                        <a:rPr lang="en-GB" sz="1100" u="none" strike="noStrike">
                          <a:effectLst/>
                        </a:rPr>
                        <a:t>Balfour Beatty</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Construction </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Across the UK, </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100+ across UK</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1959461237"/>
                  </a:ext>
                </a:extLst>
              </a:tr>
              <a:tr h="45720">
                <a:tc>
                  <a:txBody>
                    <a:bodyPr/>
                    <a:lstStyle/>
                    <a:p>
                      <a:pPr algn="l" fontAlgn="b"/>
                      <a:r>
                        <a:rPr lang="en-GB" sz="1100" u="none" strike="noStrike">
                          <a:effectLst/>
                        </a:rPr>
                        <a:t>Wessex Water</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Construction Management</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South West</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4</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1936931853"/>
                  </a:ext>
                </a:extLst>
              </a:tr>
              <a:tr h="45720">
                <a:tc>
                  <a:txBody>
                    <a:bodyPr/>
                    <a:lstStyle/>
                    <a:p>
                      <a:pPr algn="l" fontAlgn="b"/>
                      <a:r>
                        <a:rPr lang="en-GB" sz="1100" u="none" strike="noStrike">
                          <a:effectLst/>
                        </a:rPr>
                        <a:t>BBC</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Digital and Technology Solutions</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London and Salford</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10</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3564044478"/>
                  </a:ext>
                </a:extLst>
              </a:tr>
              <a:tr h="45720">
                <a:tc>
                  <a:txBody>
                    <a:bodyPr/>
                    <a:lstStyle/>
                    <a:p>
                      <a:pPr algn="l" fontAlgn="b"/>
                      <a:r>
                        <a:rPr lang="en-GB" sz="1100" u="none" strike="noStrike">
                          <a:effectLst/>
                        </a:rPr>
                        <a:t>BBC</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Broadcast and Communications Engineering</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UK Wide</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12</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910119313"/>
                  </a:ext>
                </a:extLst>
              </a:tr>
              <a:tr h="52330">
                <a:tc>
                  <a:txBody>
                    <a:bodyPr/>
                    <a:lstStyle/>
                    <a:p>
                      <a:pPr algn="l" fontAlgn="b"/>
                      <a:r>
                        <a:rPr lang="en-GB" sz="1100" u="none" strike="noStrike">
                          <a:effectLst/>
                        </a:rPr>
                        <a:t>BBC</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Business Management </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Central London</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6 or 7 </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1157971586"/>
                  </a:ext>
                </a:extLst>
              </a:tr>
              <a:tr h="133776">
                <a:tc>
                  <a:txBody>
                    <a:bodyPr/>
                    <a:lstStyle/>
                    <a:p>
                      <a:pPr algn="l" fontAlgn="b"/>
                      <a:r>
                        <a:rPr lang="en-GB" sz="1100" u="none" strike="noStrike">
                          <a:effectLst/>
                        </a:rPr>
                        <a:t>Civil Service Fast Track Apprenticeship Programme</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Finance</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UK Wide</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45</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1957006323"/>
                  </a:ext>
                </a:extLst>
              </a:tr>
              <a:tr h="133776">
                <a:tc>
                  <a:txBody>
                    <a:bodyPr/>
                    <a:lstStyle/>
                    <a:p>
                      <a:pPr algn="l" fontAlgn="b"/>
                      <a:r>
                        <a:rPr lang="en-GB" sz="1100" u="none" strike="noStrike">
                          <a:effectLst/>
                        </a:rPr>
                        <a:t>Civil Service Fast Track Apprenticeship Programme</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Commercial</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UK Wide</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20</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4016935585"/>
                  </a:ext>
                </a:extLst>
              </a:tr>
              <a:tr h="133776">
                <a:tc>
                  <a:txBody>
                    <a:bodyPr/>
                    <a:lstStyle/>
                    <a:p>
                      <a:pPr algn="l" fontAlgn="b"/>
                      <a:r>
                        <a:rPr lang="en-GB" sz="1100" u="none" strike="noStrike">
                          <a:effectLst/>
                        </a:rPr>
                        <a:t>Civil Service Fast Track Apprenticeship Programme</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Business Administration</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UK Wide</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500</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1581205232"/>
                  </a:ext>
                </a:extLst>
              </a:tr>
              <a:tr h="133776">
                <a:tc>
                  <a:txBody>
                    <a:bodyPr/>
                    <a:lstStyle/>
                    <a:p>
                      <a:pPr algn="l" fontAlgn="b"/>
                      <a:r>
                        <a:rPr lang="en-GB" sz="1100" u="none" strike="noStrike">
                          <a:effectLst/>
                        </a:rPr>
                        <a:t>Civil Service Fast Track Apprenticeship Programme</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Digital and Technology</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UK Wide</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55</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2585471786"/>
                  </a:ext>
                </a:extLst>
              </a:tr>
              <a:tr h="133776">
                <a:tc>
                  <a:txBody>
                    <a:bodyPr/>
                    <a:lstStyle/>
                    <a:p>
                      <a:pPr algn="l" fontAlgn="b"/>
                      <a:r>
                        <a:rPr lang="en-GB" sz="1100" u="none" strike="noStrike">
                          <a:effectLst/>
                        </a:rPr>
                        <a:t>Civil Service Fast Track Apprenticeship Programme</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Project Delivery</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UK Wide</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90</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3943802710"/>
                  </a:ext>
                </a:extLst>
              </a:tr>
              <a:tr h="45720">
                <a:tc>
                  <a:txBody>
                    <a:bodyPr/>
                    <a:lstStyle/>
                    <a:p>
                      <a:pPr algn="l" fontAlgn="b"/>
                      <a:r>
                        <a:rPr lang="en-GB" sz="1100" u="none" strike="noStrike">
                          <a:effectLst/>
                        </a:rPr>
                        <a:t>Royal Mail</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Project Management</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London</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2</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2160212038"/>
                  </a:ext>
                </a:extLst>
              </a:tr>
              <a:tr h="45720">
                <a:tc>
                  <a:txBody>
                    <a:bodyPr/>
                    <a:lstStyle/>
                    <a:p>
                      <a:pPr algn="l" fontAlgn="b"/>
                      <a:r>
                        <a:rPr lang="en-GB" sz="1100" u="none" strike="noStrike">
                          <a:effectLst/>
                        </a:rPr>
                        <a:t>Royal Mail</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Data Analyst</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London</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9</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4272546973"/>
                  </a:ext>
                </a:extLst>
              </a:tr>
              <a:tr h="45720">
                <a:tc>
                  <a:txBody>
                    <a:bodyPr/>
                    <a:lstStyle/>
                    <a:p>
                      <a:pPr algn="l" fontAlgn="b"/>
                      <a:r>
                        <a:rPr lang="en-GB" sz="1100" u="none" strike="noStrike">
                          <a:effectLst/>
                        </a:rPr>
                        <a:t>Royal Mail</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Cyber Technician</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Chesterfield</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1</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3133036810"/>
                  </a:ext>
                </a:extLst>
              </a:tr>
              <a:tr h="45720">
                <a:tc>
                  <a:txBody>
                    <a:bodyPr/>
                    <a:lstStyle/>
                    <a:p>
                      <a:pPr algn="l" fontAlgn="b"/>
                      <a:r>
                        <a:rPr lang="en-GB" sz="1100" u="none" strike="noStrike">
                          <a:effectLst/>
                        </a:rPr>
                        <a:t>Royal Mail</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Junior Digital Project Manager</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London</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1</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2709007951"/>
                  </a:ext>
                </a:extLst>
              </a:tr>
              <a:tr h="45720">
                <a:tc>
                  <a:txBody>
                    <a:bodyPr/>
                    <a:lstStyle/>
                    <a:p>
                      <a:pPr algn="l" fontAlgn="b"/>
                      <a:r>
                        <a:rPr lang="en-GB" sz="1100" u="none" strike="noStrike">
                          <a:effectLst/>
                        </a:rPr>
                        <a:t>Royal Mail</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Business Analyst</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London</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4</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2883553035"/>
                  </a:ext>
                </a:extLst>
              </a:tr>
              <a:tr h="45720">
                <a:tc>
                  <a:txBody>
                    <a:bodyPr/>
                    <a:lstStyle/>
                    <a:p>
                      <a:pPr algn="l" fontAlgn="b"/>
                      <a:r>
                        <a:rPr lang="en-GB" sz="1100" u="none" strike="noStrike">
                          <a:effectLst/>
                        </a:rPr>
                        <a:t>Royal Mail</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Business Analyst</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Chesterfield</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1</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3301095298"/>
                  </a:ext>
                </a:extLst>
              </a:tr>
              <a:tr h="89709">
                <a:tc>
                  <a:txBody>
                    <a:bodyPr/>
                    <a:lstStyle/>
                    <a:p>
                      <a:pPr algn="l" fontAlgn="b"/>
                      <a:r>
                        <a:rPr lang="en-GB" sz="1100" u="none" strike="noStrike">
                          <a:effectLst/>
                        </a:rPr>
                        <a:t>Siemens</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Higher Engineering Apprenticeship - Digital Factory &amp; Process Industries &amp; Drives</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Manchester</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4</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673892557"/>
                  </a:ext>
                </a:extLst>
              </a:tr>
              <a:tr h="45720">
                <a:tc>
                  <a:txBody>
                    <a:bodyPr/>
                    <a:lstStyle/>
                    <a:p>
                      <a:pPr algn="l" fontAlgn="b"/>
                      <a:r>
                        <a:rPr lang="en-GB" sz="1100" u="none" strike="noStrike">
                          <a:effectLst/>
                        </a:rPr>
                        <a:t>Skanska</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Apprentice Quantity Surveyor </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London</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5</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993852723"/>
                  </a:ext>
                </a:extLst>
              </a:tr>
              <a:tr h="45720">
                <a:tc>
                  <a:txBody>
                    <a:bodyPr/>
                    <a:lstStyle/>
                    <a:p>
                      <a:pPr algn="l" fontAlgn="b"/>
                      <a:r>
                        <a:rPr lang="en-GB" sz="1100" u="none" strike="noStrike">
                          <a:effectLst/>
                        </a:rPr>
                        <a:t>North Bristol NHS Trust</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Assistant Practitioner</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Southmead Hospital</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50</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1249097686"/>
                  </a:ext>
                </a:extLst>
              </a:tr>
              <a:tr h="45720">
                <a:tc>
                  <a:txBody>
                    <a:bodyPr/>
                    <a:lstStyle/>
                    <a:p>
                      <a:pPr algn="l" fontAlgn="b"/>
                      <a:r>
                        <a:rPr lang="en-GB" sz="1100" u="none" strike="noStrike">
                          <a:effectLst/>
                        </a:rPr>
                        <a:t>Wates Group Plc</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Apprentice Quantity Surveyor</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Leeds</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1</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1422605445"/>
                  </a:ext>
                </a:extLst>
              </a:tr>
              <a:tr h="45720">
                <a:tc>
                  <a:txBody>
                    <a:bodyPr/>
                    <a:lstStyle/>
                    <a:p>
                      <a:pPr algn="l" fontAlgn="b"/>
                      <a:r>
                        <a:rPr lang="en-GB" sz="1100" u="none" strike="noStrike">
                          <a:effectLst/>
                        </a:rPr>
                        <a:t>Wates Group Plc</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Apprentice Quantity Surveyor</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Manchester</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1</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2086108730"/>
                  </a:ext>
                </a:extLst>
              </a:tr>
              <a:tr h="45720">
                <a:tc>
                  <a:txBody>
                    <a:bodyPr/>
                    <a:lstStyle/>
                    <a:p>
                      <a:pPr algn="l" fontAlgn="b"/>
                      <a:r>
                        <a:rPr lang="en-GB" sz="1100" u="none" strike="noStrike">
                          <a:effectLst/>
                        </a:rPr>
                        <a:t>Wates Group Plc</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Apprentice Quantity Surveyor</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London</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1</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1482082130"/>
                  </a:ext>
                </a:extLst>
              </a:tr>
              <a:tr h="45720">
                <a:tc>
                  <a:txBody>
                    <a:bodyPr/>
                    <a:lstStyle/>
                    <a:p>
                      <a:pPr algn="l" fontAlgn="b"/>
                      <a:r>
                        <a:rPr lang="en-GB" sz="1100" u="none" strike="noStrike">
                          <a:effectLst/>
                        </a:rPr>
                        <a:t>Wates Group Plc</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Apprentice Quantity Surveyor</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Cambridge</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1</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3066929947"/>
                  </a:ext>
                </a:extLst>
              </a:tr>
              <a:tr h="45720">
                <a:tc>
                  <a:txBody>
                    <a:bodyPr/>
                    <a:lstStyle/>
                    <a:p>
                      <a:pPr algn="l" fontAlgn="b"/>
                      <a:r>
                        <a:rPr lang="en-GB" sz="1100" u="none" strike="noStrike">
                          <a:effectLst/>
                        </a:rPr>
                        <a:t>Wates Group Plc</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Apprentice Quantity Surveyor</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Basingstoke</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1</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2736453344"/>
                  </a:ext>
                </a:extLst>
              </a:tr>
              <a:tr h="45720">
                <a:tc>
                  <a:txBody>
                    <a:bodyPr/>
                    <a:lstStyle/>
                    <a:p>
                      <a:pPr algn="l" fontAlgn="b"/>
                      <a:r>
                        <a:rPr lang="en-GB" sz="1100" u="none" strike="noStrike">
                          <a:effectLst/>
                        </a:rPr>
                        <a:t>Wates Group Plc</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Apprentice Quantity Surveyor</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Leeds</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1</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2924733702"/>
                  </a:ext>
                </a:extLst>
              </a:tr>
              <a:tr h="45720">
                <a:tc>
                  <a:txBody>
                    <a:bodyPr/>
                    <a:lstStyle/>
                    <a:p>
                      <a:pPr algn="l" fontAlgn="b"/>
                      <a:r>
                        <a:rPr lang="en-GB" sz="1100" u="none" strike="noStrike">
                          <a:effectLst/>
                        </a:rPr>
                        <a:t>Wates Group Plc</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Apprentice Quantity Surveyor</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Manchester</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1</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2815988550"/>
                  </a:ext>
                </a:extLst>
              </a:tr>
              <a:tr h="45720">
                <a:tc>
                  <a:txBody>
                    <a:bodyPr/>
                    <a:lstStyle/>
                    <a:p>
                      <a:pPr algn="l" fontAlgn="b"/>
                      <a:r>
                        <a:rPr lang="en-GB" sz="1100" u="none" strike="noStrike">
                          <a:effectLst/>
                        </a:rPr>
                        <a:t>Wates Group Plc</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Apprentice Quantity Surveyor</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Enfield</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1</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429440201"/>
                  </a:ext>
                </a:extLst>
              </a:tr>
              <a:tr h="45720">
                <a:tc>
                  <a:txBody>
                    <a:bodyPr/>
                    <a:lstStyle/>
                    <a:p>
                      <a:pPr algn="l" fontAlgn="b"/>
                      <a:r>
                        <a:rPr lang="en-GB" sz="1100" u="none" strike="noStrike">
                          <a:effectLst/>
                        </a:rPr>
                        <a:t>Wates Group Plc</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Apprentice Quantity Surveyor</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Birmingham</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1</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3874402073"/>
                  </a:ext>
                </a:extLst>
              </a:tr>
              <a:tr h="45720">
                <a:tc>
                  <a:txBody>
                    <a:bodyPr/>
                    <a:lstStyle/>
                    <a:p>
                      <a:pPr algn="l" fontAlgn="b"/>
                      <a:r>
                        <a:rPr lang="en-GB" sz="1100" u="none" strike="noStrike">
                          <a:effectLst/>
                        </a:rPr>
                        <a:t>Wates Group Plc</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Apprentice Quantity Surveyor</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Basingstoke</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1</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3684895609"/>
                  </a:ext>
                </a:extLst>
              </a:tr>
              <a:tr h="45720">
                <a:tc>
                  <a:txBody>
                    <a:bodyPr/>
                    <a:lstStyle/>
                    <a:p>
                      <a:pPr algn="l" fontAlgn="b"/>
                      <a:r>
                        <a:rPr lang="en-GB" sz="1100" u="none" strike="noStrike">
                          <a:effectLst/>
                        </a:rPr>
                        <a:t>Wates Group Plc</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Apprentice Quantity Surveyor</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Leatherhead</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1</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3637717905"/>
                  </a:ext>
                </a:extLst>
              </a:tr>
              <a:tr h="45720">
                <a:tc>
                  <a:txBody>
                    <a:bodyPr/>
                    <a:lstStyle/>
                    <a:p>
                      <a:pPr algn="l" fontAlgn="b"/>
                      <a:r>
                        <a:rPr lang="en-GB" sz="1100" u="none" strike="noStrike">
                          <a:effectLst/>
                        </a:rPr>
                        <a:t>Wates Group Plc</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Apprentice Quantity Surveyor</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Birmingham</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1</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1556059682"/>
                  </a:ext>
                </a:extLst>
              </a:tr>
              <a:tr h="45720">
                <a:tc>
                  <a:txBody>
                    <a:bodyPr/>
                    <a:lstStyle/>
                    <a:p>
                      <a:pPr algn="l" fontAlgn="b"/>
                      <a:r>
                        <a:rPr lang="en-GB" sz="1100" u="none" strike="noStrike">
                          <a:effectLst/>
                        </a:rPr>
                        <a:t>Wates Group Plc</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Building Services Management Apprentice</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Manchester</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1</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1358094380"/>
                  </a:ext>
                </a:extLst>
              </a:tr>
              <a:tr h="45720">
                <a:tc>
                  <a:txBody>
                    <a:bodyPr/>
                    <a:lstStyle/>
                    <a:p>
                      <a:pPr algn="l" fontAlgn="b"/>
                      <a:r>
                        <a:rPr lang="en-GB" sz="1100" u="none" strike="noStrike">
                          <a:effectLst/>
                        </a:rPr>
                        <a:t>Wates Group Plc</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Building Services Management Apprentice</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Leeds</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1</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1731219746"/>
                  </a:ext>
                </a:extLst>
              </a:tr>
              <a:tr h="45720">
                <a:tc>
                  <a:txBody>
                    <a:bodyPr/>
                    <a:lstStyle/>
                    <a:p>
                      <a:pPr algn="l" fontAlgn="b"/>
                      <a:r>
                        <a:rPr lang="en-GB" sz="1100" u="none" strike="noStrike">
                          <a:effectLst/>
                        </a:rPr>
                        <a:t>Wates Group Plc</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Building Services Management Apprentice</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Cambridge</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1</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2121539975"/>
                  </a:ext>
                </a:extLst>
              </a:tr>
              <a:tr h="45720">
                <a:tc>
                  <a:txBody>
                    <a:bodyPr/>
                    <a:lstStyle/>
                    <a:p>
                      <a:pPr algn="l" fontAlgn="b"/>
                      <a:r>
                        <a:rPr lang="en-GB" sz="1100" u="none" strike="noStrike">
                          <a:effectLst/>
                        </a:rPr>
                        <a:t>Wates Group Plc</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Building Services Management Apprentice</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Birmingham</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1</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179094243"/>
                  </a:ext>
                </a:extLst>
              </a:tr>
              <a:tr h="45720">
                <a:tc>
                  <a:txBody>
                    <a:bodyPr/>
                    <a:lstStyle/>
                    <a:p>
                      <a:pPr algn="l" fontAlgn="b"/>
                      <a:r>
                        <a:rPr lang="en-GB" sz="1100" u="none" strike="noStrike">
                          <a:effectLst/>
                        </a:rPr>
                        <a:t>Wates Group Plc</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Building Services Management Apprentice</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Basingstoke</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1</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4012727975"/>
                  </a:ext>
                </a:extLst>
              </a:tr>
              <a:tr h="45720">
                <a:tc>
                  <a:txBody>
                    <a:bodyPr/>
                    <a:lstStyle/>
                    <a:p>
                      <a:pPr algn="l" fontAlgn="b"/>
                      <a:r>
                        <a:rPr lang="en-GB" sz="1100" u="none" strike="noStrike">
                          <a:effectLst/>
                        </a:rPr>
                        <a:t>Wates Group Plc</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Building Services Management Apprentice</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Leatherhead</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1</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1889999565"/>
                  </a:ext>
                </a:extLst>
              </a:tr>
              <a:tr h="45720">
                <a:tc>
                  <a:txBody>
                    <a:bodyPr/>
                    <a:lstStyle/>
                    <a:p>
                      <a:pPr algn="l" fontAlgn="b"/>
                      <a:r>
                        <a:rPr lang="en-GB" sz="1100" u="none" strike="noStrike">
                          <a:effectLst/>
                        </a:rPr>
                        <a:t>Wates Group Plc</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Building Services Management Apprentice</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London</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1</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1659270236"/>
                  </a:ext>
                </a:extLst>
              </a:tr>
              <a:tr h="45720">
                <a:tc>
                  <a:txBody>
                    <a:bodyPr/>
                    <a:lstStyle/>
                    <a:p>
                      <a:pPr algn="l" fontAlgn="b"/>
                      <a:r>
                        <a:rPr lang="en-GB" sz="1100" u="none" strike="noStrike">
                          <a:effectLst/>
                        </a:rPr>
                        <a:t>Airbus</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Engineering Undergraduate Apprenticeship</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Bristol</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25</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3896095889"/>
                  </a:ext>
                </a:extLst>
              </a:tr>
              <a:tr h="45720">
                <a:tc>
                  <a:txBody>
                    <a:bodyPr/>
                    <a:lstStyle/>
                    <a:p>
                      <a:pPr algn="l" fontAlgn="b"/>
                      <a:r>
                        <a:rPr lang="en-GB" sz="1100" u="none" strike="noStrike">
                          <a:effectLst/>
                        </a:rPr>
                        <a:t>Virgin Money</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ITC Apprentice</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Newcastle-upon-Tyne</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10</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1826146491"/>
                  </a:ext>
                </a:extLst>
              </a:tr>
              <a:tr h="45720">
                <a:tc>
                  <a:txBody>
                    <a:bodyPr/>
                    <a:lstStyle/>
                    <a:p>
                      <a:pPr algn="l" fontAlgn="b"/>
                      <a:r>
                        <a:rPr lang="en-GB" sz="1100" u="none" strike="noStrike">
                          <a:effectLst/>
                        </a:rPr>
                        <a:t>Atkins Global Ltd</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Chartered Surveyor Apprenticeship (Quantity Surveying Route)</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Newcastle-upon-Tyne</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1</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3921789595"/>
                  </a:ext>
                </a:extLst>
              </a:tr>
              <a:tr h="53615">
                <a:tc>
                  <a:txBody>
                    <a:bodyPr/>
                    <a:lstStyle/>
                    <a:p>
                      <a:pPr algn="l" fontAlgn="b"/>
                      <a:r>
                        <a:rPr lang="en-GB" sz="1100" u="none" strike="noStrike">
                          <a:effectLst/>
                        </a:rPr>
                        <a:t>ISG Plc</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Apprentice Surveyor</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Salford</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2</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371895504"/>
                  </a:ext>
                </a:extLst>
              </a:tr>
              <a:tr h="53615">
                <a:tc>
                  <a:txBody>
                    <a:bodyPr/>
                    <a:lstStyle/>
                    <a:p>
                      <a:pPr algn="l" fontAlgn="b"/>
                      <a:r>
                        <a:rPr lang="en-GB" sz="1100" u="none" strike="noStrike">
                          <a:effectLst/>
                        </a:rPr>
                        <a:t>ISG Plc</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Apprentice Construction Manager</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Salford</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1</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2016726883"/>
                  </a:ext>
                </a:extLst>
              </a:tr>
              <a:tr h="53615">
                <a:tc>
                  <a:txBody>
                    <a:bodyPr/>
                    <a:lstStyle/>
                    <a:p>
                      <a:pPr algn="l" fontAlgn="b"/>
                      <a:r>
                        <a:rPr lang="en-GB" sz="1100" u="none" strike="noStrike">
                          <a:effectLst/>
                        </a:rPr>
                        <a:t>ISG Plc</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Apprentice Surveyor</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Bristol</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1</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278110688"/>
                  </a:ext>
                </a:extLst>
              </a:tr>
              <a:tr h="53615">
                <a:tc>
                  <a:txBody>
                    <a:bodyPr/>
                    <a:lstStyle/>
                    <a:p>
                      <a:pPr algn="l" fontAlgn="b"/>
                      <a:r>
                        <a:rPr lang="en-GB" sz="1100" u="none" strike="noStrike">
                          <a:effectLst/>
                        </a:rPr>
                        <a:t>ISG Plc</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Apprentice Construction Manager</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Bristol</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1</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1613321686"/>
                  </a:ext>
                </a:extLst>
              </a:tr>
              <a:tr h="53615">
                <a:tc>
                  <a:txBody>
                    <a:bodyPr/>
                    <a:lstStyle/>
                    <a:p>
                      <a:pPr algn="l" fontAlgn="b"/>
                      <a:r>
                        <a:rPr lang="en-GB" sz="1100" u="none" strike="noStrike">
                          <a:effectLst/>
                        </a:rPr>
                        <a:t>ISG Plc</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Apprentice Surveyor</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London</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6</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1791754738"/>
                  </a:ext>
                </a:extLst>
              </a:tr>
              <a:tr h="53615">
                <a:tc>
                  <a:txBody>
                    <a:bodyPr/>
                    <a:lstStyle/>
                    <a:p>
                      <a:pPr algn="l" fontAlgn="b"/>
                      <a:r>
                        <a:rPr lang="en-GB" sz="1100" u="none" strike="noStrike">
                          <a:effectLst/>
                        </a:rPr>
                        <a:t>ISG Plc</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Apprentice Construction Manager</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London</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4</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3168037617"/>
                  </a:ext>
                </a:extLst>
              </a:tr>
              <a:tr h="47372">
                <a:tc>
                  <a:txBody>
                    <a:bodyPr/>
                    <a:lstStyle/>
                    <a:p>
                      <a:pPr algn="l" fontAlgn="b"/>
                      <a:r>
                        <a:rPr lang="en-GB" sz="1100" u="none" strike="noStrike">
                          <a:effectLst/>
                        </a:rPr>
                        <a:t>Atkins</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Chartered Surveyor Apprenticeship (Quantity Surveying Route)</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Stockton-on-Tees</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1</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3473552443"/>
                  </a:ext>
                </a:extLst>
              </a:tr>
              <a:tr h="47372">
                <a:tc>
                  <a:txBody>
                    <a:bodyPr/>
                    <a:lstStyle/>
                    <a:p>
                      <a:pPr algn="l" fontAlgn="b"/>
                      <a:r>
                        <a:rPr lang="en-GB" sz="1100" u="none" strike="noStrike">
                          <a:effectLst/>
                        </a:rPr>
                        <a:t>Atkins Global Ltd</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Chartered Surveyor Apprenticeship (Quantity Surveying Route)</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Newcastle-upon-Tyne</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1</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1787342346"/>
                  </a:ext>
                </a:extLst>
              </a:tr>
              <a:tr h="47372">
                <a:tc>
                  <a:txBody>
                    <a:bodyPr/>
                    <a:lstStyle/>
                    <a:p>
                      <a:pPr algn="l" fontAlgn="b"/>
                      <a:r>
                        <a:rPr lang="en-GB" sz="1100" u="none" strike="noStrike">
                          <a:effectLst/>
                        </a:rPr>
                        <a:t>Atkins</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Chartered Surveyor Apprenticeship (Quantity Surveying Route)</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Leeds</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4</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2679268345"/>
                  </a:ext>
                </a:extLst>
              </a:tr>
              <a:tr h="47372">
                <a:tc>
                  <a:txBody>
                    <a:bodyPr/>
                    <a:lstStyle/>
                    <a:p>
                      <a:pPr algn="l" fontAlgn="b"/>
                      <a:r>
                        <a:rPr lang="en-GB" sz="1100" u="none" strike="noStrike">
                          <a:effectLst/>
                        </a:rPr>
                        <a:t>Atkins</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Chartered Surveyor Apprenticeship (Quantity Surveying Route)</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Warrington</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4</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1989840883"/>
                  </a:ext>
                </a:extLst>
              </a:tr>
              <a:tr h="47372">
                <a:tc>
                  <a:txBody>
                    <a:bodyPr/>
                    <a:lstStyle/>
                    <a:p>
                      <a:pPr algn="l" fontAlgn="b"/>
                      <a:r>
                        <a:rPr lang="en-GB" sz="1100" u="none" strike="noStrike">
                          <a:effectLst/>
                        </a:rPr>
                        <a:t>Laing O'Rourke</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Apprentice Quantity Surveyor</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Dartford</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7</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488103521"/>
                  </a:ext>
                </a:extLst>
              </a:tr>
              <a:tr h="53615">
                <a:tc>
                  <a:txBody>
                    <a:bodyPr/>
                    <a:lstStyle/>
                    <a:p>
                      <a:pPr algn="l" fontAlgn="b"/>
                      <a:r>
                        <a:rPr lang="en-GB" sz="1100" u="none" strike="noStrike">
                          <a:effectLst/>
                        </a:rPr>
                        <a:t>Lloyds Banking Group</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Group IT Apprentice</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Halifax</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2</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3934904300"/>
                  </a:ext>
                </a:extLst>
              </a:tr>
              <a:tr h="53615">
                <a:tc>
                  <a:txBody>
                    <a:bodyPr/>
                    <a:lstStyle/>
                    <a:p>
                      <a:pPr algn="l" fontAlgn="b"/>
                      <a:r>
                        <a:rPr lang="en-GB" sz="1100" u="none" strike="noStrike">
                          <a:effectLst/>
                        </a:rPr>
                        <a:t>Lloyds Banking Group</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Group IT Apprentice</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Halifax</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2</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119466388"/>
                  </a:ext>
                </a:extLst>
              </a:tr>
              <a:tr h="53615">
                <a:tc>
                  <a:txBody>
                    <a:bodyPr/>
                    <a:lstStyle/>
                    <a:p>
                      <a:pPr algn="l" fontAlgn="b"/>
                      <a:r>
                        <a:rPr lang="en-GB" sz="1100" u="none" strike="noStrike">
                          <a:effectLst/>
                        </a:rPr>
                        <a:t>Lloyds Banking Group</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Group IT Apprentice</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Manchester</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2</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2602569651"/>
                  </a:ext>
                </a:extLst>
              </a:tr>
              <a:tr h="53615">
                <a:tc>
                  <a:txBody>
                    <a:bodyPr/>
                    <a:lstStyle/>
                    <a:p>
                      <a:pPr algn="l" fontAlgn="b"/>
                      <a:r>
                        <a:rPr lang="en-GB" sz="1100" u="none" strike="noStrike">
                          <a:effectLst/>
                        </a:rPr>
                        <a:t>Lloyds Banking Group</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Group IT Apprentice</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Manchester</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2</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2062108978"/>
                  </a:ext>
                </a:extLst>
              </a:tr>
              <a:tr h="53615">
                <a:tc>
                  <a:txBody>
                    <a:bodyPr/>
                    <a:lstStyle/>
                    <a:p>
                      <a:pPr algn="l" fontAlgn="b"/>
                      <a:r>
                        <a:rPr lang="en-GB" sz="1100" u="none" strike="noStrike">
                          <a:effectLst/>
                        </a:rPr>
                        <a:t>Lloyds Banking Group</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Group IT Apprentice</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Pudsey</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2</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2621412415"/>
                  </a:ext>
                </a:extLst>
              </a:tr>
              <a:tr h="53615">
                <a:tc>
                  <a:txBody>
                    <a:bodyPr/>
                    <a:lstStyle/>
                    <a:p>
                      <a:pPr algn="l" fontAlgn="b"/>
                      <a:r>
                        <a:rPr lang="en-GB" sz="1100" u="none" strike="noStrike">
                          <a:effectLst/>
                        </a:rPr>
                        <a:t>Nestle UK Ltd</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Nestlé Food Technologist Degree Apprenticeship </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Dalston</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a:effectLst/>
                        </a:rPr>
                        <a:t>1</a:t>
                      </a:r>
                      <a:endParaRPr lang="en-GB" sz="1100" b="0" i="0" u="none" strike="noStrike">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3196467555"/>
                  </a:ext>
                </a:extLst>
              </a:tr>
              <a:tr h="53615">
                <a:tc>
                  <a:txBody>
                    <a:bodyPr/>
                    <a:lstStyle/>
                    <a:p>
                      <a:pPr algn="l" fontAlgn="b"/>
                      <a:r>
                        <a:rPr lang="en-GB" sz="1100" u="none" strike="noStrike">
                          <a:effectLst/>
                        </a:rPr>
                        <a:t>Ministry of Defence</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Degree Engineering Apprenticeship</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l" fontAlgn="b"/>
                      <a:r>
                        <a:rPr lang="en-GB" sz="1100" u="none" strike="noStrike">
                          <a:effectLst/>
                        </a:rPr>
                        <a:t>Stoke Gifford, Bristol</a:t>
                      </a:r>
                      <a:endParaRPr lang="en-GB" sz="1100" b="0" i="0" u="none" strike="noStrike">
                        <a:solidFill>
                          <a:srgbClr val="000000"/>
                        </a:solidFill>
                        <a:effectLst/>
                        <a:latin typeface="Arial" panose="020B0604020202020204" pitchFamily="34" charset="0"/>
                      </a:endParaRPr>
                    </a:p>
                  </a:txBody>
                  <a:tcPr marL="1574" marR="1574" marT="1574" marB="0" anchor="b"/>
                </a:tc>
                <a:tc>
                  <a:txBody>
                    <a:bodyPr/>
                    <a:lstStyle/>
                    <a:p>
                      <a:pPr algn="r" fontAlgn="b"/>
                      <a:r>
                        <a:rPr lang="en-GB" sz="1100" u="none" strike="noStrike" dirty="0">
                          <a:effectLst/>
                        </a:rPr>
                        <a:t>20</a:t>
                      </a:r>
                      <a:endParaRPr lang="en-GB" sz="1100" b="0" i="0" u="none" strike="noStrike" dirty="0">
                        <a:solidFill>
                          <a:srgbClr val="000000"/>
                        </a:solidFill>
                        <a:effectLst/>
                        <a:latin typeface="Arial" panose="020B0604020202020204" pitchFamily="34" charset="0"/>
                      </a:endParaRPr>
                    </a:p>
                  </a:txBody>
                  <a:tcPr marL="1574" marR="1574" marT="1574" marB="0" anchor="b"/>
                </a:tc>
                <a:extLst>
                  <a:ext uri="{0D108BD9-81ED-4DB2-BD59-A6C34878D82A}">
                    <a16:rowId xmlns:a16="http://schemas.microsoft.com/office/drawing/2014/main" val="2187780533"/>
                  </a:ext>
                </a:extLst>
              </a:tr>
            </a:tbl>
          </a:graphicData>
        </a:graphic>
      </p:graphicFrame>
    </p:spTree>
    <p:extLst>
      <p:ext uri="{BB962C8B-B14F-4D97-AF65-F5344CB8AC3E}">
        <p14:creationId xmlns:p14="http://schemas.microsoft.com/office/powerpoint/2010/main" val="1722856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5000" fill="hold"/>
                                        <p:tgtEl>
                                          <p:spTgt spid="8"/>
                                        </p:tgtEl>
                                        <p:attrNameLst>
                                          <p:attrName>ppt_x</p:attrName>
                                        </p:attrNameLst>
                                      </p:cBhvr>
                                      <p:tavLst>
                                        <p:tav tm="0">
                                          <p:val>
                                            <p:strVal val="#ppt_x"/>
                                          </p:val>
                                        </p:tav>
                                        <p:tav tm="100000">
                                          <p:val>
                                            <p:strVal val="#ppt_x"/>
                                          </p:val>
                                        </p:tav>
                                      </p:tavLst>
                                    </p:anim>
                                    <p:anim calcmode="lin" valueType="num">
                                      <p:cBhvr>
                                        <p:cTn id="8" dur="15000" fill="hold"/>
                                        <p:tgtEl>
                                          <p:spTgt spid="8"/>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1184</Words>
  <Application>Microsoft Office PowerPoint</Application>
  <PresentationFormat>Widescreen</PresentationFormat>
  <Paragraphs>381</Paragraphs>
  <Slides>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University – have a plan A and B</vt:lpstr>
      <vt:lpstr>PowerPoint Presentation</vt:lpstr>
      <vt:lpstr>Degree apprenticeships – a genuine game changer</vt:lpstr>
      <vt:lpstr>PowerPoint Presentation</vt:lpstr>
      <vt:lpstr>Degree Early Applications for 2017 starts: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 have a plan A and B</dc:title>
  <dc:creator>Kim Martin</dc:creator>
  <cp:lastModifiedBy>Kim Martin</cp:lastModifiedBy>
  <cp:revision>2</cp:revision>
  <dcterms:created xsi:type="dcterms:W3CDTF">2017-07-05T14:10:29Z</dcterms:created>
  <dcterms:modified xsi:type="dcterms:W3CDTF">2017-07-05T14:12:54Z</dcterms:modified>
</cp:coreProperties>
</file>