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60" r:id="rId2"/>
  </p:sldMasterIdLst>
  <p:notesMasterIdLst>
    <p:notesMasterId r:id="rId27"/>
  </p:notesMasterIdLst>
  <p:sldIdLst>
    <p:sldId id="295" r:id="rId3"/>
    <p:sldId id="275" r:id="rId4"/>
    <p:sldId id="278" r:id="rId5"/>
    <p:sldId id="324" r:id="rId6"/>
    <p:sldId id="296" r:id="rId7"/>
    <p:sldId id="266" r:id="rId8"/>
    <p:sldId id="331" r:id="rId9"/>
    <p:sldId id="280" r:id="rId10"/>
    <p:sldId id="292" r:id="rId11"/>
    <p:sldId id="287" r:id="rId12"/>
    <p:sldId id="336" r:id="rId13"/>
    <p:sldId id="332" r:id="rId14"/>
    <p:sldId id="281" r:id="rId15"/>
    <p:sldId id="304" r:id="rId16"/>
    <p:sldId id="305" r:id="rId17"/>
    <p:sldId id="301" r:id="rId18"/>
    <p:sldId id="302" r:id="rId19"/>
    <p:sldId id="306" r:id="rId20"/>
    <p:sldId id="311" r:id="rId21"/>
    <p:sldId id="315" r:id="rId22"/>
    <p:sldId id="327" r:id="rId23"/>
    <p:sldId id="314" r:id="rId24"/>
    <p:sldId id="283" r:id="rId25"/>
    <p:sldId id="29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FF99"/>
    <a:srgbClr val="F8F726"/>
    <a:srgbClr val="FF98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61" autoAdjust="0"/>
    <p:restoredTop sz="79545" autoAdjust="0"/>
  </p:normalViewPr>
  <p:slideViewPr>
    <p:cSldViewPr snapToGrid="0" snapToObjects="1">
      <p:cViewPr varScale="1">
        <p:scale>
          <a:sx n="84" d="100"/>
          <a:sy n="84" d="100"/>
        </p:scale>
        <p:origin x="1958" y="58"/>
      </p:cViewPr>
      <p:guideLst>
        <p:guide orient="horz" pos="2160"/>
        <p:guide pos="2880"/>
      </p:guideLst>
    </p:cSldViewPr>
  </p:slideViewPr>
  <p:notesTextViewPr>
    <p:cViewPr>
      <p:scale>
        <a:sx n="50" d="100"/>
        <a:sy n="50" d="100"/>
      </p:scale>
      <p:origin x="0" y="0"/>
    </p:cViewPr>
  </p:notesTextViewPr>
  <p:sorterViewPr>
    <p:cViewPr>
      <p:scale>
        <a:sx n="100" d="100"/>
        <a:sy n="100" d="100"/>
      </p:scale>
      <p:origin x="0" y="-55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A67469-8BA7-4D44-84CE-ADEC6D749B33}" type="datetimeFigureOut">
              <a:rPr lang="en-GB" smtClean="0"/>
              <a:t>10/07/2017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8E8F90-17F0-4D04-B5A9-AA42A83F34C8}" type="slidenum">
              <a:rPr lang="en-GB" smtClean="0"/>
              <a:t>‹#›</a:t>
            </a:fld>
            <a:endParaRPr lang="en-GB"/>
          </a:p>
        </p:txBody>
      </p:sp>
    </p:spTree>
    <p:extLst>
      <p:ext uri="{BB962C8B-B14F-4D97-AF65-F5344CB8AC3E}">
        <p14:creationId xmlns:p14="http://schemas.microsoft.com/office/powerpoint/2010/main" val="2217154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gov.uk/government/uploads/system/uploads/attachment_data/file/462822/BIS-15-511-gov-response-protecting-the-term-apprenticeship-from-misuse.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kern="1200" dirty="0">
                <a:solidFill>
                  <a:schemeClr val="tx1"/>
                </a:solidFill>
                <a:latin typeface="+mn-lt"/>
                <a:ea typeface="+mn-ea"/>
                <a:cs typeface="+mn-cs"/>
              </a:rPr>
              <a:t>My</a:t>
            </a:r>
            <a:r>
              <a:rPr lang="en-GB" sz="800" kern="1200" baseline="0" dirty="0">
                <a:solidFill>
                  <a:schemeClr val="tx1"/>
                </a:solidFill>
                <a:latin typeface="+mn-lt"/>
                <a:ea typeface="+mn-ea"/>
                <a:cs typeface="+mn-cs"/>
              </a:rPr>
              <a:t> name is </a:t>
            </a:r>
            <a:r>
              <a:rPr lang="en-GB" sz="800" b="1" kern="1200" baseline="0" dirty="0">
                <a:solidFill>
                  <a:schemeClr val="tx1"/>
                </a:solidFill>
                <a:latin typeface="+mn-lt"/>
                <a:ea typeface="+mn-ea"/>
                <a:cs typeface="+mn-cs"/>
              </a:rPr>
              <a:t>‘insert name’</a:t>
            </a:r>
            <a:r>
              <a:rPr lang="en-GB" sz="800" kern="1200" baseline="0" dirty="0">
                <a:solidFill>
                  <a:schemeClr val="tx1"/>
                </a:solidFill>
                <a:latin typeface="+mn-lt"/>
                <a:ea typeface="+mn-ea"/>
                <a:cs typeface="+mn-cs"/>
              </a:rPr>
              <a:t> and I’m here on behalf of the National Apprenticeship Service to talk to you about apprenticeships.</a:t>
            </a:r>
          </a:p>
          <a:p>
            <a:endParaRPr lang="en-GB" sz="800" kern="1200" baseline="0" dirty="0">
              <a:solidFill>
                <a:schemeClr val="tx1"/>
              </a:solidFill>
              <a:latin typeface="+mn-lt"/>
              <a:ea typeface="+mn-ea"/>
              <a:cs typeface="+mn-cs"/>
            </a:endParaRPr>
          </a:p>
          <a:p>
            <a:r>
              <a:rPr lang="en-GB" sz="800" kern="1200" dirty="0">
                <a:solidFill>
                  <a:schemeClr val="tx1"/>
                </a:solidFill>
                <a:latin typeface="+mn-lt"/>
                <a:ea typeface="+mn-ea"/>
                <a:cs typeface="+mn-cs"/>
              </a:rPr>
              <a:t>It’s really important to remember to</a:t>
            </a:r>
            <a:r>
              <a:rPr lang="en-GB" sz="800" kern="1200" baseline="0" dirty="0">
                <a:solidFill>
                  <a:schemeClr val="tx1"/>
                </a:solidFill>
                <a:latin typeface="+mn-lt"/>
                <a:ea typeface="+mn-ea"/>
                <a:cs typeface="+mn-cs"/>
              </a:rPr>
              <a:t> keep your options open about your future. So for the next 15-20 minutes, I’m going to explain:</a:t>
            </a:r>
            <a:br>
              <a:rPr lang="en-GB" sz="800" kern="1200" baseline="0" dirty="0">
                <a:solidFill>
                  <a:schemeClr val="tx1"/>
                </a:solidFill>
                <a:latin typeface="+mn-lt"/>
                <a:ea typeface="+mn-ea"/>
                <a:cs typeface="+mn-cs"/>
              </a:rPr>
            </a:br>
            <a:r>
              <a:rPr lang="en-GB" sz="800" kern="1200" baseline="0" dirty="0">
                <a:solidFill>
                  <a:schemeClr val="tx1"/>
                </a:solidFill>
                <a:latin typeface="+mn-lt"/>
                <a:ea typeface="+mn-ea"/>
                <a:cs typeface="+mn-cs"/>
              </a:rPr>
              <a:t>- The range of apprenticeship job roles available</a:t>
            </a:r>
            <a:br>
              <a:rPr lang="en-GB" sz="800" kern="1200" baseline="0" dirty="0">
                <a:solidFill>
                  <a:schemeClr val="tx1"/>
                </a:solidFill>
                <a:latin typeface="+mn-lt"/>
                <a:ea typeface="+mn-ea"/>
                <a:cs typeface="+mn-cs"/>
              </a:rPr>
            </a:br>
            <a:r>
              <a:rPr lang="en-GB" sz="800" kern="1200" baseline="0" dirty="0">
                <a:solidFill>
                  <a:schemeClr val="tx1"/>
                </a:solidFill>
                <a:latin typeface="+mn-lt"/>
                <a:ea typeface="+mn-ea"/>
                <a:cs typeface="+mn-cs"/>
              </a:rPr>
              <a:t>- The different levels</a:t>
            </a:r>
            <a:br>
              <a:rPr lang="en-GB" sz="800" kern="1200" baseline="0" dirty="0">
                <a:solidFill>
                  <a:schemeClr val="tx1"/>
                </a:solidFill>
                <a:latin typeface="+mn-lt"/>
                <a:ea typeface="+mn-ea"/>
                <a:cs typeface="+mn-cs"/>
              </a:rPr>
            </a:br>
            <a:r>
              <a:rPr lang="en-GB" sz="800" kern="1200" baseline="0" dirty="0">
                <a:solidFill>
                  <a:schemeClr val="tx1"/>
                </a:solidFill>
                <a:latin typeface="+mn-lt"/>
                <a:ea typeface="+mn-ea"/>
                <a:cs typeface="+mn-cs"/>
              </a:rPr>
              <a:t>- How you find an apprenticeship and </a:t>
            </a:r>
            <a:br>
              <a:rPr lang="en-GB" sz="800" kern="1200" baseline="0" dirty="0">
                <a:solidFill>
                  <a:schemeClr val="tx1"/>
                </a:solidFill>
                <a:latin typeface="+mn-lt"/>
                <a:ea typeface="+mn-ea"/>
                <a:cs typeface="+mn-cs"/>
              </a:rPr>
            </a:br>
            <a:r>
              <a:rPr lang="en-GB" sz="800" kern="1200" baseline="0" dirty="0">
                <a:solidFill>
                  <a:schemeClr val="tx1"/>
                </a:solidFill>
                <a:latin typeface="+mn-lt"/>
                <a:ea typeface="+mn-ea"/>
                <a:cs typeface="+mn-cs"/>
              </a:rPr>
              <a:t>- What you need to do next</a:t>
            </a:r>
          </a:p>
          <a:p>
            <a:endParaRPr lang="en-GB" sz="800" kern="1200" baseline="0" dirty="0">
              <a:solidFill>
                <a:schemeClr val="tx1"/>
              </a:solidFill>
              <a:latin typeface="+mn-lt"/>
              <a:ea typeface="+mn-ea"/>
              <a:cs typeface="+mn-cs"/>
            </a:endParaRPr>
          </a:p>
          <a:p>
            <a:r>
              <a:rPr lang="en-GB" sz="800" kern="1200" dirty="0">
                <a:solidFill>
                  <a:schemeClr val="tx1"/>
                </a:solidFill>
                <a:effectLst/>
                <a:latin typeface="+mn-lt"/>
                <a:ea typeface="+mn-ea"/>
                <a:cs typeface="+mn-cs"/>
              </a:rPr>
              <a:t>Regardless of qualifications, there are apprenticeships for everyone but not many people realise that apprenticeships are for A* students</a:t>
            </a:r>
            <a:endParaRPr lang="en-GB" sz="800" kern="1200" baseline="0" dirty="0">
              <a:solidFill>
                <a:schemeClr val="tx1"/>
              </a:solidFill>
              <a:latin typeface="+mn-lt"/>
              <a:ea typeface="+mn-ea"/>
              <a:cs typeface="+mn-cs"/>
            </a:endParaRPr>
          </a:p>
          <a:p>
            <a:endParaRPr lang="en-GB" sz="800" kern="1200" baseline="0" dirty="0">
              <a:solidFill>
                <a:schemeClr val="tx1"/>
              </a:solidFill>
              <a:latin typeface="+mn-lt"/>
              <a:ea typeface="+mn-ea"/>
              <a:cs typeface="+mn-cs"/>
            </a:endParaRPr>
          </a:p>
          <a:p>
            <a:r>
              <a:rPr lang="en-GB" sz="800" b="1" kern="1200" baseline="0" dirty="0">
                <a:solidFill>
                  <a:schemeClr val="tx1"/>
                </a:solidFill>
                <a:latin typeface="+mn-lt"/>
                <a:ea typeface="+mn-ea"/>
                <a:cs typeface="+mn-cs"/>
              </a:rPr>
              <a:t>Activity idea: </a:t>
            </a:r>
          </a:p>
          <a:p>
            <a:r>
              <a:rPr lang="en-GB" sz="800" kern="1200" baseline="0" dirty="0">
                <a:solidFill>
                  <a:schemeClr val="tx1"/>
                </a:solidFill>
                <a:latin typeface="+mn-lt"/>
                <a:ea typeface="+mn-ea"/>
                <a:cs typeface="+mn-cs"/>
              </a:rPr>
              <a:t>Before I start, hands up who knows what an apprenticeship is?</a:t>
            </a:r>
          </a:p>
          <a:p>
            <a:r>
              <a:rPr lang="en-GB" sz="800" kern="1200" baseline="0" dirty="0">
                <a:solidFill>
                  <a:schemeClr val="tx1"/>
                </a:solidFill>
                <a:latin typeface="+mn-lt"/>
                <a:ea typeface="+mn-ea"/>
                <a:cs typeface="+mn-cs"/>
              </a:rPr>
              <a:t>(typical response is to get around 20% of the audience with their hands raised)</a:t>
            </a:r>
          </a:p>
          <a:p>
            <a:r>
              <a:rPr lang="en-GB" sz="800" kern="1200" baseline="0" dirty="0">
                <a:solidFill>
                  <a:schemeClr val="tx1"/>
                </a:solidFill>
                <a:latin typeface="+mn-lt"/>
                <a:ea typeface="+mn-ea"/>
                <a:cs typeface="+mn-cs"/>
              </a:rPr>
              <a:t>Ok – well hopefully when I ask you that again at the end of this session, everyone’s hands will be up in the air.</a:t>
            </a:r>
            <a:endParaRPr lang="en-GB" sz="800" kern="1200" dirty="0">
              <a:solidFill>
                <a:schemeClr val="tx1"/>
              </a:solidFill>
              <a:latin typeface="+mn-lt"/>
              <a:ea typeface="+mn-ea"/>
              <a:cs typeface="+mn-cs"/>
            </a:endParaRPr>
          </a:p>
          <a:p>
            <a:endParaRPr lang="en-GB" sz="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B65410F-BEA7-4974-A53D-8346EC0C6A7B}"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5093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Mainly higher and degree</a:t>
            </a:r>
            <a:r>
              <a:rPr lang="en-GB" baseline="0" dirty="0"/>
              <a:t> vacancies</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Full list can be downloaded here https://www.gov.uk/government/publications/early-recruitment-of-higher-and-degree-apprenticeship-vacancies-for-2017</a:t>
            </a: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D8E8F90-17F0-4D04-B5A9-AA42A83F34C8}" type="slidenum">
              <a:rPr lang="en-GB" smtClean="0"/>
              <a:t>11</a:t>
            </a:fld>
            <a:endParaRPr lang="en-GB"/>
          </a:p>
        </p:txBody>
      </p:sp>
    </p:spTree>
    <p:extLst>
      <p:ext uri="{BB962C8B-B14F-4D97-AF65-F5344CB8AC3E}">
        <p14:creationId xmlns:p14="http://schemas.microsoft.com/office/powerpoint/2010/main" val="70225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800" dirty="0"/>
              <a:t>1. It’s</a:t>
            </a:r>
            <a:r>
              <a:rPr lang="en-GB" altLang="en-US" sz="800" baseline="0" dirty="0"/>
              <a:t> really important to register with Find an Apprenticeship. Search the internet for ‘Find an apprenticeship’ and it will come up as the first link</a:t>
            </a:r>
          </a:p>
          <a:p>
            <a:r>
              <a:rPr lang="en-GB" altLang="en-US" sz="800" baseline="0" dirty="0"/>
              <a:t>Once you register you’ll receive an account activation code by email. After activating your account, you’re ready to start applying for apprenticeship vacancies.</a:t>
            </a:r>
          </a:p>
          <a:p>
            <a:endParaRPr lang="en-GB" altLang="en-US" sz="800" baseline="0" dirty="0"/>
          </a:p>
          <a:p>
            <a:r>
              <a:rPr lang="en-GB" altLang="en-US" sz="800" baseline="0" dirty="0"/>
              <a:t>2. Have a look at the different jobs that are being advertised. Remember, this is a live jobs site so it may be that you need to try and few different searches or to broaden how far you are looking to find jobs that you are interested in.</a:t>
            </a:r>
          </a:p>
          <a:p>
            <a:endParaRPr lang="en-GB" altLang="en-US" sz="800" baseline="0" dirty="0"/>
          </a:p>
          <a:p>
            <a:r>
              <a:rPr lang="en-GB" altLang="en-US" sz="800" baseline="0" dirty="0"/>
              <a:t>3. Start applying for jobs that interest you. You need to remember that some of the bigger companies will advertise quite early in the year (e.g. Autumn) for apprentices to start the following September so please don’t leave it until the last minute or you might be disappointed to have missed a great opportunity.</a:t>
            </a:r>
          </a:p>
          <a:p>
            <a:endParaRPr lang="en-GB" altLang="en-US" sz="800" baseline="0" dirty="0"/>
          </a:p>
          <a:p>
            <a:r>
              <a:rPr lang="en-GB" altLang="en-US" sz="800" baseline="0" dirty="0"/>
              <a:t>4. Set up your alerts. A great feature of this system is that you can get it to do all the hard work for you. You can manage your alert settings so that you receive text messages and emails when jobs come up that you might be interested in</a:t>
            </a:r>
          </a:p>
          <a:p>
            <a:endParaRPr lang="en-GB" altLang="en-US" sz="800" baseline="0" dirty="0"/>
          </a:p>
          <a:p>
            <a:r>
              <a:rPr lang="en-GB" altLang="en-US" sz="800" baseline="0" dirty="0"/>
              <a:t>5. Employers are always telling us that the applicants that really stand out to them, are those that have made a bit of extra effort. You could consider contacting the company and asking them if you could spend a few hours shadowing a member of staff or if they have any open days coming up. That will look really impressive on your application and can give you an advantage over other applicants.</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272544A3-383B-4D6D-B9C8-AF3FC142E1A4}" type="slidenum">
              <a:rPr kumimoji="0" lang="en-GB" altLang="en-US" sz="1800" b="0" i="0" u="none" strike="noStrike" kern="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GB" altLang="en-US" sz="1800" b="0" i="0" u="none" strike="noStrike" kern="0" cap="none" spc="0" normalizeH="0" baseline="0" noProof="0">
              <a:ln>
                <a:noFill/>
              </a:ln>
              <a:solidFill>
                <a:schemeClr val="tx1"/>
              </a:solidFill>
              <a:effectLst/>
              <a:uLnTx/>
              <a:uFillTx/>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787209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source of information</a:t>
            </a:r>
            <a:r>
              <a:rPr lang="en-GB" baseline="0" dirty="0"/>
              <a:t> is The Apprenticeship Guide….you won’t be able to put it down, because it’s packed with useful information.</a:t>
            </a:r>
          </a:p>
          <a:p>
            <a:endParaRPr lang="en-GB" baseline="0" dirty="0"/>
          </a:p>
          <a:p>
            <a:r>
              <a:rPr lang="en-GB" baseline="0" dirty="0"/>
              <a:t>Your school will have a copy of this. So if you’re not sure if there is an apprenticeship available in a career that you are interested – have a look!</a:t>
            </a:r>
          </a:p>
        </p:txBody>
      </p:sp>
      <p:sp>
        <p:nvSpPr>
          <p:cNvPr id="4" name="Slide Number Placeholder 3"/>
          <p:cNvSpPr>
            <a:spLocks noGrp="1"/>
          </p:cNvSpPr>
          <p:nvPr>
            <p:ph type="sldNum" sz="quarter" idx="10"/>
          </p:nvPr>
        </p:nvSpPr>
        <p:spPr/>
        <p:txBody>
          <a:bodyPr/>
          <a:lstStyle/>
          <a:p>
            <a:fld id="{BD8E8F90-17F0-4D04-B5A9-AA42A83F34C8}" type="slidenum">
              <a:rPr lang="en-GB" smtClean="0"/>
              <a:t>23</a:t>
            </a:fld>
            <a:endParaRPr lang="en-GB"/>
          </a:p>
        </p:txBody>
      </p:sp>
    </p:spTree>
    <p:extLst>
      <p:ext uri="{BB962C8B-B14F-4D97-AF65-F5344CB8AC3E}">
        <p14:creationId xmlns:p14="http://schemas.microsoft.com/office/powerpoint/2010/main" val="3484758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Offering follow up sessions later in the year for those who want help to search and apply for an apprenticeship.</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BD8E8F90-17F0-4D04-B5A9-AA42A83F34C8}" type="slidenum">
              <a:rPr lang="en-GB" smtClean="0"/>
              <a:t>24</a:t>
            </a:fld>
            <a:endParaRPr lang="en-GB"/>
          </a:p>
        </p:txBody>
      </p:sp>
    </p:spTree>
    <p:extLst>
      <p:ext uri="{BB962C8B-B14F-4D97-AF65-F5344CB8AC3E}">
        <p14:creationId xmlns:p14="http://schemas.microsoft.com/office/powerpoint/2010/main" val="3119728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sz="800" kern="1200" dirty="0">
                <a:solidFill>
                  <a:schemeClr val="tx1"/>
                </a:solidFill>
                <a:effectLst/>
                <a:latin typeface="+mn-lt"/>
                <a:ea typeface="+mn-ea"/>
                <a:cs typeface="+mn-cs"/>
              </a:rPr>
              <a:t>Lots of people get confused about apprenticeships. That’s probably because they’ve been around for hundreds</a:t>
            </a:r>
            <a:r>
              <a:rPr lang="en-GB" sz="800" kern="1200" baseline="0" dirty="0">
                <a:solidFill>
                  <a:schemeClr val="tx1"/>
                </a:solidFill>
                <a:effectLst/>
                <a:latin typeface="+mn-lt"/>
                <a:ea typeface="+mn-ea"/>
                <a:cs typeface="+mn-cs"/>
              </a:rPr>
              <a:t> of years, but they’ve changed a lot in that time.</a:t>
            </a:r>
          </a:p>
          <a:p>
            <a:endParaRPr lang="en-GB" sz="800" kern="1200" baseline="0" dirty="0">
              <a:solidFill>
                <a:schemeClr val="tx1"/>
              </a:solidFill>
              <a:effectLst/>
              <a:latin typeface="+mn-lt"/>
              <a:ea typeface="+mn-ea"/>
              <a:cs typeface="+mn-cs"/>
            </a:endParaRPr>
          </a:p>
          <a:p>
            <a:r>
              <a:rPr lang="en-GB" sz="800" kern="1200" baseline="0" dirty="0">
                <a:solidFill>
                  <a:schemeClr val="tx1"/>
                </a:solidFill>
                <a:effectLst/>
                <a:latin typeface="+mn-lt"/>
                <a:ea typeface="+mn-ea"/>
                <a:cs typeface="+mn-cs"/>
              </a:rPr>
              <a:t>I</a:t>
            </a:r>
            <a:r>
              <a:rPr lang="en-GB" sz="800" kern="1200" baseline="0" dirty="0">
                <a:solidFill>
                  <a:srgbClr val="FF0000"/>
                </a:solidFill>
                <a:effectLst/>
                <a:latin typeface="+mn-lt"/>
                <a:ea typeface="+mn-ea"/>
                <a:cs typeface="+mn-cs"/>
              </a:rPr>
              <a:t>t’s important to understand </a:t>
            </a:r>
            <a:r>
              <a:rPr lang="en-GB" sz="800" kern="1200" baseline="0" dirty="0">
                <a:solidFill>
                  <a:schemeClr val="tx1"/>
                </a:solidFill>
                <a:effectLst/>
                <a:latin typeface="+mn-lt"/>
                <a:ea typeface="+mn-ea"/>
                <a:cs typeface="+mn-cs"/>
              </a:rPr>
              <a:t>that a</a:t>
            </a:r>
            <a:r>
              <a:rPr lang="en-GB" sz="800" kern="1200" dirty="0">
                <a:solidFill>
                  <a:schemeClr val="tx1"/>
                </a:solidFill>
                <a:effectLst/>
                <a:latin typeface="+mn-lt"/>
                <a:ea typeface="+mn-ea"/>
                <a:cs typeface="+mn-cs"/>
              </a:rPr>
              <a:t>n apprenticeship is a real job, with a real</a:t>
            </a:r>
            <a:r>
              <a:rPr lang="en-GB" sz="800" kern="1200" baseline="0" dirty="0">
                <a:solidFill>
                  <a:schemeClr val="tx1"/>
                </a:solidFill>
                <a:effectLst/>
                <a:latin typeface="+mn-lt"/>
                <a:ea typeface="+mn-ea"/>
                <a:cs typeface="+mn-cs"/>
              </a:rPr>
              <a:t> employer</a:t>
            </a:r>
            <a:r>
              <a:rPr lang="en-GB" sz="800" kern="1200" dirty="0">
                <a:solidFill>
                  <a:schemeClr val="tx1"/>
                </a:solidFill>
                <a:effectLst/>
                <a:latin typeface="+mn-lt"/>
                <a:ea typeface="+mn-ea"/>
                <a:cs typeface="+mn-cs"/>
              </a:rPr>
              <a:t>.  </a:t>
            </a:r>
          </a:p>
          <a:p>
            <a:r>
              <a:rPr lang="en-GB" sz="800" kern="1200" dirty="0">
                <a:solidFill>
                  <a:schemeClr val="tx1"/>
                </a:solidFill>
                <a:effectLst/>
                <a:latin typeface="+mn-lt"/>
                <a:ea typeface="+mn-ea"/>
                <a:cs typeface="+mn-cs"/>
              </a:rPr>
              <a:t>There’s a myth that apprenticeships</a:t>
            </a:r>
            <a:r>
              <a:rPr lang="en-GB" sz="800" kern="1200" baseline="0" dirty="0">
                <a:solidFill>
                  <a:schemeClr val="tx1"/>
                </a:solidFill>
                <a:effectLst/>
                <a:latin typeface="+mn-lt"/>
                <a:ea typeface="+mn-ea"/>
                <a:cs typeface="+mn-cs"/>
              </a:rPr>
              <a:t> are just like work experience, where you’re given basic tasks or asked to make the tea, but this isn’t the case. </a:t>
            </a:r>
          </a:p>
          <a:p>
            <a:r>
              <a:rPr lang="en-GB" sz="800" kern="1200" baseline="0" dirty="0">
                <a:solidFill>
                  <a:schemeClr val="tx1"/>
                </a:solidFill>
                <a:effectLst/>
                <a:latin typeface="+mn-lt"/>
                <a:ea typeface="+mn-ea"/>
                <a:cs typeface="+mn-cs"/>
              </a:rPr>
              <a:t>Firstly, y</a:t>
            </a:r>
            <a:r>
              <a:rPr lang="en-GB" sz="800" kern="1200" dirty="0">
                <a:solidFill>
                  <a:schemeClr val="tx1"/>
                </a:solidFill>
                <a:effectLst/>
                <a:latin typeface="+mn-lt"/>
                <a:ea typeface="+mn-ea"/>
                <a:cs typeface="+mn-cs"/>
              </a:rPr>
              <a:t>ou get paid a salary</a:t>
            </a:r>
            <a:r>
              <a:rPr lang="en-GB" sz="800" kern="1200" baseline="0" dirty="0">
                <a:solidFill>
                  <a:schemeClr val="tx1"/>
                </a:solidFill>
                <a:effectLst/>
                <a:latin typeface="+mn-lt"/>
                <a:ea typeface="+mn-ea"/>
                <a:cs typeface="+mn-cs"/>
              </a:rPr>
              <a:t> – and it can be a really good salary too! We’ll talk more about money later on.</a:t>
            </a:r>
            <a:r>
              <a:rPr lang="en-GB" sz="800" kern="1200" dirty="0">
                <a:solidFill>
                  <a:schemeClr val="tx1"/>
                </a:solidFill>
                <a:effectLst/>
                <a:latin typeface="+mn-lt"/>
                <a:ea typeface="+mn-ea"/>
                <a:cs typeface="+mn-cs"/>
              </a:rPr>
              <a:t> </a:t>
            </a:r>
          </a:p>
          <a:p>
            <a:endParaRPr lang="en-GB" sz="800" kern="1200" dirty="0">
              <a:solidFill>
                <a:schemeClr val="tx1"/>
              </a:solidFill>
              <a:effectLst/>
              <a:latin typeface="+mn-lt"/>
              <a:ea typeface="+mn-ea"/>
              <a:cs typeface="+mn-cs"/>
            </a:endParaRPr>
          </a:p>
          <a:p>
            <a:r>
              <a:rPr lang="en-GB" sz="800" kern="1200" dirty="0">
                <a:solidFill>
                  <a:schemeClr val="tx1"/>
                </a:solidFill>
                <a:effectLst/>
                <a:latin typeface="+mn-lt"/>
                <a:ea typeface="+mn-ea"/>
                <a:cs typeface="+mn-cs"/>
              </a:rPr>
              <a:t>T</a:t>
            </a:r>
            <a:r>
              <a:rPr lang="en-GB" sz="800" kern="1200" baseline="0" dirty="0">
                <a:solidFill>
                  <a:schemeClr val="tx1"/>
                </a:solidFill>
                <a:effectLst/>
                <a:latin typeface="+mn-lt"/>
                <a:ea typeface="+mn-ea"/>
                <a:cs typeface="+mn-cs"/>
              </a:rPr>
              <a:t>he employer will invest their time and money in helping you to gain qualifications and valuable new skills and experience. </a:t>
            </a:r>
          </a:p>
          <a:p>
            <a:r>
              <a:rPr lang="en-GB" sz="800" kern="1200" baseline="0" dirty="0">
                <a:solidFill>
                  <a:schemeClr val="tx1"/>
                </a:solidFill>
                <a:effectLst/>
                <a:latin typeface="+mn-lt"/>
                <a:ea typeface="+mn-ea"/>
                <a:cs typeface="+mn-cs"/>
              </a:rPr>
              <a:t>You will be given real responsibilities and expected to work hard, just like anyone else in the company.</a:t>
            </a:r>
          </a:p>
          <a:p>
            <a:r>
              <a:rPr lang="en-GB" sz="800" kern="1200" baseline="0" dirty="0">
                <a:solidFill>
                  <a:schemeClr val="tx1"/>
                </a:solidFill>
                <a:effectLst/>
                <a:latin typeface="+mn-lt"/>
                <a:ea typeface="+mn-ea"/>
                <a:cs typeface="+mn-cs"/>
              </a:rPr>
              <a:t>For example, We have seen apprentices *</a:t>
            </a:r>
            <a:r>
              <a:rPr lang="en-GB" sz="800" b="1" kern="1200" baseline="0" dirty="0">
                <a:solidFill>
                  <a:schemeClr val="tx1"/>
                </a:solidFill>
                <a:effectLst/>
                <a:latin typeface="+mn-lt"/>
                <a:ea typeface="+mn-ea"/>
                <a:cs typeface="+mn-cs"/>
              </a:rPr>
              <a:t>Example</a:t>
            </a:r>
            <a:r>
              <a:rPr lang="en-GB" sz="800" b="0" kern="1200" baseline="0" dirty="0">
                <a:solidFill>
                  <a:schemeClr val="tx1"/>
                </a:solidFill>
                <a:effectLst/>
                <a:latin typeface="+mn-lt"/>
                <a:ea typeface="+mn-ea"/>
                <a:cs typeface="+mn-cs"/>
              </a:rPr>
              <a:t> </a:t>
            </a:r>
            <a:r>
              <a:rPr lang="en-GB" sz="800" b="1" kern="1200" baseline="0" dirty="0">
                <a:solidFill>
                  <a:schemeClr val="tx1"/>
                </a:solidFill>
                <a:effectLst/>
                <a:latin typeface="+mn-lt"/>
                <a:ea typeface="+mn-ea"/>
                <a:cs typeface="+mn-cs"/>
              </a:rPr>
              <a:t>– “managing projects for Channel4”. </a:t>
            </a:r>
          </a:p>
          <a:p>
            <a:endParaRPr lang="en-GB" sz="800" kern="1200" baseline="0" dirty="0">
              <a:solidFill>
                <a:schemeClr val="tx1"/>
              </a:solidFill>
              <a:effectLst/>
              <a:latin typeface="+mn-lt"/>
              <a:ea typeface="+mn-ea"/>
              <a:cs typeface="+mn-cs"/>
            </a:endParaRPr>
          </a:p>
          <a:p>
            <a:r>
              <a:rPr lang="en-GB" sz="800" kern="1200" baseline="0" dirty="0">
                <a:solidFill>
                  <a:schemeClr val="tx1"/>
                </a:solidFill>
                <a:effectLst/>
                <a:latin typeface="+mn-lt"/>
                <a:ea typeface="+mn-ea"/>
                <a:cs typeface="+mn-cs"/>
              </a:rPr>
              <a:t>Because it’s a proper job, you will also have a contract of employment, holiday and sick pay - exactly the same as any other member of staff.</a:t>
            </a:r>
          </a:p>
          <a:p>
            <a:endParaRPr lang="en-GB" sz="800" kern="1200" baseline="0" dirty="0">
              <a:solidFill>
                <a:schemeClr val="tx1"/>
              </a:solidFill>
              <a:effectLst/>
              <a:latin typeface="+mn-lt"/>
              <a:ea typeface="+mn-ea"/>
              <a:cs typeface="+mn-cs"/>
            </a:endParaRPr>
          </a:p>
          <a:p>
            <a:r>
              <a:rPr lang="en-GB" sz="800" kern="1200" dirty="0">
                <a:solidFill>
                  <a:schemeClr val="tx1"/>
                </a:solidFill>
                <a:effectLst/>
                <a:latin typeface="+mn-lt"/>
                <a:ea typeface="+mn-ea"/>
                <a:cs typeface="+mn-cs"/>
              </a:rPr>
              <a:t>Not only</a:t>
            </a:r>
            <a:r>
              <a:rPr lang="en-GB" sz="800" kern="1200" baseline="0" dirty="0">
                <a:solidFill>
                  <a:schemeClr val="tx1"/>
                </a:solidFill>
                <a:effectLst/>
                <a:latin typeface="+mn-lt"/>
                <a:ea typeface="+mn-ea"/>
                <a:cs typeface="+mn-cs"/>
              </a:rPr>
              <a:t> this, but you’ll </a:t>
            </a:r>
            <a:r>
              <a:rPr lang="en-GB" sz="800" kern="1200" dirty="0">
                <a:solidFill>
                  <a:schemeClr val="tx1"/>
                </a:solidFill>
                <a:effectLst/>
                <a:latin typeface="+mn-lt"/>
                <a:ea typeface="+mn-ea"/>
                <a:cs typeface="+mn-cs"/>
              </a:rPr>
              <a:t>be working towards qualifications throughout your apprenticeship</a:t>
            </a:r>
            <a:r>
              <a:rPr lang="en-GB" sz="800" kern="1200" baseline="0" dirty="0">
                <a:solidFill>
                  <a:schemeClr val="tx1"/>
                </a:solidFill>
                <a:effectLst/>
                <a:latin typeface="+mn-lt"/>
                <a:ea typeface="+mn-ea"/>
                <a:cs typeface="+mn-cs"/>
              </a:rPr>
              <a:t>. You’ll be supported by a training provider, who will help you achieve your qualifications and make sure you complete your apprenticeship.</a:t>
            </a:r>
            <a:endParaRPr lang="en-GB" sz="800" b="1" kern="1200" baseline="0" dirty="0">
              <a:solidFill>
                <a:schemeClr val="tx1"/>
              </a:solidFill>
              <a:effectLst/>
              <a:latin typeface="+mn-lt"/>
              <a:ea typeface="+mn-ea"/>
              <a:cs typeface="+mn-cs"/>
            </a:endParaRPr>
          </a:p>
          <a:p>
            <a:endParaRPr lang="en-GB" sz="800" kern="1200" baseline="0" dirty="0">
              <a:solidFill>
                <a:schemeClr val="tx1"/>
              </a:solidFill>
              <a:effectLst/>
              <a:latin typeface="+mn-lt"/>
              <a:ea typeface="+mn-ea"/>
              <a:cs typeface="+mn-cs"/>
            </a:endParaRPr>
          </a:p>
          <a:p>
            <a:r>
              <a:rPr lang="en-GB" sz="800" kern="1200" baseline="0" dirty="0">
                <a:solidFill>
                  <a:schemeClr val="tx1"/>
                </a:solidFill>
                <a:effectLst/>
                <a:latin typeface="+mn-lt"/>
                <a:ea typeface="+mn-ea"/>
                <a:cs typeface="+mn-cs"/>
              </a:rPr>
              <a:t>An apprenticeship typically takes 1 to 4 years to complete, depending on the level and the subject you’re studying.</a:t>
            </a:r>
          </a:p>
          <a:p>
            <a:endParaRPr lang="en-GB" sz="800" kern="1200" baseline="0" dirty="0">
              <a:solidFill>
                <a:schemeClr val="tx1"/>
              </a:solidFill>
              <a:effectLst/>
              <a:latin typeface="+mn-lt"/>
              <a:ea typeface="+mn-ea"/>
              <a:cs typeface="+mn-cs"/>
            </a:endParaRPr>
          </a:p>
          <a:p>
            <a:r>
              <a:rPr lang="en-GB" sz="800" kern="1200" baseline="0" dirty="0">
                <a:solidFill>
                  <a:schemeClr val="tx1"/>
                </a:solidFill>
                <a:effectLst/>
                <a:latin typeface="+mn-lt"/>
                <a:ea typeface="+mn-ea"/>
                <a:cs typeface="+mn-cs"/>
              </a:rPr>
              <a:t>It’s important to remember that apprenticeships aren’t the ‘easy option’. Holding down a full time job and studying takes a certain skill, and it won’t be right for everyone.</a:t>
            </a:r>
          </a:p>
          <a:p>
            <a:endParaRPr lang="en-GB" sz="800" kern="1200" baseline="0" dirty="0">
              <a:solidFill>
                <a:schemeClr val="tx1"/>
              </a:solidFill>
              <a:effectLst/>
              <a:latin typeface="+mn-lt"/>
              <a:ea typeface="+mn-ea"/>
              <a:cs typeface="+mn-cs"/>
            </a:endParaRPr>
          </a:p>
          <a:p>
            <a:endParaRPr lang="en-GB" sz="800" kern="1200" dirty="0">
              <a:solidFill>
                <a:schemeClr val="tx1"/>
              </a:solidFill>
              <a:effectLst/>
              <a:latin typeface="+mn-lt"/>
              <a:ea typeface="+mn-ea"/>
              <a:cs typeface="+mn-cs"/>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2587E1C-D688-45BD-82EE-9D5CC18C43DA}" type="slidenum">
              <a:rPr lang="en-GB" altLang="en-US" sz="1200"/>
              <a:pPr/>
              <a:t>2</a:t>
            </a:fld>
            <a:endParaRPr lang="en-GB" altLang="en-US" sz="1200"/>
          </a:p>
        </p:txBody>
      </p:sp>
    </p:spTree>
    <p:extLst>
      <p:ext uri="{BB962C8B-B14F-4D97-AF65-F5344CB8AC3E}">
        <p14:creationId xmlns:p14="http://schemas.microsoft.com/office/powerpoint/2010/main" val="3953281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800" dirty="0"/>
              <a:t>When we talk about apprenticeships, people often assume</a:t>
            </a:r>
            <a:r>
              <a:rPr lang="en-GB" altLang="en-US" sz="800" baseline="0" dirty="0"/>
              <a:t> we’re referring to traditional apprenticeships like construction and engineering. There are many brilliant apprenticeships in these areas, but there are also hundreds of new apprenticeships in exciting areas that you might not know exist.</a:t>
            </a:r>
          </a:p>
          <a:p>
            <a:pPr eaLnBrk="1" hangingPunct="1">
              <a:spcBef>
                <a:spcPct val="0"/>
              </a:spcBef>
            </a:pPr>
            <a:endParaRPr lang="en-GB" altLang="en-US" sz="800" baseline="0" dirty="0"/>
          </a:p>
          <a:p>
            <a:pPr eaLnBrk="1" hangingPunct="1">
              <a:spcBef>
                <a:spcPct val="0"/>
              </a:spcBef>
            </a:pPr>
            <a:r>
              <a:rPr lang="en-GB" altLang="en-US" sz="800" baseline="0" dirty="0"/>
              <a:t>This slide gives you an idea of the huge range of apprenticeships available. If you have got a job or career in mind, it’s really worth doing your research as there is a high chance you could get there through an apprenticeship. </a:t>
            </a:r>
          </a:p>
          <a:p>
            <a:pPr eaLnBrk="1" hangingPunct="1">
              <a:spcBef>
                <a:spcPct val="0"/>
              </a:spcBef>
            </a:pPr>
            <a:endParaRPr lang="en-GB" altLang="en-US" sz="800" baseline="0" dirty="0"/>
          </a:p>
          <a:p>
            <a:pPr eaLnBrk="1" hangingPunct="1">
              <a:spcBef>
                <a:spcPct val="0"/>
              </a:spcBef>
            </a:pPr>
            <a:r>
              <a:rPr lang="en-GB" sz="800" kern="1200" dirty="0">
                <a:solidFill>
                  <a:schemeClr val="tx1"/>
                </a:solidFill>
                <a:effectLst/>
                <a:latin typeface="+mn-lt"/>
                <a:ea typeface="+mn-ea"/>
                <a:cs typeface="+mn-cs"/>
              </a:rPr>
              <a:t>Apprenticeships are available in a wide range of industry sectors with employers from large national companies such as the BBC, Barclays</a:t>
            </a:r>
            <a:r>
              <a:rPr lang="en-GB" sz="800" kern="1200" baseline="0" dirty="0">
                <a:solidFill>
                  <a:schemeClr val="tx1"/>
                </a:solidFill>
                <a:effectLst/>
                <a:latin typeface="+mn-lt"/>
                <a:ea typeface="+mn-ea"/>
                <a:cs typeface="+mn-cs"/>
              </a:rPr>
              <a:t> Bank, IBM, Airbus, ASOS, ITV</a:t>
            </a:r>
            <a:r>
              <a:rPr lang="en-GB" sz="800" kern="1200" dirty="0">
                <a:solidFill>
                  <a:schemeClr val="tx1"/>
                </a:solidFill>
                <a:effectLst/>
                <a:latin typeface="+mn-lt"/>
                <a:ea typeface="+mn-ea"/>
                <a:cs typeface="+mn-cs"/>
              </a:rPr>
              <a:t> and Royal Mail to smaller, local companies.</a:t>
            </a:r>
            <a:endParaRPr lang="en-GB" altLang="en-US" sz="800" baseline="0" dirty="0"/>
          </a:p>
          <a:p>
            <a:pPr eaLnBrk="1" hangingPunct="1">
              <a:spcBef>
                <a:spcPct val="0"/>
              </a:spcBef>
            </a:pPr>
            <a:endParaRPr lang="en-GB" altLang="en-US" sz="800" baseline="0" dirty="0"/>
          </a:p>
          <a:p>
            <a:pPr eaLnBrk="1" hangingPunct="1">
              <a:spcBef>
                <a:spcPct val="0"/>
              </a:spcBef>
            </a:pPr>
            <a:r>
              <a:rPr lang="en-GB" altLang="en-US" sz="800" b="1" baseline="0" dirty="0"/>
              <a:t>Activity idea: Pick out a few of the job roles to discuss – will depend on the audience.</a:t>
            </a:r>
          </a:p>
          <a:p>
            <a:pPr eaLnBrk="1" hangingPunct="1">
              <a:spcBef>
                <a:spcPct val="0"/>
              </a:spcBef>
            </a:pPr>
            <a:r>
              <a:rPr lang="en-GB" altLang="en-US" sz="800" b="1" baseline="0" dirty="0"/>
              <a:t>Activity idea: Can anyone spot an apprenticeship on the screen that has surprised them?</a:t>
            </a:r>
          </a:p>
          <a:p>
            <a:pPr eaLnBrk="1" hangingPunct="1">
              <a:spcBef>
                <a:spcPct val="0"/>
              </a:spcBef>
            </a:pPr>
            <a:r>
              <a:rPr lang="en-GB" altLang="en-US" sz="800" b="1" baseline="0" dirty="0"/>
              <a:t>Activity idea: Does anyone know someone who is doing an interesting apprenticeship? </a:t>
            </a:r>
          </a:p>
          <a:p>
            <a:pPr eaLnBrk="1" hangingPunct="1">
              <a:spcBef>
                <a:spcPct val="0"/>
              </a:spcBef>
            </a:pPr>
            <a:endParaRPr lang="en-GB" altLang="en-US" sz="800" baseline="0" dirty="0"/>
          </a:p>
          <a:p>
            <a:pPr eaLnBrk="1" hangingPunct="1">
              <a:spcBef>
                <a:spcPct val="0"/>
              </a:spcBef>
            </a:pPr>
            <a:endParaRPr lang="en-GB" altLang="en-US" sz="800"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C96EEA7-A665-4267-B151-E99E57EF47A0}" type="slidenum">
              <a:rPr lang="en-GB" altLang="en-US" smtClean="0"/>
              <a:pPr/>
              <a:t>3</a:t>
            </a:fld>
            <a:endParaRPr lang="en-GB" altLang="en-US"/>
          </a:p>
        </p:txBody>
      </p:sp>
    </p:spTree>
    <p:extLst>
      <p:ext uri="{BB962C8B-B14F-4D97-AF65-F5344CB8AC3E}">
        <p14:creationId xmlns:p14="http://schemas.microsoft.com/office/powerpoint/2010/main" val="1204225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8E8F90-17F0-4D04-B5A9-AA42A83F34C8}" type="slidenum">
              <a:rPr lang="en-GB" smtClean="0"/>
              <a:t>4</a:t>
            </a:fld>
            <a:endParaRPr lang="en-GB"/>
          </a:p>
        </p:txBody>
      </p:sp>
    </p:spTree>
    <p:extLst>
      <p:ext uri="{BB962C8B-B14F-4D97-AF65-F5344CB8AC3E}">
        <p14:creationId xmlns:p14="http://schemas.microsoft.com/office/powerpoint/2010/main" val="717422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kern="1200" dirty="0">
                <a:solidFill>
                  <a:schemeClr val="tx1"/>
                </a:solidFill>
                <a:effectLst/>
                <a:latin typeface="+mn-lt"/>
                <a:ea typeface="+mn-ea"/>
                <a:cs typeface="+mn-cs"/>
              </a:rPr>
              <a:t>On top of all of the benefits I’ve mentioned, if you didn’t hear it the first or second time…</a:t>
            </a:r>
            <a:r>
              <a:rPr lang="en-GB" sz="800" kern="1200" baseline="0" dirty="0">
                <a:solidFill>
                  <a:schemeClr val="tx1"/>
                </a:solidFill>
                <a:effectLst/>
                <a:latin typeface="+mn-lt"/>
                <a:ea typeface="+mn-ea"/>
                <a:cs typeface="+mn-cs"/>
              </a:rPr>
              <a:t> as an apprentice, </a:t>
            </a:r>
            <a:r>
              <a:rPr lang="en-GB" sz="800" kern="1200" dirty="0">
                <a:solidFill>
                  <a:schemeClr val="tx1"/>
                </a:solidFill>
                <a:effectLst/>
                <a:latin typeface="+mn-lt"/>
                <a:ea typeface="+mn-ea"/>
                <a:cs typeface="+mn-cs"/>
              </a:rPr>
              <a:t>you get paid a salary! </a:t>
            </a:r>
          </a:p>
          <a:p>
            <a:endParaRPr lang="en-GB" sz="800" kern="1200" dirty="0">
              <a:solidFill>
                <a:schemeClr val="tx1"/>
              </a:solidFill>
              <a:effectLst/>
              <a:latin typeface="+mn-lt"/>
              <a:ea typeface="+mn-ea"/>
              <a:cs typeface="+mn-cs"/>
            </a:endParaRPr>
          </a:p>
          <a:p>
            <a:r>
              <a:rPr lang="en-GB" sz="800" kern="1200" dirty="0">
                <a:solidFill>
                  <a:schemeClr val="tx1"/>
                </a:solidFill>
                <a:effectLst/>
                <a:latin typeface="+mn-lt"/>
                <a:ea typeface="+mn-ea"/>
                <a:cs typeface="+mn-cs"/>
              </a:rPr>
              <a:t>Many people think that apprentices are low-paid, and</a:t>
            </a:r>
            <a:r>
              <a:rPr lang="en-GB" sz="800" kern="1200" baseline="0" dirty="0">
                <a:solidFill>
                  <a:schemeClr val="tx1"/>
                </a:solidFill>
                <a:effectLst/>
                <a:latin typeface="+mn-lt"/>
                <a:ea typeface="+mn-ea"/>
                <a:cs typeface="+mn-cs"/>
              </a:rPr>
              <a:t> this</a:t>
            </a:r>
            <a:r>
              <a:rPr lang="en-GB" sz="800" kern="1200" dirty="0">
                <a:solidFill>
                  <a:schemeClr val="tx1"/>
                </a:solidFill>
                <a:effectLst/>
                <a:latin typeface="+mn-lt"/>
                <a:ea typeface="+mn-ea"/>
                <a:cs typeface="+mn-cs"/>
              </a:rPr>
              <a:t> can be true, depending on the employer. Legally, an employer must pay an apprentice the National Minimum</a:t>
            </a:r>
            <a:r>
              <a:rPr lang="en-GB" sz="800" kern="1200" baseline="0" dirty="0">
                <a:solidFill>
                  <a:schemeClr val="tx1"/>
                </a:solidFill>
                <a:effectLst/>
                <a:latin typeface="+mn-lt"/>
                <a:ea typeface="+mn-ea"/>
                <a:cs typeface="+mn-cs"/>
              </a:rPr>
              <a:t> Wage for apprentices which is currently £3.40 per hour. This is lower than the normal National Minimum Wage, but it recognises that some people will be going into their first job with no experience at all. </a:t>
            </a:r>
            <a:r>
              <a:rPr lang="en-GB" sz="800" kern="1200" dirty="0">
                <a:solidFill>
                  <a:schemeClr val="tx1"/>
                </a:solidFill>
                <a:effectLst/>
                <a:latin typeface="+mn-lt"/>
                <a:ea typeface="+mn-ea"/>
                <a:cs typeface="+mn-cs"/>
              </a:rPr>
              <a:t>The good news is that </a:t>
            </a:r>
            <a:r>
              <a:rPr lang="en-GB" sz="800" b="1" kern="1200" dirty="0">
                <a:solidFill>
                  <a:schemeClr val="tx1"/>
                </a:solidFill>
                <a:effectLst/>
                <a:latin typeface="+mn-lt"/>
                <a:ea typeface="+mn-ea"/>
                <a:cs typeface="+mn-cs"/>
              </a:rPr>
              <a:t>lots</a:t>
            </a:r>
            <a:r>
              <a:rPr lang="en-GB" sz="800" kern="1200" dirty="0">
                <a:solidFill>
                  <a:schemeClr val="tx1"/>
                </a:solidFill>
                <a:effectLst/>
                <a:latin typeface="+mn-lt"/>
                <a:ea typeface="+mn-ea"/>
                <a:cs typeface="+mn-cs"/>
              </a:rPr>
              <a:t> of employers</a:t>
            </a:r>
            <a:r>
              <a:rPr lang="en-GB" sz="800" kern="1200" baseline="0" dirty="0">
                <a:solidFill>
                  <a:schemeClr val="tx1"/>
                </a:solidFill>
                <a:effectLst/>
                <a:latin typeface="+mn-lt"/>
                <a:ea typeface="+mn-ea"/>
                <a:cs typeface="+mn-cs"/>
              </a:rPr>
              <a:t> pay a lot more than the </a:t>
            </a:r>
            <a:r>
              <a:rPr lang="en-GB" sz="800" kern="1200" dirty="0">
                <a:solidFill>
                  <a:schemeClr val="tx1"/>
                </a:solidFill>
                <a:effectLst/>
                <a:latin typeface="+mn-lt"/>
                <a:ea typeface="+mn-ea"/>
                <a:cs typeface="+mn-cs"/>
              </a:rPr>
              <a:t>National Minimum</a:t>
            </a:r>
            <a:r>
              <a:rPr lang="en-GB" sz="800" kern="1200" baseline="0" dirty="0">
                <a:solidFill>
                  <a:schemeClr val="tx1"/>
                </a:solidFill>
                <a:effectLst/>
                <a:latin typeface="+mn-lt"/>
                <a:ea typeface="+mn-ea"/>
                <a:cs typeface="+mn-cs"/>
              </a:rPr>
              <a:t> Wage for apprentices. </a:t>
            </a:r>
          </a:p>
          <a:p>
            <a:endParaRPr lang="en-GB" sz="800" kern="1200" baseline="0" dirty="0">
              <a:solidFill>
                <a:schemeClr val="tx1"/>
              </a:solidFill>
              <a:effectLst/>
              <a:latin typeface="+mn-lt"/>
              <a:ea typeface="+mn-ea"/>
              <a:cs typeface="+mn-cs"/>
            </a:endParaRPr>
          </a:p>
          <a:p>
            <a:r>
              <a:rPr lang="en-GB" sz="800" kern="1200" dirty="0">
                <a:solidFill>
                  <a:schemeClr val="tx1"/>
                </a:solidFill>
                <a:effectLst/>
                <a:latin typeface="+mn-lt"/>
                <a:ea typeface="+mn-ea"/>
                <a:cs typeface="+mn-cs"/>
              </a:rPr>
              <a:t>The average wage for apprentices is £170 per week which is a great starting salary for someone just leaving school.</a:t>
            </a:r>
          </a:p>
          <a:p>
            <a:r>
              <a:rPr lang="en-GB" sz="800" kern="1200" dirty="0">
                <a:solidFill>
                  <a:schemeClr val="tx1"/>
                </a:solidFill>
                <a:effectLst/>
                <a:latin typeface="+mn-lt"/>
                <a:ea typeface="+mn-ea"/>
                <a:cs typeface="+mn-cs"/>
              </a:rPr>
              <a:t>Some apprenticeship schemes in big organisations have a starting salary of £18-20k</a:t>
            </a:r>
            <a:r>
              <a:rPr lang="en-GB" sz="800" kern="1200" baseline="0" dirty="0">
                <a:solidFill>
                  <a:schemeClr val="tx1"/>
                </a:solidFill>
                <a:effectLst/>
                <a:latin typeface="+mn-lt"/>
                <a:ea typeface="+mn-ea"/>
                <a:cs typeface="+mn-cs"/>
              </a:rPr>
              <a:t>.</a:t>
            </a:r>
            <a:r>
              <a:rPr lang="en-GB" sz="800" kern="1200" dirty="0">
                <a:solidFill>
                  <a:schemeClr val="tx1"/>
                </a:solidFill>
                <a:effectLst/>
                <a:latin typeface="+mn-lt"/>
                <a:ea typeface="+mn-ea"/>
                <a:cs typeface="+mn-cs"/>
              </a:rPr>
              <a:t> </a:t>
            </a:r>
          </a:p>
          <a:p>
            <a:endParaRPr lang="en-GB" sz="800" b="1" kern="1200" dirty="0">
              <a:solidFill>
                <a:schemeClr val="tx1"/>
              </a:solidFill>
              <a:effectLst/>
              <a:latin typeface="+mn-lt"/>
              <a:ea typeface="+mn-ea"/>
              <a:cs typeface="+mn-cs"/>
            </a:endParaRPr>
          </a:p>
          <a:p>
            <a:r>
              <a:rPr lang="en-GB" sz="800" b="1" kern="1200" dirty="0">
                <a:solidFill>
                  <a:schemeClr val="tx1"/>
                </a:solidFill>
                <a:effectLst/>
                <a:latin typeface="+mn-lt"/>
                <a:ea typeface="+mn-ea"/>
                <a:cs typeface="+mn-cs"/>
              </a:rPr>
              <a:t>Local info: Partners</a:t>
            </a:r>
            <a:r>
              <a:rPr lang="en-GB" sz="800" b="1" kern="1200" baseline="0" dirty="0">
                <a:solidFill>
                  <a:schemeClr val="tx1"/>
                </a:solidFill>
                <a:effectLst/>
                <a:latin typeface="+mn-lt"/>
                <a:ea typeface="+mn-ea"/>
                <a:cs typeface="+mn-cs"/>
              </a:rPr>
              <a:t> </a:t>
            </a:r>
            <a:r>
              <a:rPr lang="en-GB" sz="800" b="1" kern="1200" dirty="0">
                <a:solidFill>
                  <a:schemeClr val="tx1"/>
                </a:solidFill>
                <a:effectLst/>
                <a:latin typeface="+mn-lt"/>
                <a:ea typeface="+mn-ea"/>
                <a:cs typeface="+mn-cs"/>
              </a:rPr>
              <a:t>might want to display local opportunity pay rates or adjust this message depending on the local area.</a:t>
            </a:r>
          </a:p>
          <a:p>
            <a:endParaRPr lang="en-GB" sz="800" kern="1200" dirty="0">
              <a:solidFill>
                <a:schemeClr val="tx1"/>
              </a:solidFill>
              <a:effectLst/>
              <a:latin typeface="+mn-lt"/>
              <a:ea typeface="+mn-ea"/>
              <a:cs typeface="+mn-cs"/>
            </a:endParaRPr>
          </a:p>
          <a:p>
            <a:r>
              <a:rPr lang="en-GB" sz="800" kern="1200" dirty="0">
                <a:solidFill>
                  <a:schemeClr val="tx1"/>
                </a:solidFill>
                <a:effectLst/>
                <a:latin typeface="+mn-lt"/>
                <a:ea typeface="+mn-ea"/>
                <a:cs typeface="+mn-cs"/>
              </a:rPr>
              <a:t>It’s</a:t>
            </a:r>
            <a:r>
              <a:rPr lang="en-GB" sz="800" kern="1200" baseline="0" dirty="0">
                <a:solidFill>
                  <a:schemeClr val="tx1"/>
                </a:solidFill>
                <a:effectLst/>
                <a:latin typeface="+mn-lt"/>
                <a:ea typeface="+mn-ea"/>
                <a:cs typeface="+mn-cs"/>
              </a:rPr>
              <a:t> important </a:t>
            </a:r>
            <a:r>
              <a:rPr lang="en-GB" sz="800" kern="1200" dirty="0">
                <a:solidFill>
                  <a:schemeClr val="tx1"/>
                </a:solidFill>
                <a:effectLst/>
                <a:latin typeface="+mn-lt"/>
                <a:ea typeface="+mn-ea"/>
                <a:cs typeface="+mn-cs"/>
              </a:rPr>
              <a:t>to remember that if you see an apprenticeship you’re interested in, don’t be put off by the pay if it’s low: there’s room for progression and working your way to the top of an organisation. </a:t>
            </a:r>
          </a:p>
          <a:p>
            <a:endParaRPr lang="en-GB" sz="800" kern="1200" dirty="0">
              <a:solidFill>
                <a:schemeClr val="tx1"/>
              </a:solidFill>
              <a:effectLst/>
              <a:latin typeface="+mn-lt"/>
              <a:ea typeface="+mn-ea"/>
              <a:cs typeface="+mn-cs"/>
            </a:endParaRPr>
          </a:p>
          <a:p>
            <a:r>
              <a:rPr lang="en-GB" sz="800" kern="1200" dirty="0">
                <a:solidFill>
                  <a:schemeClr val="tx1"/>
                </a:solidFill>
                <a:effectLst/>
                <a:latin typeface="+mn-lt"/>
                <a:ea typeface="+mn-ea"/>
                <a:cs typeface="+mn-cs"/>
              </a:rPr>
              <a:t>Another</a:t>
            </a:r>
            <a:r>
              <a:rPr lang="en-GB" sz="800" kern="1200" baseline="0" dirty="0">
                <a:solidFill>
                  <a:schemeClr val="tx1"/>
                </a:solidFill>
                <a:effectLst/>
                <a:latin typeface="+mn-lt"/>
                <a:ea typeface="+mn-ea"/>
                <a:cs typeface="+mn-cs"/>
              </a:rPr>
              <a:t> common myth is that once you’ve completed your apprenticeship, your employer will let you go. This isn’t true. The majority of apprentices (around 90%) stay in employment. If they do change companies, it’s usually because they’re able to compete for a better job, perhaps with more pay or more responsibility. </a:t>
            </a:r>
          </a:p>
        </p:txBody>
      </p:sp>
      <p:sp>
        <p:nvSpPr>
          <p:cNvPr id="4" name="Slide Number Placeholder 3"/>
          <p:cNvSpPr>
            <a:spLocks noGrp="1"/>
          </p:cNvSpPr>
          <p:nvPr>
            <p:ph type="sldNum" sz="quarter" idx="10"/>
          </p:nvPr>
        </p:nvSpPr>
        <p:spPr/>
        <p:txBody>
          <a:bodyPr/>
          <a:lstStyle/>
          <a:p>
            <a:fld id="{BD8E8F90-17F0-4D04-B5A9-AA42A83F34C8}" type="slidenum">
              <a:rPr lang="en-GB" smtClean="0"/>
              <a:t>6</a:t>
            </a:fld>
            <a:endParaRPr lang="en-GB"/>
          </a:p>
        </p:txBody>
      </p:sp>
    </p:spTree>
    <p:extLst>
      <p:ext uri="{BB962C8B-B14F-4D97-AF65-F5344CB8AC3E}">
        <p14:creationId xmlns:p14="http://schemas.microsoft.com/office/powerpoint/2010/main" val="4006479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800" b="1" dirty="0"/>
              <a:t>Guidance notes:</a:t>
            </a:r>
            <a:br>
              <a:rPr lang="en-GB" altLang="en-US" sz="800" b="1" dirty="0"/>
            </a:br>
            <a:r>
              <a:rPr lang="en-GB" altLang="en-US" sz="800" b="1" dirty="0"/>
              <a:t>We would expect this slide to be updated by the delivery partner to reflect local opportunities by searching through Find an Apprenticeship</a:t>
            </a:r>
          </a:p>
          <a:p>
            <a:pPr eaLnBrk="1" hangingPunct="1">
              <a:spcBef>
                <a:spcPct val="0"/>
              </a:spcBef>
            </a:pPr>
            <a:endParaRPr lang="en-GB" altLang="en-US" sz="800" b="0" dirty="0"/>
          </a:p>
          <a:p>
            <a:pPr eaLnBrk="1" hangingPunct="1">
              <a:spcBef>
                <a:spcPct val="0"/>
              </a:spcBef>
            </a:pPr>
            <a:r>
              <a:rPr lang="en-GB" altLang="en-US" sz="800" b="0" dirty="0"/>
              <a:t>I</a:t>
            </a:r>
            <a:r>
              <a:rPr lang="en-GB" altLang="en-US" sz="800" b="0" baseline="0" dirty="0"/>
              <a:t> had a look on the Find an apprenticeship website before coming along today.</a:t>
            </a:r>
          </a:p>
          <a:p>
            <a:pPr eaLnBrk="1" hangingPunct="1">
              <a:spcBef>
                <a:spcPct val="0"/>
              </a:spcBef>
            </a:pPr>
            <a:r>
              <a:rPr lang="en-GB" altLang="en-US" sz="800" b="0" baseline="0" dirty="0"/>
              <a:t>If you notice, within 5 miles of this school/college today, there are </a:t>
            </a:r>
            <a:r>
              <a:rPr lang="en-GB" altLang="en-US" sz="800" b="1" baseline="0" dirty="0"/>
              <a:t>xx</a:t>
            </a:r>
            <a:r>
              <a:rPr lang="en-GB" altLang="en-US" sz="800" b="0" baseline="0" dirty="0"/>
              <a:t> vacancies.</a:t>
            </a:r>
          </a:p>
          <a:p>
            <a:pPr eaLnBrk="1" hangingPunct="1">
              <a:spcBef>
                <a:spcPct val="0"/>
              </a:spcBef>
            </a:pPr>
            <a:r>
              <a:rPr lang="en-GB" altLang="en-US" sz="800" b="0" baseline="0" dirty="0"/>
              <a:t>You can see how this number grows the more you increase the distance.</a:t>
            </a:r>
          </a:p>
          <a:p>
            <a:pPr eaLnBrk="1" hangingPunct="1">
              <a:spcBef>
                <a:spcPct val="0"/>
              </a:spcBef>
            </a:pPr>
            <a:endParaRPr lang="en-GB" altLang="en-US" sz="800" b="0" baseline="0" dirty="0"/>
          </a:p>
          <a:p>
            <a:pPr eaLnBrk="1" hangingPunct="1">
              <a:spcBef>
                <a:spcPct val="0"/>
              </a:spcBef>
            </a:pPr>
            <a:r>
              <a:rPr lang="en-GB" altLang="en-US" sz="800" b="0" baseline="0" dirty="0"/>
              <a:t>You will need to think about how far you are prepared to travel for work each day.</a:t>
            </a:r>
          </a:p>
          <a:p>
            <a:pPr eaLnBrk="1" hangingPunct="1">
              <a:spcBef>
                <a:spcPct val="0"/>
              </a:spcBef>
            </a:pPr>
            <a:r>
              <a:rPr lang="en-GB" altLang="en-US" sz="800" b="0" baseline="0" dirty="0"/>
              <a:t>If you want to think about working in the</a:t>
            </a:r>
            <a:r>
              <a:rPr lang="en-GB" altLang="en-US" sz="800" b="1" baseline="0" dirty="0"/>
              <a:t> (insert name of an appropriate location)</a:t>
            </a:r>
            <a:r>
              <a:rPr lang="en-GB" altLang="en-US" sz="800" b="0" baseline="0" dirty="0"/>
              <a:t> City, then you could be looking for vacancies there.</a:t>
            </a:r>
          </a:p>
          <a:p>
            <a:pPr eaLnBrk="1" hangingPunct="1">
              <a:spcBef>
                <a:spcPct val="0"/>
              </a:spcBef>
            </a:pPr>
            <a:r>
              <a:rPr lang="en-GB" altLang="en-US" sz="800" b="0" baseline="0" dirty="0"/>
              <a:t>The one rule is that you will need to be able to get there, on time, every day.</a:t>
            </a:r>
          </a:p>
          <a:p>
            <a:pPr eaLnBrk="1" hangingPunct="1">
              <a:spcBef>
                <a:spcPct val="0"/>
              </a:spcBef>
            </a:pPr>
            <a:endParaRPr lang="en-GB" altLang="en-US" sz="800" b="0" baseline="0" dirty="0"/>
          </a:p>
          <a:p>
            <a:pPr eaLnBrk="1" hangingPunct="1">
              <a:spcBef>
                <a:spcPct val="0"/>
              </a:spcBef>
            </a:pPr>
            <a:r>
              <a:rPr lang="en-GB" altLang="en-US" sz="800" b="0" baseline="0" dirty="0"/>
              <a:t>Don’t worry if you don’t know too much about travelling to work. On the new Find an apprenticeship website, there is a journey planner so this will help you when you are applying for vacancies to work out which vacancies are going to be realistic, and which are not in terms of distance.</a:t>
            </a:r>
          </a:p>
          <a:p>
            <a:pPr eaLnBrk="1" hangingPunct="1">
              <a:spcBef>
                <a:spcPct val="0"/>
              </a:spcBef>
            </a:pPr>
            <a:endParaRPr lang="en-GB" altLang="en-US" sz="800" b="0" baseline="0"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sz="800" kern="1200" dirty="0">
                <a:solidFill>
                  <a:schemeClr val="tx1"/>
                </a:solidFill>
                <a:effectLst/>
                <a:latin typeface="+mn-lt"/>
                <a:ea typeface="+mn-ea"/>
                <a:cs typeface="+mn-cs"/>
              </a:rPr>
              <a:t>It is important not</a:t>
            </a:r>
            <a:r>
              <a:rPr lang="en-GB" sz="800" kern="1200" baseline="0" dirty="0">
                <a:solidFill>
                  <a:schemeClr val="tx1"/>
                </a:solidFill>
                <a:effectLst/>
                <a:latin typeface="+mn-lt"/>
                <a:ea typeface="+mn-ea"/>
                <a:cs typeface="+mn-cs"/>
              </a:rPr>
              <a:t> to restrict your</a:t>
            </a:r>
            <a:r>
              <a:rPr lang="en-GB" sz="800" kern="1200" dirty="0">
                <a:solidFill>
                  <a:schemeClr val="tx1"/>
                </a:solidFill>
                <a:effectLst/>
                <a:latin typeface="+mn-lt"/>
                <a:ea typeface="+mn-ea"/>
                <a:cs typeface="+mn-cs"/>
              </a:rPr>
              <a:t> searches for vacancies to just look at large companies as many small employers offer some excellent vacancies with great packages and career progression opportunities.</a:t>
            </a:r>
          </a:p>
          <a:p>
            <a:pPr eaLnBrk="1" hangingPunct="1">
              <a:spcBef>
                <a:spcPct val="0"/>
              </a:spcBef>
            </a:pPr>
            <a:endParaRPr lang="en-GB" altLang="en-US" sz="800" b="0" dirty="0"/>
          </a:p>
        </p:txBody>
      </p:sp>
      <p:sp>
        <p:nvSpPr>
          <p:cNvPr id="163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FBB57E9B-B5BA-4261-B1EB-C366EA0EDEBB}" type="slidenum">
              <a:rPr kumimoji="0" lang="en-GB" altLang="en-US" sz="1800" b="0" i="0" u="none" strike="noStrike" kern="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GB" altLang="en-US" sz="1800" b="0" i="0" u="none" strike="noStrike" kern="0" cap="none" spc="0" normalizeH="0" baseline="0" noProof="0">
              <a:ln>
                <a:noFill/>
              </a:ln>
              <a:solidFill>
                <a:schemeClr val="tx1"/>
              </a:solidFill>
              <a:effectLst/>
              <a:uLnTx/>
              <a:uFillTx/>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335619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800" b="1" dirty="0"/>
              <a:t>We would expect this slide to be updated by the delivery partner15 </a:t>
            </a:r>
            <a:r>
              <a:rPr lang="en-GB" altLang="en-US" sz="800" b="1" dirty="0" err="1"/>
              <a:t>mnth</a:t>
            </a:r>
            <a:endParaRPr lang="en-GB" altLang="en-US" sz="8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8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800" b="1" dirty="0"/>
              <a:t>Guidance notes:</a:t>
            </a:r>
            <a:br>
              <a:rPr lang="en-GB" altLang="en-US" sz="800" b="0" dirty="0"/>
            </a:br>
            <a:r>
              <a:rPr lang="en-GB" altLang="en-US" sz="800" b="0" dirty="0"/>
              <a:t>Search through</a:t>
            </a:r>
            <a:r>
              <a:rPr lang="en-GB" altLang="en-US" sz="800" b="0" baseline="0" dirty="0"/>
              <a:t> Find an apprenticeship using the establishment postcode and find some interesting jobs.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800" b="0" baseline="0" dirty="0"/>
              <a:t>Try to find a selection of closing dates so that you can reinforce the need to be using Find an apprenticeship regularly</a:t>
            </a:r>
            <a:endParaRPr lang="en-GB" altLang="en-US" sz="8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800" b="0" dirty="0"/>
              <a:t>Try to find a range of salaries so</a:t>
            </a:r>
            <a:r>
              <a:rPr lang="en-GB" altLang="en-US" sz="800" b="0" baseline="0" dirty="0"/>
              <a:t> that you can show that there are employers who are prepared to pay more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800" b="0" baseline="0" dirty="0"/>
              <a:t>Try to find a job title that might sound a bit confusing and then explain what that role really is – make it sound exciting and explain that they should not be put off by the titles of some jobs, it’s important they read the job advert attached to it.</a:t>
            </a:r>
          </a:p>
        </p:txBody>
      </p:sp>
      <p:sp>
        <p:nvSpPr>
          <p:cNvPr id="4" name="Slide Number Placeholder 3"/>
          <p:cNvSpPr>
            <a:spLocks noGrp="1"/>
          </p:cNvSpPr>
          <p:nvPr>
            <p:ph type="sldNum" sz="quarter" idx="10"/>
          </p:nvPr>
        </p:nvSpPr>
        <p:spPr/>
        <p:txBody>
          <a:bodyPr/>
          <a:lstStyle/>
          <a:p>
            <a:fld id="{BD8E8F90-17F0-4D04-B5A9-AA42A83F34C8}" type="slidenum">
              <a:rPr lang="en-GB" smtClean="0"/>
              <a:t>8</a:t>
            </a:fld>
            <a:endParaRPr lang="en-GB"/>
          </a:p>
        </p:txBody>
      </p:sp>
    </p:spTree>
    <p:extLst>
      <p:ext uri="{BB962C8B-B14F-4D97-AF65-F5344CB8AC3E}">
        <p14:creationId xmlns:p14="http://schemas.microsoft.com/office/powerpoint/2010/main" val="1910022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sz="800" b="0" baseline="0" dirty="0"/>
              <a:t>No matter what kind of career you want to follow, you need to do your research and find out if there’s a way to get to the role you want through an apprenticeship. That way, you can decide if you would prefer to study full time at college or university, or if you would prefer to go into work as an apprentice and gain qualifications and experience on the job from day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Until recently, </a:t>
            </a:r>
            <a:r>
              <a:rPr lang="en-GB" sz="800" baseline="0" dirty="0"/>
              <a:t>school leavers had a</a:t>
            </a:r>
            <a:r>
              <a:rPr lang="en-GB" sz="800" dirty="0"/>
              <a:t> straight decision to make:</a:t>
            </a:r>
            <a:r>
              <a:rPr lang="en-GB" sz="800" baseline="0" dirty="0"/>
              <a:t> </a:t>
            </a:r>
            <a:r>
              <a:rPr lang="en-GB" sz="800" dirty="0"/>
              <a:t>stay on, go to </a:t>
            </a:r>
            <a:r>
              <a:rPr lang="en-GB" sz="800" dirty="0" err="1"/>
              <a:t>Uni</a:t>
            </a:r>
            <a:r>
              <a:rPr lang="en-GB" sz="800" dirty="0"/>
              <a:t>,</a:t>
            </a:r>
            <a:r>
              <a:rPr lang="en-GB" sz="800" baseline="0" dirty="0"/>
              <a:t> or take your chances in the job market. All of that has now changed.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aseline="0" dirty="0"/>
              <a:t>With m</a:t>
            </a:r>
            <a:r>
              <a:rPr lang="en-GB" sz="800" dirty="0"/>
              <a:t>ore and more </a:t>
            </a:r>
            <a:r>
              <a:rPr lang="en-GB" sz="800" b="1" dirty="0"/>
              <a:t>new</a:t>
            </a:r>
            <a:r>
              <a:rPr lang="en-GB" sz="800" dirty="0"/>
              <a:t> apprenticeships being introduced,</a:t>
            </a:r>
            <a:r>
              <a:rPr lang="en-GB" sz="800" baseline="0" dirty="0"/>
              <a:t> especially higher and degree apprenticeships, there really is something for everyone.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aseline="0" dirty="0"/>
          </a:p>
          <a:p>
            <a:r>
              <a:rPr lang="en-GB" sz="800" b="1" baseline="0" dirty="0"/>
              <a:t>Influencers notes:</a:t>
            </a:r>
          </a:p>
          <a:p>
            <a:r>
              <a:rPr lang="en-GB" sz="800" baseline="0" dirty="0"/>
              <a:t>Hundreds of employers are developing a whole range of new opportunities in some of the more prestigious career sectors, such as Aeronautics, Human Resources and allied professions, Civil engineering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Influencers slide info-Protected term ‘apprentice’ to guarantee that only quality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Measures proposed in the Enterprise Act will also protect the term ‘apprenticeship’ to prevent misuse by providers in England. </a:t>
            </a:r>
            <a:r>
              <a:rPr lang="en-GB" sz="800" u="sng" dirty="0">
                <a:hlinkClick r:id="rId3"/>
              </a:rPr>
              <a:t>Government Response</a:t>
            </a:r>
            <a:r>
              <a:rPr lang="en-GB" sz="800" u="sng" dirty="0"/>
              <a:t>.</a:t>
            </a:r>
            <a:endParaRPr lang="en-GB" sz="800" dirty="0"/>
          </a:p>
        </p:txBody>
      </p:sp>
      <p:sp>
        <p:nvSpPr>
          <p:cNvPr id="4" name="Slide Number Placeholder 3"/>
          <p:cNvSpPr>
            <a:spLocks noGrp="1"/>
          </p:cNvSpPr>
          <p:nvPr>
            <p:ph type="sldNum" sz="quarter" idx="10"/>
          </p:nvPr>
        </p:nvSpPr>
        <p:spPr/>
        <p:txBody>
          <a:bodyPr/>
          <a:lstStyle/>
          <a:p>
            <a:fld id="{BD8E8F90-17F0-4D04-B5A9-AA42A83F34C8}" type="slidenum">
              <a:rPr lang="en-GB" smtClean="0"/>
              <a:t>9</a:t>
            </a:fld>
            <a:endParaRPr lang="en-GB"/>
          </a:p>
        </p:txBody>
      </p:sp>
    </p:spTree>
    <p:extLst>
      <p:ext uri="{BB962C8B-B14F-4D97-AF65-F5344CB8AC3E}">
        <p14:creationId xmlns:p14="http://schemas.microsoft.com/office/powerpoint/2010/main" val="3244651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kern="1200" dirty="0">
                <a:solidFill>
                  <a:schemeClr val="tx1"/>
                </a:solidFill>
                <a:effectLst/>
                <a:latin typeface="+mn-lt"/>
                <a:ea typeface="+mn-ea"/>
                <a:cs typeface="+mn-cs"/>
              </a:rPr>
              <a:t>Higher and degree apprenticeships are </a:t>
            </a:r>
            <a:r>
              <a:rPr lang="en-GB" sz="800" kern="1200" baseline="0" dirty="0">
                <a:solidFill>
                  <a:schemeClr val="tx1"/>
                </a:solidFill>
                <a:effectLst/>
                <a:latin typeface="+mn-lt"/>
                <a:ea typeface="+mn-ea"/>
                <a:cs typeface="+mn-cs"/>
              </a:rPr>
              <a:t>a real alternative to following the traditional route of going to University as a full time student. </a:t>
            </a:r>
          </a:p>
          <a:p>
            <a:endParaRPr lang="en-GB" sz="800" kern="1200" baseline="0" dirty="0">
              <a:solidFill>
                <a:schemeClr val="tx1"/>
              </a:solidFill>
              <a:effectLst/>
              <a:latin typeface="+mn-lt"/>
              <a:ea typeface="+mn-ea"/>
              <a:cs typeface="+mn-cs"/>
            </a:endParaRPr>
          </a:p>
          <a:p>
            <a:r>
              <a:rPr lang="en-GB" sz="800" kern="1200" baseline="0" dirty="0">
                <a:solidFill>
                  <a:schemeClr val="tx1"/>
                </a:solidFill>
                <a:effectLst/>
                <a:latin typeface="+mn-lt"/>
                <a:ea typeface="+mn-ea"/>
                <a:cs typeface="+mn-cs"/>
              </a:rPr>
              <a:t>They offer all the benefits of higher education with none of the cost.  You will not only be learning, but earning a salary, from day one. </a:t>
            </a:r>
          </a:p>
          <a:p>
            <a:r>
              <a:rPr lang="en-GB" sz="800" kern="1200" baseline="0" dirty="0">
                <a:solidFill>
                  <a:schemeClr val="tx1"/>
                </a:solidFill>
                <a:effectLst/>
                <a:latin typeface="+mn-lt"/>
                <a:ea typeface="+mn-ea"/>
                <a:cs typeface="+mn-cs"/>
              </a:rPr>
              <a:t>So with a degree apprenticeship, you’re much less likely to build up any debt. Your tuition fees are paid for by your employer and the Government, so you will not be expected to pay £9000 a year. Universities offer their degree apprentices exactly the same student experience as other students, so you will still have access to the student union, sports facilities, student discounts etc.</a:t>
            </a:r>
          </a:p>
          <a:p>
            <a:endParaRPr lang="en-GB" sz="800" kern="1200" baseline="0" dirty="0">
              <a:solidFill>
                <a:schemeClr val="tx1"/>
              </a:solidFill>
              <a:effectLst/>
              <a:latin typeface="+mn-lt"/>
              <a:ea typeface="+mn-ea"/>
              <a:cs typeface="+mn-cs"/>
            </a:endParaRPr>
          </a:p>
          <a:p>
            <a:r>
              <a:rPr lang="en-GB" sz="800" kern="1200" baseline="0" dirty="0">
                <a:solidFill>
                  <a:schemeClr val="tx1"/>
                </a:solidFill>
                <a:effectLst/>
                <a:latin typeface="+mn-lt"/>
                <a:ea typeface="+mn-ea"/>
                <a:cs typeface="+mn-cs"/>
              </a:rPr>
              <a:t>In the past, going to university was seen as the best way to advance your career to a higher level. But with the current level of competition for jobs amongst graduates, it might not be the best route for you. With an apprenticeship, you gain the competitive advantage of gaining at least 3 years’ work experience whilst completing your degree. </a:t>
            </a:r>
          </a:p>
          <a:p>
            <a:endParaRPr lang="en-GB" sz="800" kern="1200" baseline="0" dirty="0">
              <a:solidFill>
                <a:schemeClr val="tx1"/>
              </a:solidFill>
              <a:effectLst/>
              <a:latin typeface="+mn-lt"/>
              <a:ea typeface="+mn-ea"/>
              <a:cs typeface="+mn-cs"/>
            </a:endParaRPr>
          </a:p>
          <a:p>
            <a:r>
              <a:rPr lang="en-GB" sz="800" kern="1200" baseline="0" dirty="0">
                <a:solidFill>
                  <a:schemeClr val="tx1"/>
                </a:solidFill>
                <a:effectLst/>
                <a:latin typeface="+mn-lt"/>
                <a:ea typeface="+mn-ea"/>
                <a:cs typeface="+mn-cs"/>
              </a:rPr>
              <a:t>But remember – it’s hard work as a degree apprentice. You’ll be working full time </a:t>
            </a:r>
            <a:r>
              <a:rPr lang="en-GB" sz="800" b="1" kern="1200" baseline="0" dirty="0">
                <a:solidFill>
                  <a:schemeClr val="tx1"/>
                </a:solidFill>
                <a:effectLst/>
                <a:latin typeface="+mn-lt"/>
                <a:ea typeface="+mn-ea"/>
                <a:cs typeface="+mn-cs"/>
              </a:rPr>
              <a:t>and </a:t>
            </a:r>
            <a:r>
              <a:rPr lang="en-GB" sz="800" b="0" kern="1200" baseline="0" dirty="0">
                <a:solidFill>
                  <a:schemeClr val="tx1"/>
                </a:solidFill>
                <a:effectLst/>
                <a:latin typeface="+mn-lt"/>
                <a:ea typeface="+mn-ea"/>
                <a:cs typeface="+mn-cs"/>
              </a:rPr>
              <a:t>fitting in the equivalent of a full time degree alongside it. </a:t>
            </a:r>
          </a:p>
          <a:p>
            <a:r>
              <a:rPr lang="en-GB" sz="800" b="0" kern="1200" baseline="0" dirty="0">
                <a:solidFill>
                  <a:schemeClr val="tx1"/>
                </a:solidFill>
                <a:effectLst/>
                <a:latin typeface="+mn-lt"/>
                <a:ea typeface="+mn-ea"/>
                <a:cs typeface="+mn-cs"/>
              </a:rPr>
              <a:t>It might take a bit longer, 4 years instead of 3, but you’ll achieve exactly the same degree.</a:t>
            </a:r>
          </a:p>
          <a:p>
            <a:r>
              <a:rPr lang="en-GB" sz="1200" b="0" i="0" kern="1200" dirty="0">
                <a:solidFill>
                  <a:schemeClr val="tx1"/>
                </a:solidFill>
                <a:effectLst/>
                <a:latin typeface="+mn-lt"/>
                <a:ea typeface="+mn-ea"/>
                <a:cs typeface="+mn-cs"/>
              </a:rPr>
              <a:t>Entry requirements vary programme to programme and depend on the learner's existing skills, grades, work experience, and performance at interview. Tuition fees are paid by the employer and the government so there is no need to take out a university loan.</a:t>
            </a:r>
            <a:endParaRPr lang="en-GB" sz="8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8E8F90-17F0-4D04-B5A9-AA42A83F34C8}" type="slidenum">
              <a:rPr lang="en-GB" smtClean="0"/>
              <a:t>10</a:t>
            </a:fld>
            <a:endParaRPr lang="en-GB"/>
          </a:p>
        </p:txBody>
      </p:sp>
    </p:spTree>
    <p:extLst>
      <p:ext uri="{BB962C8B-B14F-4D97-AF65-F5344CB8AC3E}">
        <p14:creationId xmlns:p14="http://schemas.microsoft.com/office/powerpoint/2010/main" val="1539478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4400"/>
            </a:lvl1pPr>
          </a:lstStyle>
          <a:p>
            <a:r>
              <a:rPr lang="en-GB"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428913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6" name="Slide Number Placeholder 5"/>
          <p:cNvSpPr>
            <a:spLocks noGrp="1"/>
          </p:cNvSpPr>
          <p:nvPr>
            <p:ph type="sldNum" sz="quarter" idx="12"/>
          </p:nvPr>
        </p:nvSpPr>
        <p:spPr/>
        <p:txBody>
          <a:bodyPr/>
          <a:lstStyle/>
          <a:p>
            <a:fld id="{A7E25D06-9882-4E46-9327-9B5A73CDC15E}" type="slidenum">
              <a:rPr lang="en-US" smtClean="0"/>
              <a:t>‹#›</a:t>
            </a:fld>
            <a:endParaRPr lang="en-US"/>
          </a:p>
        </p:txBody>
      </p:sp>
    </p:spTree>
    <p:extLst>
      <p:ext uri="{BB962C8B-B14F-4D97-AF65-F5344CB8AC3E}">
        <p14:creationId xmlns:p14="http://schemas.microsoft.com/office/powerpoint/2010/main" val="3046949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4400"/>
            </a:lvl1pPr>
          </a:lstStyle>
          <a:p>
            <a:r>
              <a:rPr lang="en-GB"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428913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6" name="Slide Number Placeholder 5"/>
          <p:cNvSpPr>
            <a:spLocks noGrp="1"/>
          </p:cNvSpPr>
          <p:nvPr>
            <p:ph type="sldNum" sz="quarter" idx="12"/>
          </p:nvPr>
        </p:nvSpPr>
        <p:spPr/>
        <p:txBody>
          <a:bodyPr/>
          <a:lstStyle/>
          <a:p>
            <a:fld id="{A7E25D06-9882-4E46-9327-9B5A73CDC15E}" type="slidenum">
              <a:rPr lang="en-US" smtClean="0"/>
              <a:t>‹#›</a:t>
            </a:fld>
            <a:endParaRPr lang="en-US"/>
          </a:p>
        </p:txBody>
      </p:sp>
    </p:spTree>
    <p:extLst>
      <p:ext uri="{BB962C8B-B14F-4D97-AF65-F5344CB8AC3E}">
        <p14:creationId xmlns:p14="http://schemas.microsoft.com/office/powerpoint/2010/main" val="30469492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UNOFFICIAL 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1"/>
            <a:ext cx="2065416" cy="774531"/>
          </a:xfrm>
          <a:prstGeom prst="rect">
            <a:avLst/>
          </a:prstGeom>
        </p:spPr>
      </p:pic>
      <p:sp>
        <p:nvSpPr>
          <p:cNvPr id="2" name="Title Placeholder 1"/>
          <p:cNvSpPr>
            <a:spLocks noGrp="1"/>
          </p:cNvSpPr>
          <p:nvPr>
            <p:ph type="title"/>
          </p:nvPr>
        </p:nvSpPr>
        <p:spPr>
          <a:xfrm>
            <a:off x="428221" y="1021948"/>
            <a:ext cx="8258579" cy="395690"/>
          </a:xfrm>
          <a:prstGeom prst="rect">
            <a:avLst/>
          </a:prstGeom>
        </p:spPr>
        <p:txBody>
          <a:bodyPr vert="horz" lIns="91440" tIns="45720" rIns="91440" bIns="45720" rtlCol="0" anchor="ctr">
            <a:noAutofit/>
          </a:bodyPr>
          <a:lstStyle/>
          <a:p>
            <a:r>
              <a:rPr lang="en-GB" dirty="0"/>
              <a:t>CLICK TO EDIT MASTER TITLE STYLE</a:t>
            </a:r>
            <a:endParaRPr lang="en-US" dirty="0"/>
          </a:p>
        </p:txBody>
      </p:sp>
      <p:sp>
        <p:nvSpPr>
          <p:cNvPr id="3" name="Text Placeholder 2"/>
          <p:cNvSpPr>
            <a:spLocks noGrp="1"/>
          </p:cNvSpPr>
          <p:nvPr>
            <p:ph type="body" idx="1"/>
          </p:nvPr>
        </p:nvSpPr>
        <p:spPr>
          <a:xfrm>
            <a:off x="428221" y="1678914"/>
            <a:ext cx="8258579" cy="4447249"/>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E25D06-9882-4E46-9327-9B5A73CDC15E}" type="slidenum">
              <a:rPr lang="en-US" smtClean="0"/>
              <a:t>‹#›</a:t>
            </a:fld>
            <a:endParaRPr lang="en-US" dirty="0"/>
          </a:p>
        </p:txBody>
      </p:sp>
      <p:cxnSp>
        <p:nvCxnSpPr>
          <p:cNvPr id="7" name="Straight Connector 6"/>
          <p:cNvCxnSpPr/>
          <p:nvPr userDrawn="1"/>
        </p:nvCxnSpPr>
        <p:spPr>
          <a:xfrm>
            <a:off x="428221" y="6356350"/>
            <a:ext cx="825857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2058358" y="545846"/>
            <a:ext cx="6628442"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3373934" y="276198"/>
            <a:ext cx="3997290" cy="276999"/>
          </a:xfrm>
          <a:prstGeom prst="rect">
            <a:avLst/>
          </a:prstGeom>
          <a:noFill/>
        </p:spPr>
        <p:txBody>
          <a:bodyPr wrap="square" rtlCol="0">
            <a:spAutoFit/>
          </a:bodyPr>
          <a:lstStyle/>
          <a:p>
            <a:pPr algn="r"/>
            <a:r>
              <a:rPr lang="en-US" sz="1200" dirty="0"/>
              <a:t>APPRENTICESHIP</a:t>
            </a:r>
            <a:r>
              <a:rPr lang="en-US" sz="1200" baseline="0" dirty="0"/>
              <a:t> SUPPORT AND KNOWLEDGE FOR SCHOOLS</a:t>
            </a:r>
            <a:endParaRPr lang="en-US" sz="1200" dirty="0"/>
          </a:p>
        </p:txBody>
      </p:sp>
      <p:pic>
        <p:nvPicPr>
          <p:cNvPr id="5" name="Picture 4" descr="HM GOV_BLK_AW.PN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7860977" y="6444418"/>
            <a:ext cx="825823" cy="277057"/>
          </a:xfrm>
          <a:prstGeom prst="rect">
            <a:avLst/>
          </a:prstGeom>
        </p:spPr>
      </p:pic>
      <p:pic>
        <p:nvPicPr>
          <p:cNvPr id="11" name="Picture 10" descr="SFA_BS_1494.png"/>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7299962" y="71026"/>
            <a:ext cx="1459828" cy="546856"/>
          </a:xfrm>
          <a:prstGeom prst="rect">
            <a:avLst/>
          </a:prstGeom>
        </p:spPr>
      </p:pic>
    </p:spTree>
    <p:extLst>
      <p:ext uri="{BB962C8B-B14F-4D97-AF65-F5344CB8AC3E}">
        <p14:creationId xmlns:p14="http://schemas.microsoft.com/office/powerpoint/2010/main" val="2329585110"/>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UNOFFICIAL 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1"/>
            <a:ext cx="2065416" cy="774531"/>
          </a:xfrm>
          <a:prstGeom prst="rect">
            <a:avLst/>
          </a:prstGeom>
        </p:spPr>
      </p:pic>
      <p:sp>
        <p:nvSpPr>
          <p:cNvPr id="2" name="Title Placeholder 1"/>
          <p:cNvSpPr>
            <a:spLocks noGrp="1"/>
          </p:cNvSpPr>
          <p:nvPr>
            <p:ph type="title"/>
          </p:nvPr>
        </p:nvSpPr>
        <p:spPr>
          <a:xfrm>
            <a:off x="457200" y="1021948"/>
            <a:ext cx="8229600" cy="395690"/>
          </a:xfrm>
          <a:prstGeom prst="rect">
            <a:avLst/>
          </a:prstGeom>
        </p:spPr>
        <p:txBody>
          <a:bodyPr vert="horz" lIns="91440" tIns="45720" rIns="91440" bIns="45720" rtlCol="0" anchor="ctr">
            <a:no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78914"/>
            <a:ext cx="8229600" cy="4447249"/>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E25D06-9882-4E46-9327-9B5A73CDC15E}" type="slidenum">
              <a:rPr lang="en-US" smtClean="0"/>
              <a:t>‹#›</a:t>
            </a:fld>
            <a:endParaRPr lang="en-US" dirty="0"/>
          </a:p>
        </p:txBody>
      </p:sp>
      <p:cxnSp>
        <p:nvCxnSpPr>
          <p:cNvPr id="7" name="Straight Connector 6"/>
          <p:cNvCxnSpPr/>
          <p:nvPr userDrawn="1"/>
        </p:nvCxnSpPr>
        <p:spPr>
          <a:xfrm>
            <a:off x="457200" y="6356350"/>
            <a:ext cx="82296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2058358" y="545846"/>
            <a:ext cx="6628442"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4762500" y="218990"/>
            <a:ext cx="3997290" cy="276999"/>
          </a:xfrm>
          <a:prstGeom prst="rect">
            <a:avLst/>
          </a:prstGeom>
          <a:noFill/>
        </p:spPr>
        <p:txBody>
          <a:bodyPr wrap="square" rtlCol="0">
            <a:spAutoFit/>
          </a:bodyPr>
          <a:lstStyle/>
          <a:p>
            <a:pPr algn="r"/>
            <a:r>
              <a:rPr lang="en-US" sz="1200" dirty="0"/>
              <a:t>APPRENTICESHIP</a:t>
            </a:r>
            <a:r>
              <a:rPr lang="en-US" sz="1200" baseline="0" dirty="0"/>
              <a:t> SUPPORT AND KNOWLEDGE FOR SCHOOLS</a:t>
            </a:r>
            <a:endParaRPr lang="en-US" sz="1200" dirty="0"/>
          </a:p>
        </p:txBody>
      </p:sp>
      <p:pic>
        <p:nvPicPr>
          <p:cNvPr id="5" name="Picture 4" descr="HM GOV_BLK_AW.PN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7860977" y="6444418"/>
            <a:ext cx="825823" cy="277057"/>
          </a:xfrm>
          <a:prstGeom prst="rect">
            <a:avLst/>
          </a:prstGeom>
        </p:spPr>
      </p:pic>
      <p:pic>
        <p:nvPicPr>
          <p:cNvPr id="11" name="Picture 10" descr="SFA_BS_1494.png"/>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7299962" y="748520"/>
            <a:ext cx="1459828" cy="546856"/>
          </a:xfrm>
          <a:prstGeom prst="rect">
            <a:avLst/>
          </a:prstGeom>
        </p:spPr>
      </p:pic>
    </p:spTree>
    <p:extLst>
      <p:ext uri="{BB962C8B-B14F-4D97-AF65-F5344CB8AC3E}">
        <p14:creationId xmlns:p14="http://schemas.microsoft.com/office/powerpoint/2010/main" val="232958511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 Id="rId9" Type="http://schemas.openxmlformats.org/officeDocument/2006/relationships/image" Target="../media/image27.emf"/></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government/publications/early-recruitment-of-higher-and-degree-apprenticeship-vacancies-for-2017"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10438902_YEC_Group_48Sht_RGB_LR_small.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840010"/>
            <a:ext cx="9144000" cy="6035040"/>
          </a:xfrm>
          <a:prstGeom prst="rect">
            <a:avLst/>
          </a:prstGeom>
        </p:spPr>
      </p:pic>
      <p:sp>
        <p:nvSpPr>
          <p:cNvPr id="10" name="Rectangle 9"/>
          <p:cNvSpPr/>
          <p:nvPr/>
        </p:nvSpPr>
        <p:spPr>
          <a:xfrm>
            <a:off x="1172255" y="2613127"/>
            <a:ext cx="6613416" cy="1780155"/>
          </a:xfrm>
          <a:prstGeom prst="rect">
            <a:avLst/>
          </a:prstGeom>
          <a:solidFill>
            <a:schemeClr val="tx1">
              <a:lumMod val="85000"/>
              <a:lumOff val="15000"/>
              <a:alpha val="5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 name="Title 1"/>
          <p:cNvSpPr>
            <a:spLocks noGrp="1"/>
          </p:cNvSpPr>
          <p:nvPr>
            <p:ph type="ctrTitle"/>
          </p:nvPr>
        </p:nvSpPr>
        <p:spPr>
          <a:xfrm>
            <a:off x="566531" y="2638031"/>
            <a:ext cx="7772400" cy="1470025"/>
          </a:xfrm>
        </p:spPr>
        <p:txBody>
          <a:bodyPr/>
          <a:lstStyle/>
          <a:p>
            <a:r>
              <a:rPr lang="en-GB" sz="4000" b="1" dirty="0">
                <a:solidFill>
                  <a:schemeClr val="bg1"/>
                </a:solidFill>
              </a:rPr>
              <a:t>Apprenticeship Support and Knowledge for Schools and Colleges</a:t>
            </a:r>
            <a:endParaRPr lang="en-US" sz="4000" b="1" dirty="0">
              <a:solidFill>
                <a:schemeClr val="bg1"/>
              </a:solidFill>
            </a:endParaRPr>
          </a:p>
        </p:txBody>
      </p:sp>
      <p:pic>
        <p:nvPicPr>
          <p:cNvPr id="12" name="Picture 11" descr="HM GOV_WHITE_AW.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133551" y="5951962"/>
            <a:ext cx="1715584" cy="575565"/>
          </a:xfrm>
          <a:prstGeom prst="rect">
            <a:avLst/>
          </a:prstGeom>
        </p:spPr>
      </p:pic>
      <p:sp>
        <p:nvSpPr>
          <p:cNvPr id="14" name="Rectangle 13"/>
          <p:cNvSpPr/>
          <p:nvPr/>
        </p:nvSpPr>
        <p:spPr>
          <a:xfrm>
            <a:off x="2" y="0"/>
            <a:ext cx="8849134" cy="8400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15" name="Picture 14" descr="SFA_BS_1494.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115138" y="99744"/>
            <a:ext cx="1766123" cy="661595"/>
          </a:xfrm>
          <a:prstGeom prst="rect">
            <a:avLst/>
          </a:prstGeom>
        </p:spPr>
      </p:pic>
      <p:pic>
        <p:nvPicPr>
          <p:cNvPr id="16" name="Picture 15" descr="UNOFFICIAL 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1"/>
            <a:ext cx="2065416" cy="774531"/>
          </a:xfrm>
          <a:prstGeom prst="rect">
            <a:avLst/>
          </a:prstGeom>
        </p:spPr>
      </p:pic>
    </p:spTree>
    <p:extLst>
      <p:ext uri="{BB962C8B-B14F-4D97-AF65-F5344CB8AC3E}">
        <p14:creationId xmlns:p14="http://schemas.microsoft.com/office/powerpoint/2010/main" val="1788851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033" y="1021947"/>
            <a:ext cx="8646434" cy="489645"/>
          </a:xfrm>
        </p:spPr>
        <p:txBody>
          <a:bodyPr/>
          <a:lstStyle/>
          <a:p>
            <a:pPr lvl="0"/>
            <a:r>
              <a:rPr lang="en-GB" sz="3600" dirty="0"/>
              <a:t>Higher and Degree apprenticeships</a:t>
            </a:r>
          </a:p>
        </p:txBody>
      </p:sp>
      <p:sp>
        <p:nvSpPr>
          <p:cNvPr id="6" name="Content Placeholder 2"/>
          <p:cNvSpPr>
            <a:spLocks noGrp="1"/>
          </p:cNvSpPr>
          <p:nvPr>
            <p:ph idx="1"/>
          </p:nvPr>
        </p:nvSpPr>
        <p:spPr>
          <a:xfrm>
            <a:off x="466244" y="1678914"/>
            <a:ext cx="8226136" cy="4447249"/>
          </a:xfrm>
        </p:spPr>
        <p:txBody>
          <a:bodyPr/>
          <a:lstStyle/>
          <a:p>
            <a:pPr marL="0" indent="0">
              <a:buNone/>
            </a:pPr>
            <a:r>
              <a:rPr lang="en-GB" dirty="0">
                <a:cs typeface="Arial" panose="020B0604020202020204" pitchFamily="34" charset="0"/>
              </a:rPr>
              <a:t>Now its possible to get a degree without going to uni…</a:t>
            </a:r>
          </a:p>
          <a:p>
            <a:pPr marL="0" indent="0">
              <a:buNone/>
            </a:pPr>
            <a:endParaRPr lang="en-GB" dirty="0">
              <a:cs typeface="Arial" panose="020B0604020202020204" pitchFamily="34" charset="0"/>
            </a:endParaRPr>
          </a:p>
          <a:p>
            <a:endParaRPr lang="en-GB" dirty="0">
              <a:cs typeface="Arial" panose="020B0604020202020204" pitchFamily="34" charset="0"/>
            </a:endParaRPr>
          </a:p>
          <a:p>
            <a:endParaRPr lang="en-GB" dirty="0">
              <a:cs typeface="Arial" panose="020B0604020202020204" pitchFamily="34" charset="0"/>
            </a:endParaRPr>
          </a:p>
          <a:p>
            <a:endParaRPr lang="en-GB" dirty="0">
              <a:cs typeface="Arial" panose="020B0604020202020204" pitchFamily="34" charset="0"/>
            </a:endParaRPr>
          </a:p>
        </p:txBody>
      </p:sp>
      <p:grpSp>
        <p:nvGrpSpPr>
          <p:cNvPr id="2" name="Group 1"/>
          <p:cNvGrpSpPr/>
          <p:nvPr/>
        </p:nvGrpSpPr>
        <p:grpSpPr>
          <a:xfrm>
            <a:off x="2221427" y="2345815"/>
            <a:ext cx="4690835" cy="3322514"/>
            <a:chOff x="2579913" y="2345815"/>
            <a:chExt cx="4690835" cy="3322514"/>
          </a:xfrm>
        </p:grpSpPr>
        <p:pic>
          <p:nvPicPr>
            <p:cNvPr id="7" name="Picture 6"/>
            <p:cNvPicPr>
              <a:picLocks noChangeAspect="1"/>
            </p:cNvPicPr>
            <p:nvPr/>
          </p:nvPicPr>
          <p:blipFill>
            <a:blip r:embed="rId3"/>
            <a:stretch>
              <a:fillRect/>
            </a:stretch>
          </p:blipFill>
          <p:spPr>
            <a:xfrm>
              <a:off x="3070224" y="2796664"/>
              <a:ext cx="3581402" cy="2835786"/>
            </a:xfrm>
            <a:prstGeom prst="rect">
              <a:avLst/>
            </a:prstGeom>
          </p:spPr>
        </p:pic>
        <p:pic>
          <p:nvPicPr>
            <p:cNvPr id="8" name="Picture 7"/>
            <p:cNvPicPr>
              <a:picLocks noChangeAspect="1"/>
            </p:cNvPicPr>
            <p:nvPr/>
          </p:nvPicPr>
          <p:blipFill>
            <a:blip r:embed="rId4"/>
            <a:stretch>
              <a:fillRect/>
            </a:stretch>
          </p:blipFill>
          <p:spPr>
            <a:xfrm>
              <a:off x="6476999" y="2345815"/>
              <a:ext cx="793749" cy="634999"/>
            </a:xfrm>
            <a:prstGeom prst="rect">
              <a:avLst/>
            </a:prstGeom>
          </p:spPr>
        </p:pic>
        <p:pic>
          <p:nvPicPr>
            <p:cNvPr id="9" name="Picture 8"/>
            <p:cNvPicPr>
              <a:picLocks noChangeAspect="1"/>
            </p:cNvPicPr>
            <p:nvPr/>
          </p:nvPicPr>
          <p:blipFill>
            <a:blip r:embed="rId5"/>
            <a:stretch>
              <a:fillRect/>
            </a:stretch>
          </p:blipFill>
          <p:spPr>
            <a:xfrm>
              <a:off x="4229100" y="3107814"/>
              <a:ext cx="654050" cy="578583"/>
            </a:xfrm>
            <a:prstGeom prst="rect">
              <a:avLst/>
            </a:prstGeom>
          </p:spPr>
        </p:pic>
        <p:pic>
          <p:nvPicPr>
            <p:cNvPr id="10" name="Picture 9"/>
            <p:cNvPicPr>
              <a:picLocks noChangeAspect="1"/>
            </p:cNvPicPr>
            <p:nvPr/>
          </p:nvPicPr>
          <p:blipFill>
            <a:blip r:embed="rId6"/>
            <a:stretch>
              <a:fillRect/>
            </a:stretch>
          </p:blipFill>
          <p:spPr>
            <a:xfrm>
              <a:off x="5756274" y="4559300"/>
              <a:ext cx="720725" cy="540544"/>
            </a:xfrm>
            <a:prstGeom prst="rect">
              <a:avLst/>
            </a:prstGeom>
          </p:spPr>
        </p:pic>
        <p:pic>
          <p:nvPicPr>
            <p:cNvPr id="12" name="Picture 11"/>
            <p:cNvPicPr>
              <a:picLocks noChangeAspect="1"/>
            </p:cNvPicPr>
            <p:nvPr/>
          </p:nvPicPr>
          <p:blipFill>
            <a:blip r:embed="rId7"/>
            <a:stretch>
              <a:fillRect/>
            </a:stretch>
          </p:blipFill>
          <p:spPr>
            <a:xfrm>
              <a:off x="2795813" y="4079875"/>
              <a:ext cx="548821" cy="488950"/>
            </a:xfrm>
            <a:prstGeom prst="rect">
              <a:avLst/>
            </a:prstGeom>
          </p:spPr>
        </p:pic>
        <p:pic>
          <p:nvPicPr>
            <p:cNvPr id="14" name="Picture 13"/>
            <p:cNvPicPr>
              <a:picLocks noChangeAspect="1"/>
            </p:cNvPicPr>
            <p:nvPr/>
          </p:nvPicPr>
          <p:blipFill>
            <a:blip r:embed="rId8"/>
            <a:stretch>
              <a:fillRect/>
            </a:stretch>
          </p:blipFill>
          <p:spPr>
            <a:xfrm>
              <a:off x="3564581" y="3798627"/>
              <a:ext cx="215900" cy="203200"/>
            </a:xfrm>
            <a:prstGeom prst="rect">
              <a:avLst/>
            </a:prstGeom>
          </p:spPr>
        </p:pic>
        <p:pic>
          <p:nvPicPr>
            <p:cNvPr id="15" name="Picture 14"/>
            <p:cNvPicPr>
              <a:picLocks noChangeAspect="1"/>
            </p:cNvPicPr>
            <p:nvPr/>
          </p:nvPicPr>
          <p:blipFill>
            <a:blip r:embed="rId8"/>
            <a:stretch>
              <a:fillRect/>
            </a:stretch>
          </p:blipFill>
          <p:spPr>
            <a:xfrm>
              <a:off x="3780481" y="2980814"/>
              <a:ext cx="215900" cy="203200"/>
            </a:xfrm>
            <a:prstGeom prst="rect">
              <a:avLst/>
            </a:prstGeom>
          </p:spPr>
        </p:pic>
        <p:pic>
          <p:nvPicPr>
            <p:cNvPr id="16" name="Picture 15"/>
            <p:cNvPicPr>
              <a:picLocks noChangeAspect="1"/>
            </p:cNvPicPr>
            <p:nvPr/>
          </p:nvPicPr>
          <p:blipFill>
            <a:blip r:embed="rId8"/>
            <a:stretch>
              <a:fillRect/>
            </a:stretch>
          </p:blipFill>
          <p:spPr>
            <a:xfrm>
              <a:off x="6955641" y="3483197"/>
              <a:ext cx="215900" cy="203200"/>
            </a:xfrm>
            <a:prstGeom prst="rect">
              <a:avLst/>
            </a:prstGeom>
          </p:spPr>
        </p:pic>
        <p:pic>
          <p:nvPicPr>
            <p:cNvPr id="17" name="Picture 16"/>
            <p:cNvPicPr>
              <a:picLocks noChangeAspect="1"/>
            </p:cNvPicPr>
            <p:nvPr/>
          </p:nvPicPr>
          <p:blipFill>
            <a:blip r:embed="rId8"/>
            <a:stretch>
              <a:fillRect/>
            </a:stretch>
          </p:blipFill>
          <p:spPr>
            <a:xfrm>
              <a:off x="4229100" y="5465129"/>
              <a:ext cx="215900" cy="203200"/>
            </a:xfrm>
            <a:prstGeom prst="rect">
              <a:avLst/>
            </a:prstGeom>
          </p:spPr>
        </p:pic>
        <p:pic>
          <p:nvPicPr>
            <p:cNvPr id="18" name="Picture 17"/>
            <p:cNvPicPr>
              <a:picLocks noChangeAspect="1"/>
            </p:cNvPicPr>
            <p:nvPr/>
          </p:nvPicPr>
          <p:blipFill>
            <a:blip r:embed="rId8"/>
            <a:stretch>
              <a:fillRect/>
            </a:stretch>
          </p:blipFill>
          <p:spPr>
            <a:xfrm>
              <a:off x="5239179" y="5261929"/>
              <a:ext cx="215900" cy="203200"/>
            </a:xfrm>
            <a:prstGeom prst="rect">
              <a:avLst/>
            </a:prstGeom>
          </p:spPr>
        </p:pic>
        <p:pic>
          <p:nvPicPr>
            <p:cNvPr id="19" name="Picture 18"/>
            <p:cNvPicPr>
              <a:picLocks noChangeAspect="1"/>
            </p:cNvPicPr>
            <p:nvPr/>
          </p:nvPicPr>
          <p:blipFill>
            <a:blip r:embed="rId8"/>
            <a:stretch>
              <a:fillRect/>
            </a:stretch>
          </p:blipFill>
          <p:spPr>
            <a:xfrm>
              <a:off x="2579913" y="4896644"/>
              <a:ext cx="215900" cy="203200"/>
            </a:xfrm>
            <a:prstGeom prst="rect">
              <a:avLst/>
            </a:prstGeom>
          </p:spPr>
        </p:pic>
        <p:pic>
          <p:nvPicPr>
            <p:cNvPr id="21" name="Picture 20"/>
            <p:cNvPicPr>
              <a:picLocks noChangeAspect="1"/>
            </p:cNvPicPr>
            <p:nvPr/>
          </p:nvPicPr>
          <p:blipFill>
            <a:blip r:embed="rId9"/>
            <a:stretch>
              <a:fillRect/>
            </a:stretch>
          </p:blipFill>
          <p:spPr>
            <a:xfrm>
              <a:off x="5239179" y="5261929"/>
              <a:ext cx="215900" cy="203200"/>
            </a:xfrm>
            <a:prstGeom prst="rect">
              <a:avLst/>
            </a:prstGeom>
          </p:spPr>
        </p:pic>
        <p:pic>
          <p:nvPicPr>
            <p:cNvPr id="22" name="Picture 21"/>
            <p:cNvPicPr>
              <a:picLocks noChangeAspect="1"/>
            </p:cNvPicPr>
            <p:nvPr/>
          </p:nvPicPr>
          <p:blipFill>
            <a:blip r:embed="rId9"/>
            <a:stretch>
              <a:fillRect/>
            </a:stretch>
          </p:blipFill>
          <p:spPr>
            <a:xfrm>
              <a:off x="3564581" y="3798627"/>
              <a:ext cx="215900" cy="203200"/>
            </a:xfrm>
            <a:prstGeom prst="rect">
              <a:avLst/>
            </a:prstGeom>
          </p:spPr>
        </p:pic>
        <p:pic>
          <p:nvPicPr>
            <p:cNvPr id="25" name="Picture 24"/>
            <p:cNvPicPr>
              <a:picLocks noChangeAspect="1"/>
            </p:cNvPicPr>
            <p:nvPr/>
          </p:nvPicPr>
          <p:blipFill>
            <a:blip r:embed="rId9"/>
            <a:stretch>
              <a:fillRect/>
            </a:stretch>
          </p:blipFill>
          <p:spPr>
            <a:xfrm>
              <a:off x="4775200" y="2695064"/>
              <a:ext cx="215900" cy="203200"/>
            </a:xfrm>
            <a:prstGeom prst="rect">
              <a:avLst/>
            </a:prstGeom>
          </p:spPr>
        </p:pic>
        <p:pic>
          <p:nvPicPr>
            <p:cNvPr id="26" name="Picture 25"/>
            <p:cNvPicPr>
              <a:picLocks noChangeAspect="1"/>
            </p:cNvPicPr>
            <p:nvPr/>
          </p:nvPicPr>
          <p:blipFill>
            <a:blip r:embed="rId9"/>
            <a:stretch>
              <a:fillRect/>
            </a:stretch>
          </p:blipFill>
          <p:spPr>
            <a:xfrm>
              <a:off x="6808198" y="4356100"/>
              <a:ext cx="215900" cy="203200"/>
            </a:xfrm>
            <a:prstGeom prst="rect">
              <a:avLst/>
            </a:prstGeom>
          </p:spPr>
        </p:pic>
      </p:grpSp>
    </p:spTree>
    <p:extLst>
      <p:ext uri="{BB962C8B-B14F-4D97-AF65-F5344CB8AC3E}">
        <p14:creationId xmlns:p14="http://schemas.microsoft.com/office/powerpoint/2010/main" val="1429674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p:cNvSpPr txBox="1">
            <a:spLocks/>
          </p:cNvSpPr>
          <p:nvPr/>
        </p:nvSpPr>
        <p:spPr>
          <a:xfrm>
            <a:off x="274355" y="1050575"/>
            <a:ext cx="8746020" cy="39569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r>
              <a:rPr lang="en-GB" sz="3200" dirty="0"/>
              <a:t>Early recruitment of Higher and Degree apprenticeship vacancies for 2017 (August onwards for 2018)</a:t>
            </a:r>
            <a:endParaRPr lang="en-GB" sz="3000" dirty="0"/>
          </a:p>
        </p:txBody>
      </p:sp>
      <p:sp>
        <p:nvSpPr>
          <p:cNvPr id="5" name="Rectangle 4"/>
          <p:cNvSpPr/>
          <p:nvPr/>
        </p:nvSpPr>
        <p:spPr>
          <a:xfrm>
            <a:off x="274355" y="1826780"/>
            <a:ext cx="8095508" cy="954107"/>
          </a:xfrm>
          <a:prstGeom prst="rect">
            <a:avLst/>
          </a:prstGeom>
        </p:spPr>
        <p:txBody>
          <a:bodyPr wrap="square" numCol="1">
            <a:spAutoFit/>
          </a:bodyPr>
          <a:lstStyle/>
          <a:p>
            <a:endParaRPr lang="en-GB" sz="1400" dirty="0"/>
          </a:p>
          <a:p>
            <a:r>
              <a:rPr lang="en-GB" sz="1400" dirty="0"/>
              <a:t>All vacancies are advertised on the </a:t>
            </a:r>
            <a:r>
              <a:rPr lang="en-GB" sz="1400" dirty="0" err="1"/>
              <a:t>Faa</a:t>
            </a:r>
            <a:r>
              <a:rPr lang="en-GB" sz="1400" dirty="0"/>
              <a:t> site</a:t>
            </a:r>
          </a:p>
          <a:p>
            <a:endParaRPr lang="en-GB" sz="1400" dirty="0"/>
          </a:p>
          <a:p>
            <a:r>
              <a:rPr lang="en-GB" sz="1400" dirty="0"/>
              <a:t>The following employers were involved with 1072 positions advertised nationally:</a:t>
            </a:r>
            <a:endParaRPr lang="en-GB" dirty="0"/>
          </a:p>
        </p:txBody>
      </p:sp>
      <p:sp>
        <p:nvSpPr>
          <p:cNvPr id="6" name="Rectangle 5"/>
          <p:cNvSpPr/>
          <p:nvPr/>
        </p:nvSpPr>
        <p:spPr>
          <a:xfrm>
            <a:off x="440609" y="3023803"/>
            <a:ext cx="7618369" cy="2677656"/>
          </a:xfrm>
          <a:prstGeom prst="rect">
            <a:avLst/>
          </a:prstGeom>
        </p:spPr>
        <p:txBody>
          <a:bodyPr wrap="square" numCol="2">
            <a:spAutoFit/>
          </a:bodyPr>
          <a:lstStyle/>
          <a:p>
            <a:pPr marL="285750" indent="-285750">
              <a:buFont typeface="Arial" panose="020B0604020202020204" pitchFamily="34" charset="0"/>
              <a:buChar char="•"/>
            </a:pPr>
            <a:r>
              <a:rPr lang="en-GB" sz="1400" b="1" dirty="0"/>
              <a:t>BAE Systems</a:t>
            </a:r>
          </a:p>
          <a:p>
            <a:pPr marL="285750" indent="-285750">
              <a:buFont typeface="Arial" panose="020B0604020202020204" pitchFamily="34" charset="0"/>
              <a:buChar char="•"/>
            </a:pPr>
            <a:r>
              <a:rPr lang="en-GB" sz="1400" b="1" dirty="0"/>
              <a:t>Balfour Beatty</a:t>
            </a:r>
          </a:p>
          <a:p>
            <a:pPr marL="285750" indent="-285750">
              <a:buFont typeface="Arial" panose="020B0604020202020204" pitchFamily="34" charset="0"/>
              <a:buChar char="•"/>
            </a:pPr>
            <a:r>
              <a:rPr lang="en-GB" sz="1400" b="1" dirty="0"/>
              <a:t>Wessex Water</a:t>
            </a:r>
          </a:p>
          <a:p>
            <a:pPr marL="285750" indent="-285750">
              <a:buFont typeface="Arial" panose="020B0604020202020204" pitchFamily="34" charset="0"/>
              <a:buChar char="•"/>
            </a:pPr>
            <a:r>
              <a:rPr lang="en-GB" sz="1400" b="1" dirty="0"/>
              <a:t>BBC</a:t>
            </a:r>
          </a:p>
          <a:p>
            <a:pPr marL="285750" indent="-285750">
              <a:buFont typeface="Arial" panose="020B0604020202020204" pitchFamily="34" charset="0"/>
              <a:buChar char="•"/>
            </a:pPr>
            <a:r>
              <a:rPr lang="en-GB" sz="1400" b="1" dirty="0"/>
              <a:t>Civil Service Fast Track Apprenticeship Programme</a:t>
            </a:r>
          </a:p>
          <a:p>
            <a:pPr marL="285750" indent="-285750">
              <a:buFont typeface="Arial" panose="020B0604020202020204" pitchFamily="34" charset="0"/>
              <a:buChar char="•"/>
            </a:pPr>
            <a:r>
              <a:rPr lang="en-GB" sz="1400" b="1" dirty="0"/>
              <a:t>Royal Mail</a:t>
            </a:r>
          </a:p>
          <a:p>
            <a:pPr marL="285750" indent="-285750">
              <a:buFont typeface="Arial" panose="020B0604020202020204" pitchFamily="34" charset="0"/>
              <a:buChar char="•"/>
            </a:pPr>
            <a:r>
              <a:rPr lang="en-GB" sz="1400" b="1" dirty="0"/>
              <a:t>Siemens</a:t>
            </a:r>
          </a:p>
          <a:p>
            <a:pPr marL="285750" indent="-285750">
              <a:buFont typeface="Arial" panose="020B0604020202020204" pitchFamily="34" charset="0"/>
              <a:buChar char="•"/>
            </a:pPr>
            <a:r>
              <a:rPr lang="en-GB" sz="1400" b="1" dirty="0"/>
              <a:t>Skanska</a:t>
            </a:r>
          </a:p>
          <a:p>
            <a:pPr marL="285750" indent="-285750">
              <a:buFont typeface="Arial" panose="020B0604020202020204" pitchFamily="34" charset="0"/>
              <a:buChar char="•"/>
            </a:pPr>
            <a:r>
              <a:rPr lang="en-GB" sz="1400" b="1" dirty="0"/>
              <a:t>North Bristol NHS Trust</a:t>
            </a:r>
          </a:p>
          <a:p>
            <a:pPr marL="285750" indent="-285750">
              <a:buFont typeface="Arial" panose="020B0604020202020204" pitchFamily="34" charset="0"/>
              <a:buChar char="•"/>
            </a:pPr>
            <a:r>
              <a:rPr lang="en-GB" sz="1400" b="1" dirty="0"/>
              <a:t>Wates Group Plc</a:t>
            </a:r>
          </a:p>
          <a:p>
            <a:pPr marL="285750" indent="-285750">
              <a:buFont typeface="Arial" panose="020B0604020202020204" pitchFamily="34" charset="0"/>
              <a:buChar char="•"/>
            </a:pPr>
            <a:r>
              <a:rPr lang="en-GB" sz="1400" b="1" dirty="0"/>
              <a:t>Airbus</a:t>
            </a:r>
          </a:p>
          <a:p>
            <a:pPr marL="285750" indent="-285750">
              <a:buFont typeface="Arial" panose="020B0604020202020204" pitchFamily="34" charset="0"/>
              <a:buChar char="•"/>
            </a:pPr>
            <a:r>
              <a:rPr lang="en-GB" sz="1400" b="1" dirty="0"/>
              <a:t>Virgin Money</a:t>
            </a:r>
          </a:p>
          <a:p>
            <a:pPr marL="285750" indent="-285750">
              <a:buFont typeface="Arial" panose="020B0604020202020204" pitchFamily="34" charset="0"/>
              <a:buChar char="•"/>
            </a:pPr>
            <a:r>
              <a:rPr lang="en-GB" sz="1400" b="1" dirty="0"/>
              <a:t>Atkins Global Ltd</a:t>
            </a:r>
          </a:p>
          <a:p>
            <a:pPr marL="285750" indent="-285750">
              <a:buFont typeface="Arial" panose="020B0604020202020204" pitchFamily="34" charset="0"/>
              <a:buChar char="•"/>
            </a:pPr>
            <a:r>
              <a:rPr lang="en-GB" sz="1400" b="1" dirty="0"/>
              <a:t>ISG Plc</a:t>
            </a:r>
          </a:p>
          <a:p>
            <a:pPr marL="285750" indent="-285750">
              <a:buFont typeface="Arial" panose="020B0604020202020204" pitchFamily="34" charset="0"/>
              <a:buChar char="•"/>
            </a:pPr>
            <a:r>
              <a:rPr lang="en-GB" sz="1400" b="1" dirty="0"/>
              <a:t>Atkins</a:t>
            </a:r>
          </a:p>
          <a:p>
            <a:pPr marL="285750" indent="-285750">
              <a:buFont typeface="Arial" panose="020B0604020202020204" pitchFamily="34" charset="0"/>
              <a:buChar char="•"/>
            </a:pPr>
            <a:r>
              <a:rPr lang="en-GB" sz="1400" b="1" dirty="0"/>
              <a:t>Laing O'Rourke</a:t>
            </a:r>
          </a:p>
          <a:p>
            <a:pPr marL="285750" indent="-285750">
              <a:buFont typeface="Arial" panose="020B0604020202020204" pitchFamily="34" charset="0"/>
              <a:buChar char="•"/>
            </a:pPr>
            <a:r>
              <a:rPr lang="en-GB" sz="1400" b="1" dirty="0"/>
              <a:t>Lloyds Banking Group</a:t>
            </a:r>
          </a:p>
          <a:p>
            <a:pPr marL="285750" indent="-285750">
              <a:buFont typeface="Arial" panose="020B0604020202020204" pitchFamily="34" charset="0"/>
              <a:buChar char="•"/>
            </a:pPr>
            <a:r>
              <a:rPr lang="en-GB" sz="1400" b="1" dirty="0"/>
              <a:t>Nestle UK Ltd</a:t>
            </a:r>
          </a:p>
          <a:p>
            <a:pPr marL="285750" indent="-285750">
              <a:buFont typeface="Arial" panose="020B0604020202020204" pitchFamily="34" charset="0"/>
              <a:buChar char="•"/>
            </a:pPr>
            <a:r>
              <a:rPr lang="en-GB" sz="1400" b="1" dirty="0"/>
              <a:t>Ministry of Defence</a:t>
            </a:r>
          </a:p>
        </p:txBody>
      </p:sp>
      <p:sp>
        <p:nvSpPr>
          <p:cNvPr id="2" name="TextBox 1"/>
          <p:cNvSpPr txBox="1"/>
          <p:nvPr/>
        </p:nvSpPr>
        <p:spPr>
          <a:xfrm>
            <a:off x="151139" y="5728931"/>
            <a:ext cx="8746020" cy="830997"/>
          </a:xfrm>
          <a:prstGeom prst="rect">
            <a:avLst/>
          </a:prstGeom>
          <a:noFill/>
        </p:spPr>
        <p:txBody>
          <a:bodyPr wrap="square" rtlCol="0">
            <a:spAutoFit/>
          </a:bodyPr>
          <a:lstStyle/>
          <a:p>
            <a:r>
              <a:rPr lang="en-GB" sz="1600" dirty="0"/>
              <a:t>More information can be found at: </a:t>
            </a:r>
            <a:r>
              <a:rPr lang="en-GB" sz="1600" dirty="0">
                <a:hlinkClick r:id="rId3"/>
              </a:rPr>
              <a:t>https://www.gov.uk/government/publications/early-recruitment-of-higher-and-degree-apprenticeship-vacancies-for-2017</a:t>
            </a:r>
            <a:endParaRPr lang="en-GB" sz="1600" dirty="0"/>
          </a:p>
          <a:p>
            <a:endParaRPr lang="en-GB" sz="1600" dirty="0"/>
          </a:p>
        </p:txBody>
      </p:sp>
    </p:spTree>
    <p:extLst>
      <p:ext uri="{BB962C8B-B14F-4D97-AF65-F5344CB8AC3E}">
        <p14:creationId xmlns:p14="http://schemas.microsoft.com/office/powerpoint/2010/main" val="2573841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107" y="769297"/>
            <a:ext cx="8229600" cy="395690"/>
          </a:xfrm>
        </p:spPr>
        <p:txBody>
          <a:bodyPr/>
          <a:lstStyle/>
          <a:p>
            <a:r>
              <a:rPr lang="en-GB" dirty="0"/>
              <a:t>Degree apprenticeships – a genuine game changer</a:t>
            </a:r>
          </a:p>
        </p:txBody>
      </p:sp>
      <p:sp>
        <p:nvSpPr>
          <p:cNvPr id="3" name="Content Placeholder 2"/>
          <p:cNvSpPr>
            <a:spLocks noGrp="1"/>
          </p:cNvSpPr>
          <p:nvPr>
            <p:ph idx="1"/>
          </p:nvPr>
        </p:nvSpPr>
        <p:spPr>
          <a:xfrm>
            <a:off x="457200" y="1678914"/>
            <a:ext cx="8229600" cy="4786737"/>
          </a:xfrm>
        </p:spPr>
        <p:txBody>
          <a:bodyPr>
            <a:norm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i="1" dirty="0"/>
          </a:p>
          <a:p>
            <a:endParaRPr lang="en-GB" i="1" dirty="0"/>
          </a:p>
          <a:p>
            <a:endParaRPr lang="en-GB" i="1" dirty="0"/>
          </a:p>
          <a:p>
            <a:endParaRPr lang="en-GB" i="1" dirty="0"/>
          </a:p>
        </p:txBody>
      </p:sp>
      <p:sp>
        <p:nvSpPr>
          <p:cNvPr id="4" name="TextBox 3"/>
          <p:cNvSpPr txBox="1"/>
          <p:nvPr/>
        </p:nvSpPr>
        <p:spPr>
          <a:xfrm>
            <a:off x="218871" y="1129440"/>
            <a:ext cx="8677073" cy="923330"/>
          </a:xfrm>
          <a:prstGeom prst="rect">
            <a:avLst/>
          </a:prstGeom>
          <a:noFill/>
        </p:spPr>
        <p:txBody>
          <a:bodyPr wrap="square" rtlCol="0">
            <a:spAutoFit/>
          </a:bodyPr>
          <a:lstStyle/>
          <a:p>
            <a:r>
              <a:rPr lang="en-GB" dirty="0"/>
              <a:t>Degree apprenticeships are a genuine game changer and should not be viewed as the poor relation of academic education, writes Pearson College London's Ben Hughes, vice-principal for academic delivery.</a:t>
            </a:r>
          </a:p>
        </p:txBody>
      </p:sp>
      <p:sp>
        <p:nvSpPr>
          <p:cNvPr id="5" name="TextBox 4"/>
          <p:cNvSpPr txBox="1"/>
          <p:nvPr/>
        </p:nvSpPr>
        <p:spPr>
          <a:xfrm>
            <a:off x="212387" y="2044755"/>
            <a:ext cx="8542506" cy="923330"/>
          </a:xfrm>
          <a:prstGeom prst="rect">
            <a:avLst/>
          </a:prstGeom>
          <a:noFill/>
        </p:spPr>
        <p:txBody>
          <a:bodyPr wrap="square" rtlCol="0">
            <a:spAutoFit/>
          </a:bodyPr>
          <a:lstStyle/>
          <a:p>
            <a:r>
              <a:rPr lang="en-GB" dirty="0"/>
              <a:t>In this country, technical and vocational training has long been unfairly viewed as the poor relation of an academic education – at least by those who have had an academic education.</a:t>
            </a:r>
          </a:p>
        </p:txBody>
      </p:sp>
      <p:sp>
        <p:nvSpPr>
          <p:cNvPr id="6" name="TextBox 5"/>
          <p:cNvSpPr txBox="1"/>
          <p:nvPr/>
        </p:nvSpPr>
        <p:spPr>
          <a:xfrm>
            <a:off x="212387" y="5182159"/>
            <a:ext cx="8719226" cy="1200329"/>
          </a:xfrm>
          <a:prstGeom prst="rect">
            <a:avLst/>
          </a:prstGeom>
          <a:noFill/>
        </p:spPr>
        <p:txBody>
          <a:bodyPr wrap="square" rtlCol="0">
            <a:spAutoFit/>
          </a:bodyPr>
          <a:lstStyle/>
          <a:p>
            <a:r>
              <a:rPr lang="en-GB" dirty="0"/>
              <a:t>For the first time there is now an alternative HE route, with professional associations and blue chip endorsements which will ultimately lend it equal credibility to that traditional path. For the first time, students can genuinely have their cake and eat it. Food for thought in these revolutionary times.</a:t>
            </a:r>
          </a:p>
        </p:txBody>
      </p:sp>
      <p:sp>
        <p:nvSpPr>
          <p:cNvPr id="7" name="TextBox 6"/>
          <p:cNvSpPr txBox="1"/>
          <p:nvPr/>
        </p:nvSpPr>
        <p:spPr>
          <a:xfrm>
            <a:off x="212387" y="2889866"/>
            <a:ext cx="8824609" cy="2585323"/>
          </a:xfrm>
          <a:prstGeom prst="rect">
            <a:avLst/>
          </a:prstGeom>
          <a:noFill/>
        </p:spPr>
        <p:txBody>
          <a:bodyPr wrap="square" rtlCol="0">
            <a:spAutoFit/>
          </a:bodyPr>
          <a:lstStyle/>
          <a:p>
            <a:r>
              <a:rPr lang="en-GB" dirty="0"/>
              <a:t>It could create an alternative corporate Russell Group. For example, a Rolls-Royce apprenticeship has long been held in similar esteem to an undergraduate degree course. Thanks to the levy, there will now be a whole host of such apprenticeships with leading companies, which also lead to a degree.</a:t>
            </a:r>
          </a:p>
          <a:p>
            <a:r>
              <a:rPr lang="en-GB" dirty="0"/>
              <a:t>In time, school leavers will see your Oxford or Cambridge degree and raise you an IBM or a BBC degree apprenticeship. At the discussion, apprentice Chris </a:t>
            </a:r>
            <a:r>
              <a:rPr lang="en-GB" dirty="0" err="1"/>
              <a:t>Achiampong</a:t>
            </a:r>
            <a:r>
              <a:rPr lang="en-GB" dirty="0"/>
              <a:t> noted that many who doubted his initial decision to start a degree apprenticeship have had their reservations assuaged through an </a:t>
            </a:r>
            <a:r>
              <a:rPr lang="en-GB" i="1" dirty="0"/>
              <a:t>understanding of the programme and its benefits.</a:t>
            </a:r>
          </a:p>
          <a:p>
            <a:endParaRPr lang="en-GB" dirty="0"/>
          </a:p>
        </p:txBody>
      </p:sp>
    </p:spTree>
    <p:extLst>
      <p:ext uri="{BB962C8B-B14F-4D97-AF65-F5344CB8AC3E}">
        <p14:creationId xmlns:p14="http://schemas.microsoft.com/office/powerpoint/2010/main" val="393528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551696" y="1678914"/>
            <a:ext cx="6628442" cy="4447249"/>
          </a:xfrm>
        </p:spPr>
        <p:txBody>
          <a:bodyPr>
            <a:noAutofit/>
          </a:bodyPr>
          <a:lstStyle/>
          <a:p>
            <a:pPr>
              <a:lnSpc>
                <a:spcPct val="130000"/>
              </a:lnSpc>
              <a:buFont typeface="+mj-lt"/>
              <a:buAutoNum type="arabicPeriod"/>
            </a:pPr>
            <a:r>
              <a:rPr lang="en-GB" altLang="en-US" sz="2400" dirty="0"/>
              <a:t>Register on </a:t>
            </a:r>
            <a:r>
              <a:rPr lang="en-GB" altLang="en-US" sz="2400" b="1" dirty="0">
                <a:solidFill>
                  <a:srgbClr val="FF0000"/>
                </a:solidFill>
              </a:rPr>
              <a:t>Find an apprenticeship </a:t>
            </a:r>
            <a:r>
              <a:rPr lang="en-GB" altLang="en-US" sz="2400" b="1" dirty="0"/>
              <a:t>website</a:t>
            </a:r>
          </a:p>
          <a:p>
            <a:pPr>
              <a:lnSpc>
                <a:spcPct val="130000"/>
              </a:lnSpc>
              <a:buFont typeface="+mj-lt"/>
              <a:buAutoNum type="arabicPeriod"/>
            </a:pPr>
            <a:r>
              <a:rPr lang="en-GB" altLang="en-US" sz="2400" dirty="0"/>
              <a:t>(Ideally </a:t>
            </a:r>
            <a:r>
              <a:rPr lang="en-GB" altLang="en-US" sz="2400" b="1" dirty="0">
                <a:solidFill>
                  <a:srgbClr val="FF0000"/>
                </a:solidFill>
              </a:rPr>
              <a:t>create an account </a:t>
            </a:r>
            <a:r>
              <a:rPr lang="en-GB" altLang="en-US" sz="2400" dirty="0"/>
              <a:t>&amp; respond to your email to activate it)</a:t>
            </a:r>
          </a:p>
          <a:p>
            <a:pPr>
              <a:lnSpc>
                <a:spcPct val="130000"/>
              </a:lnSpc>
              <a:buFont typeface="+mj-lt"/>
              <a:buAutoNum type="arabicPeriod"/>
            </a:pPr>
            <a:r>
              <a:rPr lang="en-GB" altLang="en-US" sz="2400" dirty="0"/>
              <a:t>Do your </a:t>
            </a:r>
            <a:r>
              <a:rPr lang="en-GB" altLang="en-US" sz="2400" b="1" dirty="0">
                <a:solidFill>
                  <a:srgbClr val="FF0000"/>
                </a:solidFill>
              </a:rPr>
              <a:t>research </a:t>
            </a:r>
            <a:r>
              <a:rPr lang="en-GB" altLang="en-US" sz="2400" dirty="0"/>
              <a:t>and search for jobs</a:t>
            </a:r>
          </a:p>
          <a:p>
            <a:pPr>
              <a:lnSpc>
                <a:spcPct val="130000"/>
              </a:lnSpc>
              <a:buFont typeface="+mj-lt"/>
              <a:buAutoNum type="arabicPeriod"/>
            </a:pPr>
            <a:r>
              <a:rPr lang="en-GB" altLang="en-US" sz="2400" dirty="0"/>
              <a:t>Manage your </a:t>
            </a:r>
            <a:r>
              <a:rPr lang="en-GB" altLang="en-US" sz="2400" b="1" dirty="0">
                <a:solidFill>
                  <a:srgbClr val="FF0000"/>
                </a:solidFill>
              </a:rPr>
              <a:t>alerts</a:t>
            </a:r>
          </a:p>
          <a:p>
            <a:pPr>
              <a:lnSpc>
                <a:spcPct val="130000"/>
              </a:lnSpc>
              <a:buFont typeface="+mj-lt"/>
              <a:buAutoNum type="arabicPeriod"/>
            </a:pPr>
            <a:r>
              <a:rPr lang="en-GB" altLang="en-US" sz="2400" dirty="0"/>
              <a:t>Start </a:t>
            </a:r>
            <a:r>
              <a:rPr lang="en-GB" altLang="en-US" sz="2400" b="1" dirty="0">
                <a:solidFill>
                  <a:srgbClr val="FF0000"/>
                </a:solidFill>
              </a:rPr>
              <a:t>applying </a:t>
            </a:r>
          </a:p>
          <a:p>
            <a:pPr>
              <a:lnSpc>
                <a:spcPct val="130000"/>
              </a:lnSpc>
              <a:buFont typeface="+mj-lt"/>
              <a:buAutoNum type="arabicPeriod"/>
            </a:pPr>
            <a:r>
              <a:rPr lang="en-GB" altLang="en-US" sz="2400" dirty="0"/>
              <a:t>Make </a:t>
            </a:r>
            <a:r>
              <a:rPr lang="en-GB" altLang="en-US" sz="2400" b="1" dirty="0">
                <a:solidFill>
                  <a:srgbClr val="FF0000"/>
                </a:solidFill>
              </a:rPr>
              <a:t>contact</a:t>
            </a:r>
            <a:r>
              <a:rPr lang="en-GB" altLang="en-US" sz="2400" dirty="0"/>
              <a:t> with the companies</a:t>
            </a:r>
            <a:endParaRPr lang="en-GB" altLang="en-US" sz="2400" b="1" dirty="0">
              <a:solidFill>
                <a:srgbClr val="FF0000"/>
              </a:solidFill>
            </a:endParaRPr>
          </a:p>
        </p:txBody>
      </p:sp>
      <p:sp>
        <p:nvSpPr>
          <p:cNvPr id="2" name="Title 1"/>
          <p:cNvSpPr>
            <a:spLocks noGrp="1"/>
          </p:cNvSpPr>
          <p:nvPr>
            <p:ph type="title"/>
          </p:nvPr>
        </p:nvSpPr>
        <p:spPr>
          <a:xfrm>
            <a:off x="428221" y="1021947"/>
            <a:ext cx="7085642" cy="482991"/>
          </a:xfrm>
        </p:spPr>
        <p:txBody>
          <a:bodyPr/>
          <a:lstStyle/>
          <a:p>
            <a:r>
              <a:rPr lang="en-US" sz="3600" dirty="0"/>
              <a:t>How do you find an apprenticeship?</a:t>
            </a:r>
          </a:p>
        </p:txBody>
      </p:sp>
      <p:pic>
        <p:nvPicPr>
          <p:cNvPr id="4" name="Picture 3"/>
          <p:cNvPicPr>
            <a:picLocks noChangeAspect="1"/>
          </p:cNvPicPr>
          <p:nvPr/>
        </p:nvPicPr>
        <p:blipFill>
          <a:blip r:embed="rId3"/>
          <a:stretch>
            <a:fillRect/>
          </a:stretch>
        </p:blipFill>
        <p:spPr>
          <a:xfrm>
            <a:off x="2898248" y="5653389"/>
            <a:ext cx="1651000" cy="733252"/>
          </a:xfrm>
          <a:prstGeom prst="rect">
            <a:avLst/>
          </a:prstGeom>
        </p:spPr>
      </p:pic>
      <p:grpSp>
        <p:nvGrpSpPr>
          <p:cNvPr id="8" name="Group 7"/>
          <p:cNvGrpSpPr/>
          <p:nvPr/>
        </p:nvGrpSpPr>
        <p:grpSpPr>
          <a:xfrm>
            <a:off x="5704531" y="2896193"/>
            <a:ext cx="3255320" cy="1910757"/>
            <a:chOff x="4001622" y="3119233"/>
            <a:chExt cx="4773243" cy="2690757"/>
          </a:xfrm>
        </p:grpSpPr>
        <p:grpSp>
          <p:nvGrpSpPr>
            <p:cNvPr id="5" name="Group 4"/>
            <p:cNvGrpSpPr/>
            <p:nvPr/>
          </p:nvGrpSpPr>
          <p:grpSpPr>
            <a:xfrm>
              <a:off x="4001622" y="3119233"/>
              <a:ext cx="4773243" cy="2690757"/>
              <a:chOff x="3822836" y="3727146"/>
              <a:chExt cx="4064000" cy="2282408"/>
            </a:xfrm>
          </p:grpSpPr>
          <p:pic>
            <p:nvPicPr>
              <p:cNvPr id="6" name="Picture 5" descr="Screen Shot 2016-10-06 at 16.43.36.png"/>
              <p:cNvPicPr>
                <a:picLocks noChangeAspect="1"/>
              </p:cNvPicPr>
              <p:nvPr/>
            </p:nvPicPr>
            <p:blipFill rotWithShape="1">
              <a:blip r:embed="rId4" cstate="email">
                <a:extLst>
                  <a:ext uri="{28A0092B-C50C-407E-A947-70E740481C1C}">
                    <a14:useLocalDpi xmlns:a14="http://schemas.microsoft.com/office/drawing/2010/main" val="0"/>
                  </a:ext>
                </a:extLst>
              </a:blip>
              <a:srcRect t="7882" r="11302"/>
              <a:stretch/>
            </p:blipFill>
            <p:spPr>
              <a:xfrm>
                <a:off x="4313724" y="3853526"/>
                <a:ext cx="3048000" cy="1978442"/>
              </a:xfrm>
              <a:prstGeom prst="rect">
                <a:avLst/>
              </a:prstGeom>
            </p:spPr>
          </p:pic>
          <p:pic>
            <p:nvPicPr>
              <p:cNvPr id="7" name="Picture 6"/>
              <p:cNvPicPr>
                <a:picLocks noChangeAspect="1"/>
              </p:cNvPicPr>
              <p:nvPr/>
            </p:nvPicPr>
            <p:blipFill>
              <a:blip r:embed="rId5"/>
              <a:stretch>
                <a:fillRect/>
              </a:stretch>
            </p:blipFill>
            <p:spPr>
              <a:xfrm>
                <a:off x="3822836" y="3727146"/>
                <a:ext cx="4064000" cy="2282408"/>
              </a:xfrm>
              <a:prstGeom prst="rect">
                <a:avLst/>
              </a:prstGeom>
            </p:spPr>
          </p:pic>
        </p:grpSp>
        <p:pic>
          <p:nvPicPr>
            <p:cNvPr id="3" name="Picture 2" descr="Screen Clippi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743312" y="3372878"/>
              <a:ext cx="3266640" cy="2022709"/>
            </a:xfrm>
            <a:prstGeom prst="rect">
              <a:avLst/>
            </a:prstGeom>
          </p:spPr>
        </p:pic>
      </p:grpSp>
    </p:spTree>
    <p:extLst>
      <p:ext uri="{BB962C8B-B14F-4D97-AF65-F5344CB8AC3E}">
        <p14:creationId xmlns:p14="http://schemas.microsoft.com/office/powerpoint/2010/main" val="197075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1000"/>
                                        <p:tgtEl>
                                          <p:spTgt spid="18435">
                                            <p:txEl>
                                              <p:pRg st="0" end="0"/>
                                            </p:txEl>
                                          </p:spTgt>
                                        </p:tgtEl>
                                      </p:cBhvr>
                                    </p:animEffect>
                                    <p:anim calcmode="lin" valueType="num">
                                      <p:cBhvr>
                                        <p:cTn id="8" dur="10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435">
                                            <p:txEl>
                                              <p:pRg st="1" end="1"/>
                                            </p:txEl>
                                          </p:spTgt>
                                        </p:tgtEl>
                                        <p:attrNameLst>
                                          <p:attrName>style.visibility</p:attrName>
                                        </p:attrNameLst>
                                      </p:cBhvr>
                                      <p:to>
                                        <p:strVal val="visible"/>
                                      </p:to>
                                    </p:set>
                                    <p:animEffect transition="in" filter="fade">
                                      <p:cBhvr>
                                        <p:cTn id="21" dur="1000"/>
                                        <p:tgtEl>
                                          <p:spTgt spid="18435">
                                            <p:txEl>
                                              <p:pRg st="1" end="1"/>
                                            </p:txEl>
                                          </p:spTgt>
                                        </p:tgtEl>
                                      </p:cBhvr>
                                    </p:animEffect>
                                    <p:anim calcmode="lin" valueType="num">
                                      <p:cBhvr>
                                        <p:cTn id="22" dur="10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8435">
                                            <p:txEl>
                                              <p:pRg st="2" end="2"/>
                                            </p:txEl>
                                          </p:spTgt>
                                        </p:tgtEl>
                                        <p:attrNameLst>
                                          <p:attrName>style.visibility</p:attrName>
                                        </p:attrNameLst>
                                      </p:cBhvr>
                                      <p:to>
                                        <p:strVal val="visible"/>
                                      </p:to>
                                    </p:set>
                                    <p:animEffect transition="in" filter="fade">
                                      <p:cBhvr>
                                        <p:cTn id="28" dur="1000"/>
                                        <p:tgtEl>
                                          <p:spTgt spid="18435">
                                            <p:txEl>
                                              <p:pRg st="2" end="2"/>
                                            </p:txEl>
                                          </p:spTgt>
                                        </p:tgtEl>
                                      </p:cBhvr>
                                    </p:animEffect>
                                    <p:anim calcmode="lin" valueType="num">
                                      <p:cBhvr>
                                        <p:cTn id="29" dur="10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8435">
                                            <p:txEl>
                                              <p:pRg st="3" end="3"/>
                                            </p:txEl>
                                          </p:spTgt>
                                        </p:tgtEl>
                                        <p:attrNameLst>
                                          <p:attrName>style.visibility</p:attrName>
                                        </p:attrNameLst>
                                      </p:cBhvr>
                                      <p:to>
                                        <p:strVal val="visible"/>
                                      </p:to>
                                    </p:set>
                                    <p:animEffect transition="in" filter="fade">
                                      <p:cBhvr>
                                        <p:cTn id="35" dur="1000"/>
                                        <p:tgtEl>
                                          <p:spTgt spid="18435">
                                            <p:txEl>
                                              <p:pRg st="3" end="3"/>
                                            </p:txEl>
                                          </p:spTgt>
                                        </p:tgtEl>
                                      </p:cBhvr>
                                    </p:animEffect>
                                    <p:anim calcmode="lin" valueType="num">
                                      <p:cBhvr>
                                        <p:cTn id="36" dur="10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8435">
                                            <p:txEl>
                                              <p:pRg st="4" end="4"/>
                                            </p:txEl>
                                          </p:spTgt>
                                        </p:tgtEl>
                                        <p:attrNameLst>
                                          <p:attrName>style.visibility</p:attrName>
                                        </p:attrNameLst>
                                      </p:cBhvr>
                                      <p:to>
                                        <p:strVal val="visible"/>
                                      </p:to>
                                    </p:set>
                                    <p:animEffect transition="in" filter="fade">
                                      <p:cBhvr>
                                        <p:cTn id="42" dur="1000"/>
                                        <p:tgtEl>
                                          <p:spTgt spid="18435">
                                            <p:txEl>
                                              <p:pRg st="4" end="4"/>
                                            </p:txEl>
                                          </p:spTgt>
                                        </p:tgtEl>
                                      </p:cBhvr>
                                    </p:animEffect>
                                    <p:anim calcmode="lin" valueType="num">
                                      <p:cBhvr>
                                        <p:cTn id="43" dur="10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8435">
                                            <p:txEl>
                                              <p:pRg st="5" end="5"/>
                                            </p:txEl>
                                          </p:spTgt>
                                        </p:tgtEl>
                                        <p:attrNameLst>
                                          <p:attrName>style.visibility</p:attrName>
                                        </p:attrNameLst>
                                      </p:cBhvr>
                                      <p:to>
                                        <p:strVal val="visible"/>
                                      </p:to>
                                    </p:set>
                                    <p:animEffect transition="in" filter="fade">
                                      <p:cBhvr>
                                        <p:cTn id="49" dur="1000"/>
                                        <p:tgtEl>
                                          <p:spTgt spid="18435">
                                            <p:txEl>
                                              <p:pRg st="5" end="5"/>
                                            </p:txEl>
                                          </p:spTgt>
                                        </p:tgtEl>
                                      </p:cBhvr>
                                    </p:animEffect>
                                    <p:anim calcmode="lin" valueType="num">
                                      <p:cBhvr>
                                        <p:cTn id="50" dur="10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1000"/>
                                        <p:tgtEl>
                                          <p:spTgt spid="4"/>
                                        </p:tgtEl>
                                      </p:cBhvr>
                                    </p:animEffect>
                                    <p:anim calcmode="lin" valueType="num">
                                      <p:cBhvr>
                                        <p:cTn id="57" dur="1000" fill="hold"/>
                                        <p:tgtEl>
                                          <p:spTgt spid="4"/>
                                        </p:tgtEl>
                                        <p:attrNameLst>
                                          <p:attrName>ppt_x</p:attrName>
                                        </p:attrNameLst>
                                      </p:cBhvr>
                                      <p:tavLst>
                                        <p:tav tm="0">
                                          <p:val>
                                            <p:strVal val="#ppt_x"/>
                                          </p:val>
                                        </p:tav>
                                        <p:tav tm="100000">
                                          <p:val>
                                            <p:strVal val="#ppt_x"/>
                                          </p:val>
                                        </p:tav>
                                      </p:tavLst>
                                    </p:anim>
                                    <p:anim calcmode="lin" valueType="num">
                                      <p:cBhvr>
                                        <p:cTn id="5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21" y="887477"/>
            <a:ext cx="8258579" cy="395690"/>
          </a:xfrm>
        </p:spPr>
        <p:txBody>
          <a:bodyPr/>
          <a:lstStyle/>
          <a:p>
            <a:r>
              <a:rPr lang="en-GB" dirty="0"/>
              <a:t>Activate your account:</a:t>
            </a:r>
          </a:p>
        </p:txBody>
      </p:sp>
      <p:sp>
        <p:nvSpPr>
          <p:cNvPr id="3" name="Content Placeholder 2"/>
          <p:cNvSpPr>
            <a:spLocks noGrp="1"/>
          </p:cNvSpPr>
          <p:nvPr>
            <p:ph idx="1"/>
          </p:nvPr>
        </p:nvSpPr>
        <p:spPr>
          <a:xfrm>
            <a:off x="428221" y="1283167"/>
            <a:ext cx="8258579" cy="5063845"/>
          </a:xfrm>
        </p:spPr>
        <p:txBody>
          <a:bodyPr>
            <a:normAutofit fontScale="85000" lnSpcReduction="10000"/>
          </a:bodyPr>
          <a:lstStyle/>
          <a:p>
            <a:r>
              <a:rPr lang="en-GB" sz="2000" dirty="0"/>
              <a:t>You complete the Information card and hand it to me as you leave.</a:t>
            </a:r>
          </a:p>
          <a:p>
            <a:endParaRPr lang="en-GB" sz="2000" dirty="0"/>
          </a:p>
          <a:p>
            <a:r>
              <a:rPr lang="en-GB" sz="2000" dirty="0"/>
              <a:t>I register you on the Find An Apprenticeship database.</a:t>
            </a:r>
          </a:p>
          <a:p>
            <a:endParaRPr lang="en-GB" sz="2000" dirty="0"/>
          </a:p>
          <a:p>
            <a:r>
              <a:rPr lang="en-GB" sz="2000" dirty="0"/>
              <a:t>I will email you with confirmation of your registration, your password and the web address.</a:t>
            </a:r>
          </a:p>
          <a:p>
            <a:endParaRPr lang="en-GB" sz="2000" dirty="0"/>
          </a:p>
          <a:p>
            <a:r>
              <a:rPr lang="en-GB" sz="2000" dirty="0"/>
              <a:t>You will receive an email from Find An Apprenticeship with an activation code. Type this in to the Code box on the website and your account will be live.</a:t>
            </a:r>
          </a:p>
          <a:p>
            <a:endParaRPr lang="en-GB" sz="2000" dirty="0"/>
          </a:p>
          <a:p>
            <a:r>
              <a:rPr lang="en-GB" sz="2000" dirty="0"/>
              <a:t>You can log in and search for Apprenticeships.</a:t>
            </a:r>
          </a:p>
          <a:p>
            <a:endParaRPr lang="en-GB" sz="2000" dirty="0"/>
          </a:p>
          <a:p>
            <a:r>
              <a:rPr lang="en-GB" sz="2000" dirty="0"/>
              <a:t>Set up Alerts to your phone and/or email.  You will then receive texts and/or email alerts that you set up for your searches</a:t>
            </a:r>
          </a:p>
          <a:p>
            <a:endParaRPr lang="en-GB" sz="2000" dirty="0"/>
          </a:p>
          <a:p>
            <a:r>
              <a:rPr lang="en-GB" sz="2000" dirty="0"/>
              <a:t>Save Apprenticeships to look at later.</a:t>
            </a:r>
          </a:p>
          <a:p>
            <a:endParaRPr lang="en-GB" sz="2000" dirty="0"/>
          </a:p>
          <a:p>
            <a:r>
              <a:rPr lang="en-GB" sz="2000" dirty="0"/>
              <a:t>You can Apply for Apprenticeships</a:t>
            </a:r>
          </a:p>
          <a:p>
            <a:endParaRPr lang="en-GB" sz="2000" dirty="0"/>
          </a:p>
          <a:p>
            <a:endParaRPr lang="en-GB" sz="2000" dirty="0"/>
          </a:p>
          <a:p>
            <a:endParaRPr lang="en-GB" sz="2000" dirty="0"/>
          </a:p>
          <a:p>
            <a:endParaRPr lang="en-GB" sz="2000" dirty="0"/>
          </a:p>
          <a:p>
            <a:endParaRPr lang="en-GB" sz="2000" dirty="0"/>
          </a:p>
        </p:txBody>
      </p:sp>
    </p:spTree>
    <p:extLst>
      <p:ext uri="{BB962C8B-B14F-4D97-AF65-F5344CB8AC3E}">
        <p14:creationId xmlns:p14="http://schemas.microsoft.com/office/powerpoint/2010/main" val="181038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649513" y="1766483"/>
            <a:ext cx="8367487" cy="4706712"/>
          </a:xfrm>
          <a:prstGeom prst="rect">
            <a:avLst/>
          </a:prstGeom>
        </p:spPr>
      </p:pic>
      <p:sp>
        <p:nvSpPr>
          <p:cNvPr id="5" name="TextBox 4"/>
          <p:cNvSpPr txBox="1"/>
          <p:nvPr/>
        </p:nvSpPr>
        <p:spPr>
          <a:xfrm>
            <a:off x="3258457" y="3771320"/>
            <a:ext cx="1451429" cy="261610"/>
          </a:xfrm>
          <a:prstGeom prst="rect">
            <a:avLst/>
          </a:prstGeom>
          <a:solidFill>
            <a:srgbClr val="FFFF00"/>
          </a:solidFill>
        </p:spPr>
        <p:txBody>
          <a:bodyPr wrap="square" rtlCol="0">
            <a:spAutoFit/>
          </a:bodyPr>
          <a:lstStyle/>
          <a:p>
            <a:r>
              <a:rPr lang="en-GB" sz="1100" dirty="0"/>
              <a:t>Email address</a:t>
            </a:r>
          </a:p>
        </p:txBody>
      </p:sp>
      <p:sp>
        <p:nvSpPr>
          <p:cNvPr id="6" name="TextBox 5"/>
          <p:cNvSpPr txBox="1"/>
          <p:nvPr/>
        </p:nvSpPr>
        <p:spPr>
          <a:xfrm>
            <a:off x="6408057" y="2459911"/>
            <a:ext cx="711201" cy="246221"/>
          </a:xfrm>
          <a:prstGeom prst="rect">
            <a:avLst/>
          </a:prstGeom>
          <a:solidFill>
            <a:srgbClr val="FFFF00"/>
          </a:solidFill>
        </p:spPr>
        <p:txBody>
          <a:bodyPr wrap="square" rtlCol="0">
            <a:spAutoFit/>
          </a:bodyPr>
          <a:lstStyle/>
          <a:p>
            <a:r>
              <a:rPr lang="en-GB" sz="1000" dirty="0"/>
              <a:t>NAME</a:t>
            </a:r>
          </a:p>
        </p:txBody>
      </p:sp>
    </p:spTree>
    <p:extLst>
      <p:ext uri="{BB962C8B-B14F-4D97-AF65-F5344CB8AC3E}">
        <p14:creationId xmlns:p14="http://schemas.microsoft.com/office/powerpoint/2010/main" val="3167145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5" name="Picture 4"/>
          <p:cNvPicPr>
            <a:picLocks noChangeAspect="1"/>
          </p:cNvPicPr>
          <p:nvPr/>
        </p:nvPicPr>
        <p:blipFill>
          <a:blip r:embed="rId2"/>
          <a:stretch>
            <a:fillRect/>
          </a:stretch>
        </p:blipFill>
        <p:spPr>
          <a:xfrm>
            <a:off x="569632" y="1894468"/>
            <a:ext cx="8334139" cy="4687953"/>
          </a:xfrm>
          <a:prstGeom prst="rect">
            <a:avLst/>
          </a:prstGeom>
        </p:spPr>
      </p:pic>
      <p:sp>
        <p:nvSpPr>
          <p:cNvPr id="6" name="TextBox 5"/>
          <p:cNvSpPr txBox="1"/>
          <p:nvPr/>
        </p:nvSpPr>
        <p:spPr>
          <a:xfrm>
            <a:off x="428221" y="3617259"/>
            <a:ext cx="1730032" cy="2585323"/>
          </a:xfrm>
          <a:prstGeom prst="rect">
            <a:avLst/>
          </a:prstGeom>
          <a:noFill/>
        </p:spPr>
        <p:txBody>
          <a:bodyPr wrap="square" rtlCol="0">
            <a:spAutoFit/>
          </a:bodyPr>
          <a:lstStyle/>
          <a:p>
            <a:r>
              <a:rPr lang="en-GB" b="1" dirty="0">
                <a:solidFill>
                  <a:srgbClr val="FF0000"/>
                </a:solidFill>
              </a:rPr>
              <a:t>Enter any keywords, your home postcode, how far you can travel and level of apprenticeship</a:t>
            </a:r>
          </a:p>
          <a:p>
            <a:endParaRPr lang="en-GB" dirty="0"/>
          </a:p>
          <a:p>
            <a:endParaRPr lang="en-GB" dirty="0"/>
          </a:p>
        </p:txBody>
      </p:sp>
    </p:spTree>
    <p:extLst>
      <p:ext uri="{BB962C8B-B14F-4D97-AF65-F5344CB8AC3E}">
        <p14:creationId xmlns:p14="http://schemas.microsoft.com/office/powerpoint/2010/main" val="3690070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21" y="924475"/>
            <a:ext cx="8258579" cy="395690"/>
          </a:xfrm>
        </p:spPr>
        <p:txBody>
          <a:bodyPr/>
          <a:lstStyle/>
          <a:p>
            <a:endParaRPr lang="en-GB" dirty="0"/>
          </a:p>
        </p:txBody>
      </p:sp>
      <p:pic>
        <p:nvPicPr>
          <p:cNvPr id="4" name="Content Placeholder 3"/>
          <p:cNvPicPr>
            <a:picLocks noGrp="1" noChangeAspect="1"/>
          </p:cNvPicPr>
          <p:nvPr>
            <p:ph idx="1"/>
          </p:nvPr>
        </p:nvPicPr>
        <p:blipFill>
          <a:blip r:embed="rId2"/>
          <a:stretch>
            <a:fillRect/>
          </a:stretch>
        </p:blipFill>
        <p:spPr>
          <a:xfrm>
            <a:off x="725840" y="1539875"/>
            <a:ext cx="7905045" cy="4446588"/>
          </a:xfrm>
          <a:prstGeom prst="rect">
            <a:avLst/>
          </a:prstGeom>
        </p:spPr>
      </p:pic>
      <p:sp>
        <p:nvSpPr>
          <p:cNvPr id="5" name="TextBox 4"/>
          <p:cNvSpPr txBox="1"/>
          <p:nvPr/>
        </p:nvSpPr>
        <p:spPr>
          <a:xfrm>
            <a:off x="7004050" y="3549649"/>
            <a:ext cx="1682750" cy="1477328"/>
          </a:xfrm>
          <a:prstGeom prst="rect">
            <a:avLst/>
          </a:prstGeom>
          <a:noFill/>
          <a:ln>
            <a:noFill/>
          </a:ln>
        </p:spPr>
        <p:txBody>
          <a:bodyPr wrap="square" rtlCol="0">
            <a:spAutoFit/>
          </a:bodyPr>
          <a:lstStyle/>
          <a:p>
            <a:r>
              <a:rPr lang="en-GB" b="1" dirty="0">
                <a:solidFill>
                  <a:srgbClr val="FF0000"/>
                </a:solidFill>
              </a:rPr>
              <a:t>Click on the Job title to see further details of the role and the training.</a:t>
            </a:r>
          </a:p>
        </p:txBody>
      </p:sp>
      <p:cxnSp>
        <p:nvCxnSpPr>
          <p:cNvPr id="7" name="Straight Arrow Connector 6"/>
          <p:cNvCxnSpPr/>
          <p:nvPr/>
        </p:nvCxnSpPr>
        <p:spPr>
          <a:xfrm flipH="1">
            <a:off x="4946650" y="3835399"/>
            <a:ext cx="2057400" cy="1"/>
          </a:xfrm>
          <a:prstGeom prst="straightConnector1">
            <a:avLst/>
          </a:prstGeom>
          <a:ln w="317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1511300" y="3238500"/>
            <a:ext cx="857250" cy="0"/>
          </a:xfrm>
          <a:prstGeom prst="straightConnector1">
            <a:avLst/>
          </a:prstGeom>
          <a:ln w="3492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61213" y="2395487"/>
            <a:ext cx="1583355" cy="2308324"/>
          </a:xfrm>
          <a:prstGeom prst="rect">
            <a:avLst/>
          </a:prstGeom>
          <a:noFill/>
        </p:spPr>
        <p:txBody>
          <a:bodyPr wrap="square" rtlCol="0">
            <a:spAutoFit/>
          </a:bodyPr>
          <a:lstStyle/>
          <a:p>
            <a:r>
              <a:rPr lang="en-GB" b="1" dirty="0">
                <a:solidFill>
                  <a:srgbClr val="FF0000"/>
                </a:solidFill>
              </a:rPr>
              <a:t>Click ‘Receive alerts for this search’ to have new vacancies sent to your mobile phone and /or email.</a:t>
            </a:r>
          </a:p>
        </p:txBody>
      </p:sp>
    </p:spTree>
    <p:extLst>
      <p:ext uri="{BB962C8B-B14F-4D97-AF65-F5344CB8AC3E}">
        <p14:creationId xmlns:p14="http://schemas.microsoft.com/office/powerpoint/2010/main" val="1184267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24850" y="1465634"/>
            <a:ext cx="8285385" cy="4660529"/>
          </a:xfrm>
          <a:prstGeom prst="rect">
            <a:avLst/>
          </a:prstGeom>
        </p:spPr>
      </p:pic>
      <p:sp>
        <p:nvSpPr>
          <p:cNvPr id="2" name="Title 1"/>
          <p:cNvSpPr>
            <a:spLocks noGrp="1"/>
          </p:cNvSpPr>
          <p:nvPr>
            <p:ph type="title"/>
          </p:nvPr>
        </p:nvSpPr>
        <p:spPr/>
        <p:txBody>
          <a:bodyPr/>
          <a:lstStyle/>
          <a:p>
            <a:r>
              <a:rPr lang="en-GB" dirty="0"/>
              <a:t>Look at the details.</a:t>
            </a:r>
          </a:p>
        </p:txBody>
      </p:sp>
      <p:cxnSp>
        <p:nvCxnSpPr>
          <p:cNvPr id="7" name="Straight Arrow Connector 6"/>
          <p:cNvCxnSpPr/>
          <p:nvPr/>
        </p:nvCxnSpPr>
        <p:spPr>
          <a:xfrm>
            <a:off x="6522429" y="2145594"/>
            <a:ext cx="853888" cy="169368"/>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7376317" y="1808222"/>
            <a:ext cx="977321" cy="2308324"/>
          </a:xfrm>
          <a:prstGeom prst="rect">
            <a:avLst/>
          </a:prstGeom>
          <a:noFill/>
        </p:spPr>
        <p:txBody>
          <a:bodyPr wrap="square" rtlCol="0">
            <a:spAutoFit/>
          </a:bodyPr>
          <a:lstStyle/>
          <a:p>
            <a:r>
              <a:rPr lang="en-GB" b="1" dirty="0">
                <a:solidFill>
                  <a:srgbClr val="FF0000"/>
                </a:solidFill>
              </a:rPr>
              <a:t>You can Save the job to refer to later or Print the page</a:t>
            </a:r>
          </a:p>
        </p:txBody>
      </p:sp>
    </p:spTree>
    <p:extLst>
      <p:ext uri="{BB962C8B-B14F-4D97-AF65-F5344CB8AC3E}">
        <p14:creationId xmlns:p14="http://schemas.microsoft.com/office/powerpoint/2010/main" val="811633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73725" y="1485088"/>
            <a:ext cx="8531518" cy="4798979"/>
          </a:xfrm>
          <a:prstGeom prst="rect">
            <a:avLst/>
          </a:prstGeom>
        </p:spPr>
      </p:pic>
    </p:spTree>
    <p:extLst>
      <p:ext uri="{BB962C8B-B14F-4D97-AF65-F5344CB8AC3E}">
        <p14:creationId xmlns:p14="http://schemas.microsoft.com/office/powerpoint/2010/main" val="3785955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452239" y="1021948"/>
            <a:ext cx="6977261" cy="395690"/>
          </a:xfrm>
        </p:spPr>
        <p:txBody>
          <a:bodyPr/>
          <a:lstStyle/>
          <a:p>
            <a:r>
              <a:rPr lang="en-US" sz="3600" dirty="0"/>
              <a:t>What are apprenticeships?</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39717" y="1789926"/>
            <a:ext cx="2289783" cy="864918"/>
          </a:xfrm>
          <a:prstGeom prst="rect">
            <a:avLst/>
          </a:prstGeom>
        </p:spPr>
      </p:pic>
      <p:pic>
        <p:nvPicPr>
          <p:cNvPr id="18" name="Picture 17"/>
          <p:cNvPicPr>
            <a:picLocks noChangeAspect="1"/>
          </p:cNvPicPr>
          <p:nvPr/>
        </p:nvPicPr>
        <p:blipFill rotWithShape="1">
          <a:blip r:embed="rId4"/>
          <a:srcRect b="87055"/>
          <a:stretch/>
        </p:blipFill>
        <p:spPr>
          <a:xfrm>
            <a:off x="1939715" y="3414537"/>
            <a:ext cx="5499100" cy="279492"/>
          </a:xfrm>
          <a:prstGeom prst="rect">
            <a:avLst/>
          </a:prstGeom>
        </p:spPr>
      </p:pic>
      <p:pic>
        <p:nvPicPr>
          <p:cNvPr id="6" name="Picture 5"/>
          <p:cNvPicPr>
            <a:picLocks noChangeAspect="1"/>
          </p:cNvPicPr>
          <p:nvPr/>
        </p:nvPicPr>
        <p:blipFill rotWithShape="1">
          <a:blip r:embed="rId4"/>
          <a:srcRect t="14705" b="67570"/>
          <a:stretch/>
        </p:blipFill>
        <p:spPr>
          <a:xfrm>
            <a:off x="1930400" y="4293937"/>
            <a:ext cx="5499100" cy="382692"/>
          </a:xfrm>
          <a:prstGeom prst="rect">
            <a:avLst/>
          </a:prstGeom>
        </p:spPr>
      </p:pic>
      <p:pic>
        <p:nvPicPr>
          <p:cNvPr id="7" name="Picture 6"/>
          <p:cNvPicPr>
            <a:picLocks noChangeAspect="1"/>
          </p:cNvPicPr>
          <p:nvPr/>
        </p:nvPicPr>
        <p:blipFill rotWithShape="1">
          <a:blip r:embed="rId4"/>
          <a:srcRect t="84645"/>
          <a:stretch/>
        </p:blipFill>
        <p:spPr>
          <a:xfrm>
            <a:off x="1930400" y="5572477"/>
            <a:ext cx="5499100" cy="331512"/>
          </a:xfrm>
          <a:prstGeom prst="rect">
            <a:avLst/>
          </a:prstGeom>
        </p:spPr>
      </p:pic>
      <p:pic>
        <p:nvPicPr>
          <p:cNvPr id="8" name="Picture 7"/>
          <p:cNvPicPr>
            <a:picLocks noChangeAspect="1"/>
          </p:cNvPicPr>
          <p:nvPr/>
        </p:nvPicPr>
        <p:blipFill rotWithShape="1">
          <a:blip r:embed="rId4"/>
          <a:srcRect t="32634" b="51253"/>
          <a:stretch/>
        </p:blipFill>
        <p:spPr>
          <a:xfrm>
            <a:off x="1930400" y="3876456"/>
            <a:ext cx="5499100" cy="347902"/>
          </a:xfrm>
          <a:prstGeom prst="rect">
            <a:avLst/>
          </a:prstGeom>
        </p:spPr>
      </p:pic>
      <p:pic>
        <p:nvPicPr>
          <p:cNvPr id="9" name="Picture 8"/>
          <p:cNvPicPr>
            <a:picLocks noChangeAspect="1"/>
          </p:cNvPicPr>
          <p:nvPr/>
        </p:nvPicPr>
        <p:blipFill rotWithShape="1">
          <a:blip r:embed="rId4"/>
          <a:srcRect t="49953" r="7298" b="32322"/>
          <a:stretch/>
        </p:blipFill>
        <p:spPr>
          <a:xfrm>
            <a:off x="1930400" y="4711419"/>
            <a:ext cx="5097759" cy="382691"/>
          </a:xfrm>
          <a:prstGeom prst="rect">
            <a:avLst/>
          </a:prstGeom>
        </p:spPr>
      </p:pic>
      <p:pic>
        <p:nvPicPr>
          <p:cNvPr id="10" name="Picture 9"/>
          <p:cNvPicPr>
            <a:picLocks noChangeAspect="1"/>
          </p:cNvPicPr>
          <p:nvPr/>
        </p:nvPicPr>
        <p:blipFill rotWithShape="1">
          <a:blip r:embed="rId4"/>
          <a:srcRect t="67725" b="13743"/>
          <a:stretch/>
        </p:blipFill>
        <p:spPr>
          <a:xfrm>
            <a:off x="1930400" y="5154994"/>
            <a:ext cx="5499100" cy="400088"/>
          </a:xfrm>
          <a:prstGeom prst="rect">
            <a:avLst/>
          </a:prstGeom>
        </p:spPr>
      </p:pic>
      <p:grpSp>
        <p:nvGrpSpPr>
          <p:cNvPr id="4" name="Group 4"/>
          <p:cNvGrpSpPr>
            <a:grpSpLocks noChangeAspect="1"/>
          </p:cNvGrpSpPr>
          <p:nvPr/>
        </p:nvGrpSpPr>
        <p:grpSpPr bwMode="auto">
          <a:xfrm>
            <a:off x="1751013" y="1715210"/>
            <a:ext cx="5969000" cy="1417638"/>
            <a:chOff x="1074" y="1067"/>
            <a:chExt cx="3768" cy="905"/>
          </a:xfrm>
        </p:grpSpPr>
        <p:sp>
          <p:nvSpPr>
            <p:cNvPr id="5" name="AutoShape 3"/>
            <p:cNvSpPr>
              <a:spLocks noChangeAspect="1" noChangeArrowheads="1" noTextEdit="1"/>
            </p:cNvSpPr>
            <p:nvPr/>
          </p:nvSpPr>
          <p:spPr bwMode="auto">
            <a:xfrm>
              <a:off x="1074" y="1072"/>
              <a:ext cx="3760" cy="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p:cNvSpPr>
            <p:nvPr/>
          </p:nvSpPr>
          <p:spPr bwMode="auto">
            <a:xfrm>
              <a:off x="1074" y="1752"/>
              <a:ext cx="229" cy="220"/>
            </a:xfrm>
            <a:custGeom>
              <a:avLst/>
              <a:gdLst>
                <a:gd name="T0" fmla="*/ 102 w 337"/>
                <a:gd name="T1" fmla="*/ 173 h 268"/>
                <a:gd name="T2" fmla="*/ 102 w 337"/>
                <a:gd name="T3" fmla="*/ 173 h 268"/>
                <a:gd name="T4" fmla="*/ 39 w 337"/>
                <a:gd name="T5" fmla="*/ 12 h 268"/>
                <a:gd name="T6" fmla="*/ 0 w 337"/>
                <a:gd name="T7" fmla="*/ 12 h 268"/>
                <a:gd name="T8" fmla="*/ 102 w 337"/>
                <a:gd name="T9" fmla="*/ 268 h 268"/>
                <a:gd name="T10" fmla="*/ 167 w 337"/>
                <a:gd name="T11" fmla="*/ 97 h 268"/>
                <a:gd name="T12" fmla="*/ 229 w 337"/>
                <a:gd name="T13" fmla="*/ 268 h 268"/>
                <a:gd name="T14" fmla="*/ 337 w 337"/>
                <a:gd name="T15" fmla="*/ 12 h 268"/>
                <a:gd name="T16" fmla="*/ 297 w 337"/>
                <a:gd name="T17" fmla="*/ 12 h 268"/>
                <a:gd name="T18" fmla="*/ 230 w 337"/>
                <a:gd name="T19" fmla="*/ 173 h 268"/>
                <a:gd name="T20" fmla="*/ 167 w 337"/>
                <a:gd name="T21" fmla="*/ 0 h 268"/>
                <a:gd name="T22" fmla="*/ 102 w 337"/>
                <a:gd name="T23" fmla="*/ 173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7" h="268">
                  <a:moveTo>
                    <a:pt x="102" y="173"/>
                  </a:moveTo>
                  <a:lnTo>
                    <a:pt x="102" y="173"/>
                  </a:lnTo>
                  <a:lnTo>
                    <a:pt x="39" y="12"/>
                  </a:lnTo>
                  <a:lnTo>
                    <a:pt x="0" y="12"/>
                  </a:lnTo>
                  <a:lnTo>
                    <a:pt x="102" y="268"/>
                  </a:lnTo>
                  <a:lnTo>
                    <a:pt x="167" y="97"/>
                  </a:lnTo>
                  <a:lnTo>
                    <a:pt x="229" y="268"/>
                  </a:lnTo>
                  <a:lnTo>
                    <a:pt x="337" y="12"/>
                  </a:lnTo>
                  <a:lnTo>
                    <a:pt x="297" y="12"/>
                  </a:lnTo>
                  <a:lnTo>
                    <a:pt x="230" y="173"/>
                  </a:lnTo>
                  <a:lnTo>
                    <a:pt x="167" y="0"/>
                  </a:lnTo>
                  <a:lnTo>
                    <a:pt x="102" y="17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noEditPoints="1"/>
            </p:cNvSpPr>
            <p:nvPr/>
          </p:nvSpPr>
          <p:spPr bwMode="auto">
            <a:xfrm>
              <a:off x="1308" y="1757"/>
              <a:ext cx="171" cy="206"/>
            </a:xfrm>
            <a:custGeom>
              <a:avLst/>
              <a:gdLst>
                <a:gd name="T0" fmla="*/ 36 w 252"/>
                <a:gd name="T1" fmla="*/ 125 h 250"/>
                <a:gd name="T2" fmla="*/ 36 w 252"/>
                <a:gd name="T3" fmla="*/ 125 h 250"/>
                <a:gd name="T4" fmla="*/ 63 w 252"/>
                <a:gd name="T5" fmla="*/ 191 h 250"/>
                <a:gd name="T6" fmla="*/ 125 w 252"/>
                <a:gd name="T7" fmla="*/ 216 h 250"/>
                <a:gd name="T8" fmla="*/ 189 w 252"/>
                <a:gd name="T9" fmla="*/ 190 h 250"/>
                <a:gd name="T10" fmla="*/ 215 w 252"/>
                <a:gd name="T11" fmla="*/ 125 h 250"/>
                <a:gd name="T12" fmla="*/ 189 w 252"/>
                <a:gd name="T13" fmla="*/ 61 h 250"/>
                <a:gd name="T14" fmla="*/ 126 w 252"/>
                <a:gd name="T15" fmla="*/ 34 h 250"/>
                <a:gd name="T16" fmla="*/ 62 w 252"/>
                <a:gd name="T17" fmla="*/ 61 h 250"/>
                <a:gd name="T18" fmla="*/ 36 w 252"/>
                <a:gd name="T19" fmla="*/ 125 h 250"/>
                <a:gd name="T20" fmla="*/ 0 w 252"/>
                <a:gd name="T21" fmla="*/ 124 h 250"/>
                <a:gd name="T22" fmla="*/ 0 w 252"/>
                <a:gd name="T23" fmla="*/ 124 h 250"/>
                <a:gd name="T24" fmla="*/ 37 w 252"/>
                <a:gd name="T25" fmla="*/ 37 h 250"/>
                <a:gd name="T26" fmla="*/ 126 w 252"/>
                <a:gd name="T27" fmla="*/ 0 h 250"/>
                <a:gd name="T28" fmla="*/ 215 w 252"/>
                <a:gd name="T29" fmla="*/ 37 h 250"/>
                <a:gd name="T30" fmla="*/ 252 w 252"/>
                <a:gd name="T31" fmla="*/ 126 h 250"/>
                <a:gd name="T32" fmla="*/ 215 w 252"/>
                <a:gd name="T33" fmla="*/ 214 h 250"/>
                <a:gd name="T34" fmla="*/ 124 w 252"/>
                <a:gd name="T35" fmla="*/ 250 h 250"/>
                <a:gd name="T36" fmla="*/ 40 w 252"/>
                <a:gd name="T37" fmla="*/ 218 h 250"/>
                <a:gd name="T38" fmla="*/ 0 w 252"/>
                <a:gd name="T39" fmla="*/ 12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2" h="250">
                  <a:moveTo>
                    <a:pt x="36" y="125"/>
                  </a:moveTo>
                  <a:lnTo>
                    <a:pt x="36" y="125"/>
                  </a:lnTo>
                  <a:cubicBezTo>
                    <a:pt x="36" y="151"/>
                    <a:pt x="45" y="173"/>
                    <a:pt x="63" y="191"/>
                  </a:cubicBezTo>
                  <a:cubicBezTo>
                    <a:pt x="81" y="208"/>
                    <a:pt x="102" y="216"/>
                    <a:pt x="125" y="216"/>
                  </a:cubicBezTo>
                  <a:cubicBezTo>
                    <a:pt x="150" y="216"/>
                    <a:pt x="172" y="208"/>
                    <a:pt x="189" y="190"/>
                  </a:cubicBezTo>
                  <a:cubicBezTo>
                    <a:pt x="206" y="172"/>
                    <a:pt x="215" y="151"/>
                    <a:pt x="215" y="125"/>
                  </a:cubicBezTo>
                  <a:cubicBezTo>
                    <a:pt x="215" y="100"/>
                    <a:pt x="206" y="78"/>
                    <a:pt x="189" y="61"/>
                  </a:cubicBezTo>
                  <a:cubicBezTo>
                    <a:pt x="172" y="43"/>
                    <a:pt x="151" y="34"/>
                    <a:pt x="126" y="34"/>
                  </a:cubicBezTo>
                  <a:cubicBezTo>
                    <a:pt x="101" y="34"/>
                    <a:pt x="80" y="43"/>
                    <a:pt x="62" y="61"/>
                  </a:cubicBezTo>
                  <a:cubicBezTo>
                    <a:pt x="45" y="78"/>
                    <a:pt x="36" y="99"/>
                    <a:pt x="36" y="125"/>
                  </a:cubicBezTo>
                  <a:close/>
                  <a:moveTo>
                    <a:pt x="0" y="124"/>
                  </a:moveTo>
                  <a:lnTo>
                    <a:pt x="0" y="124"/>
                  </a:lnTo>
                  <a:cubicBezTo>
                    <a:pt x="0" y="90"/>
                    <a:pt x="12" y="61"/>
                    <a:pt x="37" y="37"/>
                  </a:cubicBezTo>
                  <a:cubicBezTo>
                    <a:pt x="62" y="12"/>
                    <a:pt x="91" y="0"/>
                    <a:pt x="126" y="0"/>
                  </a:cubicBezTo>
                  <a:cubicBezTo>
                    <a:pt x="161" y="0"/>
                    <a:pt x="190" y="13"/>
                    <a:pt x="215" y="37"/>
                  </a:cubicBezTo>
                  <a:cubicBezTo>
                    <a:pt x="239" y="62"/>
                    <a:pt x="252" y="91"/>
                    <a:pt x="252" y="126"/>
                  </a:cubicBezTo>
                  <a:cubicBezTo>
                    <a:pt x="252" y="160"/>
                    <a:pt x="239" y="190"/>
                    <a:pt x="215" y="214"/>
                  </a:cubicBezTo>
                  <a:cubicBezTo>
                    <a:pt x="190" y="238"/>
                    <a:pt x="160" y="250"/>
                    <a:pt x="124" y="250"/>
                  </a:cubicBezTo>
                  <a:cubicBezTo>
                    <a:pt x="93" y="250"/>
                    <a:pt x="65" y="240"/>
                    <a:pt x="40" y="218"/>
                  </a:cubicBezTo>
                  <a:cubicBezTo>
                    <a:pt x="13" y="194"/>
                    <a:pt x="0" y="163"/>
                    <a:pt x="0" y="12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noEditPoints="1"/>
            </p:cNvSpPr>
            <p:nvPr/>
          </p:nvSpPr>
          <p:spPr bwMode="auto">
            <a:xfrm>
              <a:off x="1510" y="1761"/>
              <a:ext cx="106" cy="199"/>
            </a:xfrm>
            <a:custGeom>
              <a:avLst/>
              <a:gdLst>
                <a:gd name="T0" fmla="*/ 36 w 156"/>
                <a:gd name="T1" fmla="*/ 111 h 241"/>
                <a:gd name="T2" fmla="*/ 36 w 156"/>
                <a:gd name="T3" fmla="*/ 111 h 241"/>
                <a:gd name="T4" fmla="*/ 47 w 156"/>
                <a:gd name="T5" fmla="*/ 111 h 241"/>
                <a:gd name="T6" fmla="*/ 99 w 156"/>
                <a:gd name="T7" fmla="*/ 71 h 241"/>
                <a:gd name="T8" fmla="*/ 49 w 156"/>
                <a:gd name="T9" fmla="*/ 34 h 241"/>
                <a:gd name="T10" fmla="*/ 36 w 156"/>
                <a:gd name="T11" fmla="*/ 34 h 241"/>
                <a:gd name="T12" fmla="*/ 36 w 156"/>
                <a:gd name="T13" fmla="*/ 111 h 241"/>
                <a:gd name="T14" fmla="*/ 81 w 156"/>
                <a:gd name="T15" fmla="*/ 138 h 241"/>
                <a:gd name="T16" fmla="*/ 81 w 156"/>
                <a:gd name="T17" fmla="*/ 138 h 241"/>
                <a:gd name="T18" fmla="*/ 156 w 156"/>
                <a:gd name="T19" fmla="*/ 241 h 241"/>
                <a:gd name="T20" fmla="*/ 111 w 156"/>
                <a:gd name="T21" fmla="*/ 241 h 241"/>
                <a:gd name="T22" fmla="*/ 42 w 156"/>
                <a:gd name="T23" fmla="*/ 142 h 241"/>
                <a:gd name="T24" fmla="*/ 36 w 156"/>
                <a:gd name="T25" fmla="*/ 142 h 241"/>
                <a:gd name="T26" fmla="*/ 36 w 156"/>
                <a:gd name="T27" fmla="*/ 241 h 241"/>
                <a:gd name="T28" fmla="*/ 0 w 156"/>
                <a:gd name="T29" fmla="*/ 241 h 241"/>
                <a:gd name="T30" fmla="*/ 0 w 156"/>
                <a:gd name="T31" fmla="*/ 0 h 241"/>
                <a:gd name="T32" fmla="*/ 42 w 156"/>
                <a:gd name="T33" fmla="*/ 0 h 241"/>
                <a:gd name="T34" fmla="*/ 111 w 156"/>
                <a:gd name="T35" fmla="*/ 18 h 241"/>
                <a:gd name="T36" fmla="*/ 135 w 156"/>
                <a:gd name="T37" fmla="*/ 71 h 241"/>
                <a:gd name="T38" fmla="*/ 120 w 156"/>
                <a:gd name="T39" fmla="*/ 115 h 241"/>
                <a:gd name="T40" fmla="*/ 81 w 156"/>
                <a:gd name="T41" fmla="*/ 13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6" h="241">
                  <a:moveTo>
                    <a:pt x="36" y="111"/>
                  </a:moveTo>
                  <a:lnTo>
                    <a:pt x="36" y="111"/>
                  </a:lnTo>
                  <a:lnTo>
                    <a:pt x="47" y="111"/>
                  </a:lnTo>
                  <a:cubicBezTo>
                    <a:pt x="82" y="111"/>
                    <a:pt x="99" y="97"/>
                    <a:pt x="99" y="71"/>
                  </a:cubicBezTo>
                  <a:cubicBezTo>
                    <a:pt x="99" y="46"/>
                    <a:pt x="82" y="34"/>
                    <a:pt x="49" y="34"/>
                  </a:cubicBezTo>
                  <a:lnTo>
                    <a:pt x="36" y="34"/>
                  </a:lnTo>
                  <a:lnTo>
                    <a:pt x="36" y="111"/>
                  </a:lnTo>
                  <a:close/>
                  <a:moveTo>
                    <a:pt x="81" y="138"/>
                  </a:moveTo>
                  <a:lnTo>
                    <a:pt x="81" y="138"/>
                  </a:lnTo>
                  <a:lnTo>
                    <a:pt x="156" y="241"/>
                  </a:lnTo>
                  <a:lnTo>
                    <a:pt x="111" y="241"/>
                  </a:lnTo>
                  <a:lnTo>
                    <a:pt x="42" y="142"/>
                  </a:lnTo>
                  <a:lnTo>
                    <a:pt x="36" y="142"/>
                  </a:lnTo>
                  <a:lnTo>
                    <a:pt x="36" y="241"/>
                  </a:lnTo>
                  <a:lnTo>
                    <a:pt x="0" y="241"/>
                  </a:lnTo>
                  <a:lnTo>
                    <a:pt x="0" y="0"/>
                  </a:lnTo>
                  <a:lnTo>
                    <a:pt x="42" y="0"/>
                  </a:lnTo>
                  <a:cubicBezTo>
                    <a:pt x="74" y="0"/>
                    <a:pt x="97" y="6"/>
                    <a:pt x="111" y="18"/>
                  </a:cubicBezTo>
                  <a:cubicBezTo>
                    <a:pt x="127" y="31"/>
                    <a:pt x="135" y="49"/>
                    <a:pt x="135" y="71"/>
                  </a:cubicBezTo>
                  <a:cubicBezTo>
                    <a:pt x="135" y="88"/>
                    <a:pt x="130" y="102"/>
                    <a:pt x="120" y="115"/>
                  </a:cubicBezTo>
                  <a:cubicBezTo>
                    <a:pt x="110" y="127"/>
                    <a:pt x="97" y="135"/>
                    <a:pt x="81" y="138"/>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p:nvSpPr>
          <p:spPr bwMode="auto">
            <a:xfrm>
              <a:off x="1640" y="1761"/>
              <a:ext cx="122" cy="199"/>
            </a:xfrm>
            <a:custGeom>
              <a:avLst/>
              <a:gdLst>
                <a:gd name="T0" fmla="*/ 37 w 180"/>
                <a:gd name="T1" fmla="*/ 96 h 241"/>
                <a:gd name="T2" fmla="*/ 37 w 180"/>
                <a:gd name="T3" fmla="*/ 96 h 241"/>
                <a:gd name="T4" fmla="*/ 130 w 180"/>
                <a:gd name="T5" fmla="*/ 0 h 241"/>
                <a:gd name="T6" fmla="*/ 179 w 180"/>
                <a:gd name="T7" fmla="*/ 0 h 241"/>
                <a:gd name="T8" fmla="*/ 70 w 180"/>
                <a:gd name="T9" fmla="*/ 109 h 241"/>
                <a:gd name="T10" fmla="*/ 180 w 180"/>
                <a:gd name="T11" fmla="*/ 241 h 241"/>
                <a:gd name="T12" fmla="*/ 131 w 180"/>
                <a:gd name="T13" fmla="*/ 241 h 241"/>
                <a:gd name="T14" fmla="*/ 44 w 180"/>
                <a:gd name="T15" fmla="*/ 134 h 241"/>
                <a:gd name="T16" fmla="*/ 37 w 180"/>
                <a:gd name="T17" fmla="*/ 141 h 241"/>
                <a:gd name="T18" fmla="*/ 37 w 180"/>
                <a:gd name="T19" fmla="*/ 241 h 241"/>
                <a:gd name="T20" fmla="*/ 0 w 180"/>
                <a:gd name="T21" fmla="*/ 241 h 241"/>
                <a:gd name="T22" fmla="*/ 0 w 180"/>
                <a:gd name="T23" fmla="*/ 0 h 241"/>
                <a:gd name="T24" fmla="*/ 37 w 180"/>
                <a:gd name="T25" fmla="*/ 0 h 241"/>
                <a:gd name="T26" fmla="*/ 37 w 180"/>
                <a:gd name="T27" fmla="*/ 9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241">
                  <a:moveTo>
                    <a:pt x="37" y="96"/>
                  </a:moveTo>
                  <a:lnTo>
                    <a:pt x="37" y="96"/>
                  </a:lnTo>
                  <a:lnTo>
                    <a:pt x="130" y="0"/>
                  </a:lnTo>
                  <a:lnTo>
                    <a:pt x="179" y="0"/>
                  </a:lnTo>
                  <a:lnTo>
                    <a:pt x="70" y="109"/>
                  </a:lnTo>
                  <a:lnTo>
                    <a:pt x="180" y="241"/>
                  </a:lnTo>
                  <a:lnTo>
                    <a:pt x="131" y="241"/>
                  </a:lnTo>
                  <a:lnTo>
                    <a:pt x="44" y="134"/>
                  </a:lnTo>
                  <a:lnTo>
                    <a:pt x="37" y="141"/>
                  </a:lnTo>
                  <a:lnTo>
                    <a:pt x="37" y="241"/>
                  </a:lnTo>
                  <a:lnTo>
                    <a:pt x="0" y="241"/>
                  </a:lnTo>
                  <a:lnTo>
                    <a:pt x="0" y="0"/>
                  </a:lnTo>
                  <a:lnTo>
                    <a:pt x="37" y="0"/>
                  </a:lnTo>
                  <a:lnTo>
                    <a:pt x="37" y="9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p:nvSpPr>
          <p:spPr bwMode="auto">
            <a:xfrm>
              <a:off x="1841" y="1790"/>
              <a:ext cx="108" cy="137"/>
            </a:xfrm>
            <a:custGeom>
              <a:avLst/>
              <a:gdLst>
                <a:gd name="T0" fmla="*/ 0 w 159"/>
                <a:gd name="T1" fmla="*/ 102 h 166"/>
                <a:gd name="T2" fmla="*/ 0 w 159"/>
                <a:gd name="T3" fmla="*/ 102 h 166"/>
                <a:gd name="T4" fmla="*/ 0 w 159"/>
                <a:gd name="T5" fmla="*/ 64 h 166"/>
                <a:gd name="T6" fmla="*/ 60 w 159"/>
                <a:gd name="T7" fmla="*/ 64 h 166"/>
                <a:gd name="T8" fmla="*/ 60 w 159"/>
                <a:gd name="T9" fmla="*/ 0 h 166"/>
                <a:gd name="T10" fmla="*/ 99 w 159"/>
                <a:gd name="T11" fmla="*/ 0 h 166"/>
                <a:gd name="T12" fmla="*/ 99 w 159"/>
                <a:gd name="T13" fmla="*/ 64 h 166"/>
                <a:gd name="T14" fmla="*/ 159 w 159"/>
                <a:gd name="T15" fmla="*/ 64 h 166"/>
                <a:gd name="T16" fmla="*/ 159 w 159"/>
                <a:gd name="T17" fmla="*/ 102 h 166"/>
                <a:gd name="T18" fmla="*/ 99 w 159"/>
                <a:gd name="T19" fmla="*/ 102 h 166"/>
                <a:gd name="T20" fmla="*/ 99 w 159"/>
                <a:gd name="T21" fmla="*/ 166 h 166"/>
                <a:gd name="T22" fmla="*/ 60 w 159"/>
                <a:gd name="T23" fmla="*/ 166 h 166"/>
                <a:gd name="T24" fmla="*/ 60 w 159"/>
                <a:gd name="T25" fmla="*/ 102 h 166"/>
                <a:gd name="T26" fmla="*/ 0 w 159"/>
                <a:gd name="T27" fmla="*/ 10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 h="166">
                  <a:moveTo>
                    <a:pt x="0" y="102"/>
                  </a:moveTo>
                  <a:lnTo>
                    <a:pt x="0" y="102"/>
                  </a:lnTo>
                  <a:lnTo>
                    <a:pt x="0" y="64"/>
                  </a:lnTo>
                  <a:lnTo>
                    <a:pt x="60" y="64"/>
                  </a:lnTo>
                  <a:lnTo>
                    <a:pt x="60" y="0"/>
                  </a:lnTo>
                  <a:lnTo>
                    <a:pt x="99" y="0"/>
                  </a:lnTo>
                  <a:lnTo>
                    <a:pt x="99" y="64"/>
                  </a:lnTo>
                  <a:lnTo>
                    <a:pt x="159" y="64"/>
                  </a:lnTo>
                  <a:lnTo>
                    <a:pt x="159" y="102"/>
                  </a:lnTo>
                  <a:lnTo>
                    <a:pt x="99" y="102"/>
                  </a:lnTo>
                  <a:lnTo>
                    <a:pt x="99" y="166"/>
                  </a:lnTo>
                  <a:lnTo>
                    <a:pt x="60" y="166"/>
                  </a:lnTo>
                  <a:lnTo>
                    <a:pt x="60" y="102"/>
                  </a:lnTo>
                  <a:lnTo>
                    <a:pt x="0" y="10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0"/>
            <p:cNvSpPr>
              <a:spLocks/>
            </p:cNvSpPr>
            <p:nvPr/>
          </p:nvSpPr>
          <p:spPr bwMode="auto">
            <a:xfrm>
              <a:off x="2046" y="1761"/>
              <a:ext cx="73" cy="199"/>
            </a:xfrm>
            <a:custGeom>
              <a:avLst/>
              <a:gdLst>
                <a:gd name="T0" fmla="*/ 37 w 108"/>
                <a:gd name="T1" fmla="*/ 0 h 241"/>
                <a:gd name="T2" fmla="*/ 37 w 108"/>
                <a:gd name="T3" fmla="*/ 0 h 241"/>
                <a:gd name="T4" fmla="*/ 37 w 108"/>
                <a:gd name="T5" fmla="*/ 207 h 241"/>
                <a:gd name="T6" fmla="*/ 108 w 108"/>
                <a:gd name="T7" fmla="*/ 207 h 241"/>
                <a:gd name="T8" fmla="*/ 108 w 108"/>
                <a:gd name="T9" fmla="*/ 241 h 241"/>
                <a:gd name="T10" fmla="*/ 0 w 108"/>
                <a:gd name="T11" fmla="*/ 241 h 241"/>
                <a:gd name="T12" fmla="*/ 0 w 108"/>
                <a:gd name="T13" fmla="*/ 0 h 241"/>
                <a:gd name="T14" fmla="*/ 37 w 108"/>
                <a:gd name="T15" fmla="*/ 0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241">
                  <a:moveTo>
                    <a:pt x="37" y="0"/>
                  </a:moveTo>
                  <a:lnTo>
                    <a:pt x="37" y="0"/>
                  </a:lnTo>
                  <a:lnTo>
                    <a:pt x="37" y="207"/>
                  </a:lnTo>
                  <a:lnTo>
                    <a:pt x="108" y="207"/>
                  </a:lnTo>
                  <a:lnTo>
                    <a:pt x="108" y="241"/>
                  </a:lnTo>
                  <a:lnTo>
                    <a:pt x="0" y="241"/>
                  </a:lnTo>
                  <a:lnTo>
                    <a:pt x="0" y="0"/>
                  </a:lnTo>
                  <a:lnTo>
                    <a:pt x="3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1"/>
            <p:cNvSpPr>
              <a:spLocks/>
            </p:cNvSpPr>
            <p:nvPr/>
          </p:nvSpPr>
          <p:spPr bwMode="auto">
            <a:xfrm>
              <a:off x="2142" y="1761"/>
              <a:ext cx="90" cy="199"/>
            </a:xfrm>
            <a:custGeom>
              <a:avLst/>
              <a:gdLst>
                <a:gd name="T0" fmla="*/ 133 w 133"/>
                <a:gd name="T1" fmla="*/ 34 h 241"/>
                <a:gd name="T2" fmla="*/ 133 w 133"/>
                <a:gd name="T3" fmla="*/ 34 h 241"/>
                <a:gd name="T4" fmla="*/ 36 w 133"/>
                <a:gd name="T5" fmla="*/ 34 h 241"/>
                <a:gd name="T6" fmla="*/ 36 w 133"/>
                <a:gd name="T7" fmla="*/ 92 h 241"/>
                <a:gd name="T8" fmla="*/ 130 w 133"/>
                <a:gd name="T9" fmla="*/ 92 h 241"/>
                <a:gd name="T10" fmla="*/ 130 w 133"/>
                <a:gd name="T11" fmla="*/ 126 h 241"/>
                <a:gd name="T12" fmla="*/ 36 w 133"/>
                <a:gd name="T13" fmla="*/ 126 h 241"/>
                <a:gd name="T14" fmla="*/ 36 w 133"/>
                <a:gd name="T15" fmla="*/ 207 h 241"/>
                <a:gd name="T16" fmla="*/ 133 w 133"/>
                <a:gd name="T17" fmla="*/ 207 h 241"/>
                <a:gd name="T18" fmla="*/ 133 w 133"/>
                <a:gd name="T19" fmla="*/ 241 h 241"/>
                <a:gd name="T20" fmla="*/ 0 w 133"/>
                <a:gd name="T21" fmla="*/ 241 h 241"/>
                <a:gd name="T22" fmla="*/ 0 w 133"/>
                <a:gd name="T23" fmla="*/ 0 h 241"/>
                <a:gd name="T24" fmla="*/ 133 w 133"/>
                <a:gd name="T25" fmla="*/ 0 h 241"/>
                <a:gd name="T26" fmla="*/ 133 w 133"/>
                <a:gd name="T27" fmla="*/ 3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 h="241">
                  <a:moveTo>
                    <a:pt x="133" y="34"/>
                  </a:moveTo>
                  <a:lnTo>
                    <a:pt x="133" y="34"/>
                  </a:lnTo>
                  <a:lnTo>
                    <a:pt x="36" y="34"/>
                  </a:lnTo>
                  <a:lnTo>
                    <a:pt x="36" y="92"/>
                  </a:lnTo>
                  <a:lnTo>
                    <a:pt x="130" y="92"/>
                  </a:lnTo>
                  <a:lnTo>
                    <a:pt x="130" y="126"/>
                  </a:lnTo>
                  <a:lnTo>
                    <a:pt x="36" y="126"/>
                  </a:lnTo>
                  <a:lnTo>
                    <a:pt x="36" y="207"/>
                  </a:lnTo>
                  <a:lnTo>
                    <a:pt x="133" y="207"/>
                  </a:lnTo>
                  <a:lnTo>
                    <a:pt x="133" y="241"/>
                  </a:lnTo>
                  <a:lnTo>
                    <a:pt x="0" y="241"/>
                  </a:lnTo>
                  <a:lnTo>
                    <a:pt x="0" y="0"/>
                  </a:lnTo>
                  <a:lnTo>
                    <a:pt x="133" y="0"/>
                  </a:lnTo>
                  <a:lnTo>
                    <a:pt x="133" y="3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2"/>
            <p:cNvSpPr>
              <a:spLocks noEditPoints="1"/>
            </p:cNvSpPr>
            <p:nvPr/>
          </p:nvSpPr>
          <p:spPr bwMode="auto">
            <a:xfrm>
              <a:off x="2246" y="1749"/>
              <a:ext cx="159" cy="211"/>
            </a:xfrm>
            <a:custGeom>
              <a:avLst/>
              <a:gdLst>
                <a:gd name="T0" fmla="*/ 155 w 235"/>
                <a:gd name="T1" fmla="*/ 163 h 256"/>
                <a:gd name="T2" fmla="*/ 155 w 235"/>
                <a:gd name="T3" fmla="*/ 163 h 256"/>
                <a:gd name="T4" fmla="*/ 119 w 235"/>
                <a:gd name="T5" fmla="*/ 81 h 256"/>
                <a:gd name="T6" fmla="*/ 82 w 235"/>
                <a:gd name="T7" fmla="*/ 163 h 256"/>
                <a:gd name="T8" fmla="*/ 155 w 235"/>
                <a:gd name="T9" fmla="*/ 163 h 256"/>
                <a:gd name="T10" fmla="*/ 170 w 235"/>
                <a:gd name="T11" fmla="*/ 197 h 256"/>
                <a:gd name="T12" fmla="*/ 170 w 235"/>
                <a:gd name="T13" fmla="*/ 197 h 256"/>
                <a:gd name="T14" fmla="*/ 66 w 235"/>
                <a:gd name="T15" fmla="*/ 197 h 256"/>
                <a:gd name="T16" fmla="*/ 40 w 235"/>
                <a:gd name="T17" fmla="*/ 256 h 256"/>
                <a:gd name="T18" fmla="*/ 0 w 235"/>
                <a:gd name="T19" fmla="*/ 256 h 256"/>
                <a:gd name="T20" fmla="*/ 120 w 235"/>
                <a:gd name="T21" fmla="*/ 0 h 256"/>
                <a:gd name="T22" fmla="*/ 235 w 235"/>
                <a:gd name="T23" fmla="*/ 256 h 256"/>
                <a:gd name="T24" fmla="*/ 195 w 235"/>
                <a:gd name="T25" fmla="*/ 256 h 256"/>
                <a:gd name="T26" fmla="*/ 170 w 235"/>
                <a:gd name="T27" fmla="*/ 19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5" h="256">
                  <a:moveTo>
                    <a:pt x="155" y="163"/>
                  </a:moveTo>
                  <a:lnTo>
                    <a:pt x="155" y="163"/>
                  </a:lnTo>
                  <a:lnTo>
                    <a:pt x="119" y="81"/>
                  </a:lnTo>
                  <a:lnTo>
                    <a:pt x="82" y="163"/>
                  </a:lnTo>
                  <a:lnTo>
                    <a:pt x="155" y="163"/>
                  </a:lnTo>
                  <a:close/>
                  <a:moveTo>
                    <a:pt x="170" y="197"/>
                  </a:moveTo>
                  <a:lnTo>
                    <a:pt x="170" y="197"/>
                  </a:lnTo>
                  <a:lnTo>
                    <a:pt x="66" y="197"/>
                  </a:lnTo>
                  <a:lnTo>
                    <a:pt x="40" y="256"/>
                  </a:lnTo>
                  <a:lnTo>
                    <a:pt x="0" y="256"/>
                  </a:lnTo>
                  <a:lnTo>
                    <a:pt x="120" y="0"/>
                  </a:lnTo>
                  <a:lnTo>
                    <a:pt x="235" y="256"/>
                  </a:lnTo>
                  <a:lnTo>
                    <a:pt x="195" y="256"/>
                  </a:lnTo>
                  <a:lnTo>
                    <a:pt x="170" y="19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3"/>
            <p:cNvSpPr>
              <a:spLocks noEditPoints="1"/>
            </p:cNvSpPr>
            <p:nvPr/>
          </p:nvSpPr>
          <p:spPr bwMode="auto">
            <a:xfrm>
              <a:off x="2426" y="1761"/>
              <a:ext cx="106" cy="199"/>
            </a:xfrm>
            <a:custGeom>
              <a:avLst/>
              <a:gdLst>
                <a:gd name="T0" fmla="*/ 36 w 156"/>
                <a:gd name="T1" fmla="*/ 111 h 241"/>
                <a:gd name="T2" fmla="*/ 36 w 156"/>
                <a:gd name="T3" fmla="*/ 111 h 241"/>
                <a:gd name="T4" fmla="*/ 48 w 156"/>
                <a:gd name="T5" fmla="*/ 111 h 241"/>
                <a:gd name="T6" fmla="*/ 100 w 156"/>
                <a:gd name="T7" fmla="*/ 71 h 241"/>
                <a:gd name="T8" fmla="*/ 49 w 156"/>
                <a:gd name="T9" fmla="*/ 34 h 241"/>
                <a:gd name="T10" fmla="*/ 36 w 156"/>
                <a:gd name="T11" fmla="*/ 34 h 241"/>
                <a:gd name="T12" fmla="*/ 36 w 156"/>
                <a:gd name="T13" fmla="*/ 111 h 241"/>
                <a:gd name="T14" fmla="*/ 82 w 156"/>
                <a:gd name="T15" fmla="*/ 138 h 241"/>
                <a:gd name="T16" fmla="*/ 82 w 156"/>
                <a:gd name="T17" fmla="*/ 138 h 241"/>
                <a:gd name="T18" fmla="*/ 156 w 156"/>
                <a:gd name="T19" fmla="*/ 241 h 241"/>
                <a:gd name="T20" fmla="*/ 112 w 156"/>
                <a:gd name="T21" fmla="*/ 241 h 241"/>
                <a:gd name="T22" fmla="*/ 43 w 156"/>
                <a:gd name="T23" fmla="*/ 142 h 241"/>
                <a:gd name="T24" fmla="*/ 36 w 156"/>
                <a:gd name="T25" fmla="*/ 142 h 241"/>
                <a:gd name="T26" fmla="*/ 36 w 156"/>
                <a:gd name="T27" fmla="*/ 241 h 241"/>
                <a:gd name="T28" fmla="*/ 0 w 156"/>
                <a:gd name="T29" fmla="*/ 241 h 241"/>
                <a:gd name="T30" fmla="*/ 0 w 156"/>
                <a:gd name="T31" fmla="*/ 0 h 241"/>
                <a:gd name="T32" fmla="*/ 43 w 156"/>
                <a:gd name="T33" fmla="*/ 0 h 241"/>
                <a:gd name="T34" fmla="*/ 112 w 156"/>
                <a:gd name="T35" fmla="*/ 18 h 241"/>
                <a:gd name="T36" fmla="*/ 135 w 156"/>
                <a:gd name="T37" fmla="*/ 71 h 241"/>
                <a:gd name="T38" fmla="*/ 121 w 156"/>
                <a:gd name="T39" fmla="*/ 115 h 241"/>
                <a:gd name="T40" fmla="*/ 82 w 156"/>
                <a:gd name="T41" fmla="*/ 13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6" h="241">
                  <a:moveTo>
                    <a:pt x="36" y="111"/>
                  </a:moveTo>
                  <a:lnTo>
                    <a:pt x="36" y="111"/>
                  </a:lnTo>
                  <a:lnTo>
                    <a:pt x="48" y="111"/>
                  </a:lnTo>
                  <a:cubicBezTo>
                    <a:pt x="83" y="111"/>
                    <a:pt x="100" y="97"/>
                    <a:pt x="100" y="71"/>
                  </a:cubicBezTo>
                  <a:cubicBezTo>
                    <a:pt x="100" y="46"/>
                    <a:pt x="83" y="34"/>
                    <a:pt x="49" y="34"/>
                  </a:cubicBezTo>
                  <a:lnTo>
                    <a:pt x="36" y="34"/>
                  </a:lnTo>
                  <a:lnTo>
                    <a:pt x="36" y="111"/>
                  </a:lnTo>
                  <a:close/>
                  <a:moveTo>
                    <a:pt x="82" y="138"/>
                  </a:moveTo>
                  <a:lnTo>
                    <a:pt x="82" y="138"/>
                  </a:lnTo>
                  <a:lnTo>
                    <a:pt x="156" y="241"/>
                  </a:lnTo>
                  <a:lnTo>
                    <a:pt x="112" y="241"/>
                  </a:lnTo>
                  <a:lnTo>
                    <a:pt x="43" y="142"/>
                  </a:lnTo>
                  <a:lnTo>
                    <a:pt x="36" y="142"/>
                  </a:lnTo>
                  <a:lnTo>
                    <a:pt x="36" y="241"/>
                  </a:lnTo>
                  <a:lnTo>
                    <a:pt x="0" y="241"/>
                  </a:lnTo>
                  <a:lnTo>
                    <a:pt x="0" y="0"/>
                  </a:lnTo>
                  <a:lnTo>
                    <a:pt x="43" y="0"/>
                  </a:lnTo>
                  <a:cubicBezTo>
                    <a:pt x="75" y="0"/>
                    <a:pt x="98" y="6"/>
                    <a:pt x="112" y="18"/>
                  </a:cubicBezTo>
                  <a:cubicBezTo>
                    <a:pt x="127" y="31"/>
                    <a:pt x="135" y="49"/>
                    <a:pt x="135" y="71"/>
                  </a:cubicBezTo>
                  <a:cubicBezTo>
                    <a:pt x="135" y="88"/>
                    <a:pt x="130" y="102"/>
                    <a:pt x="121" y="115"/>
                  </a:cubicBezTo>
                  <a:cubicBezTo>
                    <a:pt x="111" y="127"/>
                    <a:pt x="98" y="135"/>
                    <a:pt x="82" y="138"/>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4"/>
            <p:cNvSpPr>
              <a:spLocks/>
            </p:cNvSpPr>
            <p:nvPr/>
          </p:nvSpPr>
          <p:spPr bwMode="auto">
            <a:xfrm>
              <a:off x="2557" y="1747"/>
              <a:ext cx="144" cy="225"/>
            </a:xfrm>
            <a:custGeom>
              <a:avLst/>
              <a:gdLst>
                <a:gd name="T0" fmla="*/ 0 w 212"/>
                <a:gd name="T1" fmla="*/ 258 h 273"/>
                <a:gd name="T2" fmla="*/ 0 w 212"/>
                <a:gd name="T3" fmla="*/ 258 h 273"/>
                <a:gd name="T4" fmla="*/ 0 w 212"/>
                <a:gd name="T5" fmla="*/ 0 h 273"/>
                <a:gd name="T6" fmla="*/ 176 w 212"/>
                <a:gd name="T7" fmla="*/ 184 h 273"/>
                <a:gd name="T8" fmla="*/ 176 w 212"/>
                <a:gd name="T9" fmla="*/ 17 h 273"/>
                <a:gd name="T10" fmla="*/ 212 w 212"/>
                <a:gd name="T11" fmla="*/ 17 h 273"/>
                <a:gd name="T12" fmla="*/ 212 w 212"/>
                <a:gd name="T13" fmla="*/ 273 h 273"/>
                <a:gd name="T14" fmla="*/ 36 w 212"/>
                <a:gd name="T15" fmla="*/ 89 h 273"/>
                <a:gd name="T16" fmla="*/ 36 w 212"/>
                <a:gd name="T17" fmla="*/ 258 h 273"/>
                <a:gd name="T18" fmla="*/ 0 w 212"/>
                <a:gd name="T19" fmla="*/ 25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73">
                  <a:moveTo>
                    <a:pt x="0" y="258"/>
                  </a:moveTo>
                  <a:lnTo>
                    <a:pt x="0" y="258"/>
                  </a:lnTo>
                  <a:lnTo>
                    <a:pt x="0" y="0"/>
                  </a:lnTo>
                  <a:lnTo>
                    <a:pt x="176" y="184"/>
                  </a:lnTo>
                  <a:lnTo>
                    <a:pt x="176" y="17"/>
                  </a:lnTo>
                  <a:lnTo>
                    <a:pt x="212" y="17"/>
                  </a:lnTo>
                  <a:lnTo>
                    <a:pt x="212" y="273"/>
                  </a:lnTo>
                  <a:lnTo>
                    <a:pt x="36" y="89"/>
                  </a:lnTo>
                  <a:lnTo>
                    <a:pt x="36" y="258"/>
                  </a:lnTo>
                  <a:lnTo>
                    <a:pt x="0" y="25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5"/>
            <p:cNvSpPr>
              <a:spLocks noEditPoints="1"/>
            </p:cNvSpPr>
            <p:nvPr/>
          </p:nvSpPr>
          <p:spPr bwMode="auto">
            <a:xfrm>
              <a:off x="2795" y="1822"/>
              <a:ext cx="111" cy="73"/>
            </a:xfrm>
            <a:custGeom>
              <a:avLst/>
              <a:gdLst>
                <a:gd name="T0" fmla="*/ 0 w 164"/>
                <a:gd name="T1" fmla="*/ 54 h 88"/>
                <a:gd name="T2" fmla="*/ 0 w 164"/>
                <a:gd name="T3" fmla="*/ 54 h 88"/>
                <a:gd name="T4" fmla="*/ 164 w 164"/>
                <a:gd name="T5" fmla="*/ 54 h 88"/>
                <a:gd name="T6" fmla="*/ 164 w 164"/>
                <a:gd name="T7" fmla="*/ 88 h 88"/>
                <a:gd name="T8" fmla="*/ 0 w 164"/>
                <a:gd name="T9" fmla="*/ 88 h 88"/>
                <a:gd name="T10" fmla="*/ 0 w 164"/>
                <a:gd name="T11" fmla="*/ 54 h 88"/>
                <a:gd name="T12" fmla="*/ 0 w 164"/>
                <a:gd name="T13" fmla="*/ 0 h 88"/>
                <a:gd name="T14" fmla="*/ 0 w 164"/>
                <a:gd name="T15" fmla="*/ 0 h 88"/>
                <a:gd name="T16" fmla="*/ 164 w 164"/>
                <a:gd name="T17" fmla="*/ 0 h 88"/>
                <a:gd name="T18" fmla="*/ 164 w 164"/>
                <a:gd name="T19" fmla="*/ 34 h 88"/>
                <a:gd name="T20" fmla="*/ 0 w 164"/>
                <a:gd name="T21" fmla="*/ 34 h 88"/>
                <a:gd name="T22" fmla="*/ 0 w 164"/>
                <a:gd name="T2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88">
                  <a:moveTo>
                    <a:pt x="0" y="54"/>
                  </a:moveTo>
                  <a:lnTo>
                    <a:pt x="0" y="54"/>
                  </a:lnTo>
                  <a:lnTo>
                    <a:pt x="164" y="54"/>
                  </a:lnTo>
                  <a:lnTo>
                    <a:pt x="164" y="88"/>
                  </a:lnTo>
                  <a:lnTo>
                    <a:pt x="0" y="88"/>
                  </a:lnTo>
                  <a:lnTo>
                    <a:pt x="0" y="54"/>
                  </a:lnTo>
                  <a:close/>
                  <a:moveTo>
                    <a:pt x="0" y="0"/>
                  </a:moveTo>
                  <a:lnTo>
                    <a:pt x="0" y="0"/>
                  </a:lnTo>
                  <a:lnTo>
                    <a:pt x="164" y="0"/>
                  </a:lnTo>
                  <a:lnTo>
                    <a:pt x="164" y="34"/>
                  </a:lnTo>
                  <a:lnTo>
                    <a:pt x="0" y="3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6"/>
            <p:cNvSpPr>
              <a:spLocks noEditPoints="1"/>
            </p:cNvSpPr>
            <p:nvPr/>
          </p:nvSpPr>
          <p:spPr bwMode="auto">
            <a:xfrm>
              <a:off x="2983" y="1749"/>
              <a:ext cx="159" cy="211"/>
            </a:xfrm>
            <a:custGeom>
              <a:avLst/>
              <a:gdLst>
                <a:gd name="T0" fmla="*/ 155 w 235"/>
                <a:gd name="T1" fmla="*/ 163 h 256"/>
                <a:gd name="T2" fmla="*/ 155 w 235"/>
                <a:gd name="T3" fmla="*/ 163 h 256"/>
                <a:gd name="T4" fmla="*/ 119 w 235"/>
                <a:gd name="T5" fmla="*/ 81 h 256"/>
                <a:gd name="T6" fmla="*/ 81 w 235"/>
                <a:gd name="T7" fmla="*/ 163 h 256"/>
                <a:gd name="T8" fmla="*/ 155 w 235"/>
                <a:gd name="T9" fmla="*/ 163 h 256"/>
                <a:gd name="T10" fmla="*/ 170 w 235"/>
                <a:gd name="T11" fmla="*/ 197 h 256"/>
                <a:gd name="T12" fmla="*/ 170 w 235"/>
                <a:gd name="T13" fmla="*/ 197 h 256"/>
                <a:gd name="T14" fmla="*/ 66 w 235"/>
                <a:gd name="T15" fmla="*/ 197 h 256"/>
                <a:gd name="T16" fmla="*/ 39 w 235"/>
                <a:gd name="T17" fmla="*/ 256 h 256"/>
                <a:gd name="T18" fmla="*/ 0 w 235"/>
                <a:gd name="T19" fmla="*/ 256 h 256"/>
                <a:gd name="T20" fmla="*/ 120 w 235"/>
                <a:gd name="T21" fmla="*/ 0 h 256"/>
                <a:gd name="T22" fmla="*/ 235 w 235"/>
                <a:gd name="T23" fmla="*/ 256 h 256"/>
                <a:gd name="T24" fmla="*/ 195 w 235"/>
                <a:gd name="T25" fmla="*/ 256 h 256"/>
                <a:gd name="T26" fmla="*/ 170 w 235"/>
                <a:gd name="T27" fmla="*/ 19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5" h="256">
                  <a:moveTo>
                    <a:pt x="155" y="163"/>
                  </a:moveTo>
                  <a:lnTo>
                    <a:pt x="155" y="163"/>
                  </a:lnTo>
                  <a:lnTo>
                    <a:pt x="119" y="81"/>
                  </a:lnTo>
                  <a:lnTo>
                    <a:pt x="81" y="163"/>
                  </a:lnTo>
                  <a:lnTo>
                    <a:pt x="155" y="163"/>
                  </a:lnTo>
                  <a:close/>
                  <a:moveTo>
                    <a:pt x="170" y="197"/>
                  </a:moveTo>
                  <a:lnTo>
                    <a:pt x="170" y="197"/>
                  </a:lnTo>
                  <a:lnTo>
                    <a:pt x="66" y="197"/>
                  </a:lnTo>
                  <a:lnTo>
                    <a:pt x="39" y="256"/>
                  </a:lnTo>
                  <a:lnTo>
                    <a:pt x="0" y="256"/>
                  </a:lnTo>
                  <a:lnTo>
                    <a:pt x="120" y="0"/>
                  </a:lnTo>
                  <a:lnTo>
                    <a:pt x="235" y="256"/>
                  </a:lnTo>
                  <a:lnTo>
                    <a:pt x="195" y="256"/>
                  </a:lnTo>
                  <a:lnTo>
                    <a:pt x="170" y="19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7"/>
            <p:cNvSpPr>
              <a:spLocks noEditPoints="1"/>
            </p:cNvSpPr>
            <p:nvPr/>
          </p:nvSpPr>
          <p:spPr bwMode="auto">
            <a:xfrm>
              <a:off x="3162" y="1761"/>
              <a:ext cx="92" cy="199"/>
            </a:xfrm>
            <a:custGeom>
              <a:avLst/>
              <a:gdLst>
                <a:gd name="T0" fmla="*/ 36 w 135"/>
                <a:gd name="T1" fmla="*/ 109 h 241"/>
                <a:gd name="T2" fmla="*/ 36 w 135"/>
                <a:gd name="T3" fmla="*/ 109 h 241"/>
                <a:gd name="T4" fmla="*/ 50 w 135"/>
                <a:gd name="T5" fmla="*/ 109 h 241"/>
                <a:gd name="T6" fmla="*/ 100 w 135"/>
                <a:gd name="T7" fmla="*/ 71 h 241"/>
                <a:gd name="T8" fmla="*/ 48 w 135"/>
                <a:gd name="T9" fmla="*/ 33 h 241"/>
                <a:gd name="T10" fmla="*/ 36 w 135"/>
                <a:gd name="T11" fmla="*/ 33 h 241"/>
                <a:gd name="T12" fmla="*/ 36 w 135"/>
                <a:gd name="T13" fmla="*/ 109 h 241"/>
                <a:gd name="T14" fmla="*/ 36 w 135"/>
                <a:gd name="T15" fmla="*/ 143 h 241"/>
                <a:gd name="T16" fmla="*/ 36 w 135"/>
                <a:gd name="T17" fmla="*/ 143 h 241"/>
                <a:gd name="T18" fmla="*/ 36 w 135"/>
                <a:gd name="T19" fmla="*/ 241 h 241"/>
                <a:gd name="T20" fmla="*/ 0 w 135"/>
                <a:gd name="T21" fmla="*/ 241 h 241"/>
                <a:gd name="T22" fmla="*/ 0 w 135"/>
                <a:gd name="T23" fmla="*/ 0 h 241"/>
                <a:gd name="T24" fmla="*/ 41 w 135"/>
                <a:gd name="T25" fmla="*/ 0 h 241"/>
                <a:gd name="T26" fmla="*/ 87 w 135"/>
                <a:gd name="T27" fmla="*/ 4 h 241"/>
                <a:gd name="T28" fmla="*/ 114 w 135"/>
                <a:gd name="T29" fmla="*/ 20 h 241"/>
                <a:gd name="T30" fmla="*/ 135 w 135"/>
                <a:gd name="T31" fmla="*/ 71 h 241"/>
                <a:gd name="T32" fmla="*/ 113 w 135"/>
                <a:gd name="T33" fmla="*/ 124 h 241"/>
                <a:gd name="T34" fmla="*/ 53 w 135"/>
                <a:gd name="T35" fmla="*/ 143 h 241"/>
                <a:gd name="T36" fmla="*/ 36 w 135"/>
                <a:gd name="T37" fmla="*/ 143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5" h="241">
                  <a:moveTo>
                    <a:pt x="36" y="109"/>
                  </a:moveTo>
                  <a:lnTo>
                    <a:pt x="36" y="109"/>
                  </a:lnTo>
                  <a:lnTo>
                    <a:pt x="50" y="109"/>
                  </a:lnTo>
                  <a:cubicBezTo>
                    <a:pt x="83" y="109"/>
                    <a:pt x="100" y="96"/>
                    <a:pt x="100" y="71"/>
                  </a:cubicBezTo>
                  <a:cubicBezTo>
                    <a:pt x="100" y="46"/>
                    <a:pt x="83" y="33"/>
                    <a:pt x="48" y="33"/>
                  </a:cubicBezTo>
                  <a:lnTo>
                    <a:pt x="36" y="33"/>
                  </a:lnTo>
                  <a:lnTo>
                    <a:pt x="36" y="109"/>
                  </a:lnTo>
                  <a:close/>
                  <a:moveTo>
                    <a:pt x="36" y="143"/>
                  </a:moveTo>
                  <a:lnTo>
                    <a:pt x="36" y="143"/>
                  </a:lnTo>
                  <a:lnTo>
                    <a:pt x="36" y="241"/>
                  </a:lnTo>
                  <a:lnTo>
                    <a:pt x="0" y="241"/>
                  </a:lnTo>
                  <a:lnTo>
                    <a:pt x="0" y="0"/>
                  </a:lnTo>
                  <a:lnTo>
                    <a:pt x="41" y="0"/>
                  </a:lnTo>
                  <a:cubicBezTo>
                    <a:pt x="61" y="0"/>
                    <a:pt x="77" y="1"/>
                    <a:pt x="87" y="4"/>
                  </a:cubicBezTo>
                  <a:cubicBezTo>
                    <a:pt x="97" y="7"/>
                    <a:pt x="107" y="12"/>
                    <a:pt x="114" y="20"/>
                  </a:cubicBezTo>
                  <a:cubicBezTo>
                    <a:pt x="128" y="33"/>
                    <a:pt x="135" y="51"/>
                    <a:pt x="135" y="71"/>
                  </a:cubicBezTo>
                  <a:cubicBezTo>
                    <a:pt x="135" y="93"/>
                    <a:pt x="128" y="111"/>
                    <a:pt x="113" y="124"/>
                  </a:cubicBezTo>
                  <a:cubicBezTo>
                    <a:pt x="98" y="137"/>
                    <a:pt x="78" y="143"/>
                    <a:pt x="53" y="143"/>
                  </a:cubicBezTo>
                  <a:lnTo>
                    <a:pt x="36" y="14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18"/>
            <p:cNvSpPr>
              <a:spLocks noEditPoints="1"/>
            </p:cNvSpPr>
            <p:nvPr/>
          </p:nvSpPr>
          <p:spPr bwMode="auto">
            <a:xfrm>
              <a:off x="3280" y="1761"/>
              <a:ext cx="92" cy="199"/>
            </a:xfrm>
            <a:custGeom>
              <a:avLst/>
              <a:gdLst>
                <a:gd name="T0" fmla="*/ 36 w 135"/>
                <a:gd name="T1" fmla="*/ 109 h 241"/>
                <a:gd name="T2" fmla="*/ 36 w 135"/>
                <a:gd name="T3" fmla="*/ 109 h 241"/>
                <a:gd name="T4" fmla="*/ 50 w 135"/>
                <a:gd name="T5" fmla="*/ 109 h 241"/>
                <a:gd name="T6" fmla="*/ 100 w 135"/>
                <a:gd name="T7" fmla="*/ 71 h 241"/>
                <a:gd name="T8" fmla="*/ 48 w 135"/>
                <a:gd name="T9" fmla="*/ 33 h 241"/>
                <a:gd name="T10" fmla="*/ 36 w 135"/>
                <a:gd name="T11" fmla="*/ 33 h 241"/>
                <a:gd name="T12" fmla="*/ 36 w 135"/>
                <a:gd name="T13" fmla="*/ 109 h 241"/>
                <a:gd name="T14" fmla="*/ 36 w 135"/>
                <a:gd name="T15" fmla="*/ 143 h 241"/>
                <a:gd name="T16" fmla="*/ 36 w 135"/>
                <a:gd name="T17" fmla="*/ 143 h 241"/>
                <a:gd name="T18" fmla="*/ 36 w 135"/>
                <a:gd name="T19" fmla="*/ 241 h 241"/>
                <a:gd name="T20" fmla="*/ 0 w 135"/>
                <a:gd name="T21" fmla="*/ 241 h 241"/>
                <a:gd name="T22" fmla="*/ 0 w 135"/>
                <a:gd name="T23" fmla="*/ 0 h 241"/>
                <a:gd name="T24" fmla="*/ 41 w 135"/>
                <a:gd name="T25" fmla="*/ 0 h 241"/>
                <a:gd name="T26" fmla="*/ 87 w 135"/>
                <a:gd name="T27" fmla="*/ 4 h 241"/>
                <a:gd name="T28" fmla="*/ 114 w 135"/>
                <a:gd name="T29" fmla="*/ 20 h 241"/>
                <a:gd name="T30" fmla="*/ 135 w 135"/>
                <a:gd name="T31" fmla="*/ 71 h 241"/>
                <a:gd name="T32" fmla="*/ 113 w 135"/>
                <a:gd name="T33" fmla="*/ 124 h 241"/>
                <a:gd name="T34" fmla="*/ 53 w 135"/>
                <a:gd name="T35" fmla="*/ 143 h 241"/>
                <a:gd name="T36" fmla="*/ 36 w 135"/>
                <a:gd name="T37" fmla="*/ 143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5" h="241">
                  <a:moveTo>
                    <a:pt x="36" y="109"/>
                  </a:moveTo>
                  <a:lnTo>
                    <a:pt x="36" y="109"/>
                  </a:lnTo>
                  <a:lnTo>
                    <a:pt x="50" y="109"/>
                  </a:lnTo>
                  <a:cubicBezTo>
                    <a:pt x="83" y="109"/>
                    <a:pt x="100" y="96"/>
                    <a:pt x="100" y="71"/>
                  </a:cubicBezTo>
                  <a:cubicBezTo>
                    <a:pt x="100" y="46"/>
                    <a:pt x="83" y="33"/>
                    <a:pt x="48" y="33"/>
                  </a:cubicBezTo>
                  <a:lnTo>
                    <a:pt x="36" y="33"/>
                  </a:lnTo>
                  <a:lnTo>
                    <a:pt x="36" y="109"/>
                  </a:lnTo>
                  <a:close/>
                  <a:moveTo>
                    <a:pt x="36" y="143"/>
                  </a:moveTo>
                  <a:lnTo>
                    <a:pt x="36" y="143"/>
                  </a:lnTo>
                  <a:lnTo>
                    <a:pt x="36" y="241"/>
                  </a:lnTo>
                  <a:lnTo>
                    <a:pt x="0" y="241"/>
                  </a:lnTo>
                  <a:lnTo>
                    <a:pt x="0" y="0"/>
                  </a:lnTo>
                  <a:lnTo>
                    <a:pt x="41" y="0"/>
                  </a:lnTo>
                  <a:cubicBezTo>
                    <a:pt x="61" y="0"/>
                    <a:pt x="76" y="1"/>
                    <a:pt x="87" y="4"/>
                  </a:cubicBezTo>
                  <a:cubicBezTo>
                    <a:pt x="97" y="7"/>
                    <a:pt x="106" y="12"/>
                    <a:pt x="114" y="20"/>
                  </a:cubicBezTo>
                  <a:cubicBezTo>
                    <a:pt x="128" y="33"/>
                    <a:pt x="135" y="51"/>
                    <a:pt x="135" y="71"/>
                  </a:cubicBezTo>
                  <a:cubicBezTo>
                    <a:pt x="135" y="93"/>
                    <a:pt x="128" y="111"/>
                    <a:pt x="113" y="124"/>
                  </a:cubicBezTo>
                  <a:cubicBezTo>
                    <a:pt x="98" y="137"/>
                    <a:pt x="78" y="143"/>
                    <a:pt x="53" y="143"/>
                  </a:cubicBezTo>
                  <a:lnTo>
                    <a:pt x="36" y="14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19"/>
            <p:cNvSpPr>
              <a:spLocks noEditPoints="1"/>
            </p:cNvSpPr>
            <p:nvPr/>
          </p:nvSpPr>
          <p:spPr bwMode="auto">
            <a:xfrm>
              <a:off x="3397" y="1761"/>
              <a:ext cx="106" cy="199"/>
            </a:xfrm>
            <a:custGeom>
              <a:avLst/>
              <a:gdLst>
                <a:gd name="T0" fmla="*/ 36 w 156"/>
                <a:gd name="T1" fmla="*/ 111 h 241"/>
                <a:gd name="T2" fmla="*/ 36 w 156"/>
                <a:gd name="T3" fmla="*/ 111 h 241"/>
                <a:gd name="T4" fmla="*/ 47 w 156"/>
                <a:gd name="T5" fmla="*/ 111 h 241"/>
                <a:gd name="T6" fmla="*/ 99 w 156"/>
                <a:gd name="T7" fmla="*/ 71 h 241"/>
                <a:gd name="T8" fmla="*/ 49 w 156"/>
                <a:gd name="T9" fmla="*/ 34 h 241"/>
                <a:gd name="T10" fmla="*/ 36 w 156"/>
                <a:gd name="T11" fmla="*/ 34 h 241"/>
                <a:gd name="T12" fmla="*/ 36 w 156"/>
                <a:gd name="T13" fmla="*/ 111 h 241"/>
                <a:gd name="T14" fmla="*/ 81 w 156"/>
                <a:gd name="T15" fmla="*/ 138 h 241"/>
                <a:gd name="T16" fmla="*/ 81 w 156"/>
                <a:gd name="T17" fmla="*/ 138 h 241"/>
                <a:gd name="T18" fmla="*/ 156 w 156"/>
                <a:gd name="T19" fmla="*/ 241 h 241"/>
                <a:gd name="T20" fmla="*/ 111 w 156"/>
                <a:gd name="T21" fmla="*/ 241 h 241"/>
                <a:gd name="T22" fmla="*/ 42 w 156"/>
                <a:gd name="T23" fmla="*/ 142 h 241"/>
                <a:gd name="T24" fmla="*/ 36 w 156"/>
                <a:gd name="T25" fmla="*/ 142 h 241"/>
                <a:gd name="T26" fmla="*/ 36 w 156"/>
                <a:gd name="T27" fmla="*/ 241 h 241"/>
                <a:gd name="T28" fmla="*/ 0 w 156"/>
                <a:gd name="T29" fmla="*/ 241 h 241"/>
                <a:gd name="T30" fmla="*/ 0 w 156"/>
                <a:gd name="T31" fmla="*/ 0 h 241"/>
                <a:gd name="T32" fmla="*/ 42 w 156"/>
                <a:gd name="T33" fmla="*/ 0 h 241"/>
                <a:gd name="T34" fmla="*/ 111 w 156"/>
                <a:gd name="T35" fmla="*/ 18 h 241"/>
                <a:gd name="T36" fmla="*/ 135 w 156"/>
                <a:gd name="T37" fmla="*/ 71 h 241"/>
                <a:gd name="T38" fmla="*/ 120 w 156"/>
                <a:gd name="T39" fmla="*/ 115 h 241"/>
                <a:gd name="T40" fmla="*/ 81 w 156"/>
                <a:gd name="T41" fmla="*/ 13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6" h="241">
                  <a:moveTo>
                    <a:pt x="36" y="111"/>
                  </a:moveTo>
                  <a:lnTo>
                    <a:pt x="36" y="111"/>
                  </a:lnTo>
                  <a:lnTo>
                    <a:pt x="47" y="111"/>
                  </a:lnTo>
                  <a:cubicBezTo>
                    <a:pt x="82" y="111"/>
                    <a:pt x="99" y="97"/>
                    <a:pt x="99" y="71"/>
                  </a:cubicBezTo>
                  <a:cubicBezTo>
                    <a:pt x="99" y="46"/>
                    <a:pt x="82" y="34"/>
                    <a:pt x="49" y="34"/>
                  </a:cubicBezTo>
                  <a:lnTo>
                    <a:pt x="36" y="34"/>
                  </a:lnTo>
                  <a:lnTo>
                    <a:pt x="36" y="111"/>
                  </a:lnTo>
                  <a:close/>
                  <a:moveTo>
                    <a:pt x="81" y="138"/>
                  </a:moveTo>
                  <a:lnTo>
                    <a:pt x="81" y="138"/>
                  </a:lnTo>
                  <a:lnTo>
                    <a:pt x="156" y="241"/>
                  </a:lnTo>
                  <a:lnTo>
                    <a:pt x="111" y="241"/>
                  </a:lnTo>
                  <a:lnTo>
                    <a:pt x="42" y="142"/>
                  </a:lnTo>
                  <a:lnTo>
                    <a:pt x="36" y="142"/>
                  </a:lnTo>
                  <a:lnTo>
                    <a:pt x="36" y="241"/>
                  </a:lnTo>
                  <a:lnTo>
                    <a:pt x="0" y="241"/>
                  </a:lnTo>
                  <a:lnTo>
                    <a:pt x="0" y="0"/>
                  </a:lnTo>
                  <a:lnTo>
                    <a:pt x="42" y="0"/>
                  </a:lnTo>
                  <a:cubicBezTo>
                    <a:pt x="74" y="0"/>
                    <a:pt x="97" y="6"/>
                    <a:pt x="111" y="18"/>
                  </a:cubicBezTo>
                  <a:cubicBezTo>
                    <a:pt x="127" y="31"/>
                    <a:pt x="135" y="49"/>
                    <a:pt x="135" y="71"/>
                  </a:cubicBezTo>
                  <a:cubicBezTo>
                    <a:pt x="135" y="88"/>
                    <a:pt x="130" y="102"/>
                    <a:pt x="120" y="115"/>
                  </a:cubicBezTo>
                  <a:cubicBezTo>
                    <a:pt x="110" y="127"/>
                    <a:pt x="97" y="135"/>
                    <a:pt x="81" y="138"/>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0"/>
            <p:cNvSpPr>
              <a:spLocks/>
            </p:cNvSpPr>
            <p:nvPr/>
          </p:nvSpPr>
          <p:spPr bwMode="auto">
            <a:xfrm>
              <a:off x="3528" y="1761"/>
              <a:ext cx="90" cy="199"/>
            </a:xfrm>
            <a:custGeom>
              <a:avLst/>
              <a:gdLst>
                <a:gd name="T0" fmla="*/ 133 w 133"/>
                <a:gd name="T1" fmla="*/ 34 h 241"/>
                <a:gd name="T2" fmla="*/ 133 w 133"/>
                <a:gd name="T3" fmla="*/ 34 h 241"/>
                <a:gd name="T4" fmla="*/ 37 w 133"/>
                <a:gd name="T5" fmla="*/ 34 h 241"/>
                <a:gd name="T6" fmla="*/ 37 w 133"/>
                <a:gd name="T7" fmla="*/ 92 h 241"/>
                <a:gd name="T8" fmla="*/ 130 w 133"/>
                <a:gd name="T9" fmla="*/ 92 h 241"/>
                <a:gd name="T10" fmla="*/ 130 w 133"/>
                <a:gd name="T11" fmla="*/ 126 h 241"/>
                <a:gd name="T12" fmla="*/ 37 w 133"/>
                <a:gd name="T13" fmla="*/ 126 h 241"/>
                <a:gd name="T14" fmla="*/ 37 w 133"/>
                <a:gd name="T15" fmla="*/ 207 h 241"/>
                <a:gd name="T16" fmla="*/ 133 w 133"/>
                <a:gd name="T17" fmla="*/ 207 h 241"/>
                <a:gd name="T18" fmla="*/ 133 w 133"/>
                <a:gd name="T19" fmla="*/ 241 h 241"/>
                <a:gd name="T20" fmla="*/ 0 w 133"/>
                <a:gd name="T21" fmla="*/ 241 h 241"/>
                <a:gd name="T22" fmla="*/ 0 w 133"/>
                <a:gd name="T23" fmla="*/ 0 h 241"/>
                <a:gd name="T24" fmla="*/ 133 w 133"/>
                <a:gd name="T25" fmla="*/ 0 h 241"/>
                <a:gd name="T26" fmla="*/ 133 w 133"/>
                <a:gd name="T27" fmla="*/ 3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 h="241">
                  <a:moveTo>
                    <a:pt x="133" y="34"/>
                  </a:moveTo>
                  <a:lnTo>
                    <a:pt x="133" y="34"/>
                  </a:lnTo>
                  <a:lnTo>
                    <a:pt x="37" y="34"/>
                  </a:lnTo>
                  <a:lnTo>
                    <a:pt x="37" y="92"/>
                  </a:lnTo>
                  <a:lnTo>
                    <a:pt x="130" y="92"/>
                  </a:lnTo>
                  <a:lnTo>
                    <a:pt x="130" y="126"/>
                  </a:lnTo>
                  <a:lnTo>
                    <a:pt x="37" y="126"/>
                  </a:lnTo>
                  <a:lnTo>
                    <a:pt x="37" y="207"/>
                  </a:lnTo>
                  <a:lnTo>
                    <a:pt x="133" y="207"/>
                  </a:lnTo>
                  <a:lnTo>
                    <a:pt x="133" y="241"/>
                  </a:lnTo>
                  <a:lnTo>
                    <a:pt x="0" y="241"/>
                  </a:lnTo>
                  <a:lnTo>
                    <a:pt x="0" y="0"/>
                  </a:lnTo>
                  <a:lnTo>
                    <a:pt x="133" y="0"/>
                  </a:lnTo>
                  <a:lnTo>
                    <a:pt x="133" y="3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1"/>
            <p:cNvSpPr>
              <a:spLocks/>
            </p:cNvSpPr>
            <p:nvPr/>
          </p:nvSpPr>
          <p:spPr bwMode="auto">
            <a:xfrm>
              <a:off x="3651" y="1747"/>
              <a:ext cx="144" cy="225"/>
            </a:xfrm>
            <a:custGeom>
              <a:avLst/>
              <a:gdLst>
                <a:gd name="T0" fmla="*/ 0 w 212"/>
                <a:gd name="T1" fmla="*/ 258 h 273"/>
                <a:gd name="T2" fmla="*/ 0 w 212"/>
                <a:gd name="T3" fmla="*/ 258 h 273"/>
                <a:gd name="T4" fmla="*/ 0 w 212"/>
                <a:gd name="T5" fmla="*/ 0 h 273"/>
                <a:gd name="T6" fmla="*/ 176 w 212"/>
                <a:gd name="T7" fmla="*/ 184 h 273"/>
                <a:gd name="T8" fmla="*/ 176 w 212"/>
                <a:gd name="T9" fmla="*/ 17 h 273"/>
                <a:gd name="T10" fmla="*/ 212 w 212"/>
                <a:gd name="T11" fmla="*/ 17 h 273"/>
                <a:gd name="T12" fmla="*/ 212 w 212"/>
                <a:gd name="T13" fmla="*/ 273 h 273"/>
                <a:gd name="T14" fmla="*/ 37 w 212"/>
                <a:gd name="T15" fmla="*/ 89 h 273"/>
                <a:gd name="T16" fmla="*/ 37 w 212"/>
                <a:gd name="T17" fmla="*/ 258 h 273"/>
                <a:gd name="T18" fmla="*/ 0 w 212"/>
                <a:gd name="T19" fmla="*/ 25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73">
                  <a:moveTo>
                    <a:pt x="0" y="258"/>
                  </a:moveTo>
                  <a:lnTo>
                    <a:pt x="0" y="258"/>
                  </a:lnTo>
                  <a:lnTo>
                    <a:pt x="0" y="0"/>
                  </a:lnTo>
                  <a:lnTo>
                    <a:pt x="176" y="184"/>
                  </a:lnTo>
                  <a:lnTo>
                    <a:pt x="176" y="17"/>
                  </a:lnTo>
                  <a:lnTo>
                    <a:pt x="212" y="17"/>
                  </a:lnTo>
                  <a:lnTo>
                    <a:pt x="212" y="273"/>
                  </a:lnTo>
                  <a:lnTo>
                    <a:pt x="37" y="89"/>
                  </a:lnTo>
                  <a:lnTo>
                    <a:pt x="37" y="258"/>
                  </a:lnTo>
                  <a:lnTo>
                    <a:pt x="0" y="25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2"/>
            <p:cNvSpPr>
              <a:spLocks/>
            </p:cNvSpPr>
            <p:nvPr/>
          </p:nvSpPr>
          <p:spPr bwMode="auto">
            <a:xfrm>
              <a:off x="3817" y="1761"/>
              <a:ext cx="100" cy="199"/>
            </a:xfrm>
            <a:custGeom>
              <a:avLst/>
              <a:gdLst>
                <a:gd name="T0" fmla="*/ 92 w 147"/>
                <a:gd name="T1" fmla="*/ 34 h 241"/>
                <a:gd name="T2" fmla="*/ 92 w 147"/>
                <a:gd name="T3" fmla="*/ 34 h 241"/>
                <a:gd name="T4" fmla="*/ 92 w 147"/>
                <a:gd name="T5" fmla="*/ 241 h 241"/>
                <a:gd name="T6" fmla="*/ 55 w 147"/>
                <a:gd name="T7" fmla="*/ 241 h 241"/>
                <a:gd name="T8" fmla="*/ 55 w 147"/>
                <a:gd name="T9" fmla="*/ 34 h 241"/>
                <a:gd name="T10" fmla="*/ 0 w 147"/>
                <a:gd name="T11" fmla="*/ 34 h 241"/>
                <a:gd name="T12" fmla="*/ 0 w 147"/>
                <a:gd name="T13" fmla="*/ 0 h 241"/>
                <a:gd name="T14" fmla="*/ 147 w 147"/>
                <a:gd name="T15" fmla="*/ 0 h 241"/>
                <a:gd name="T16" fmla="*/ 147 w 147"/>
                <a:gd name="T17" fmla="*/ 34 h 241"/>
                <a:gd name="T18" fmla="*/ 92 w 147"/>
                <a:gd name="T19" fmla="*/ 3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241">
                  <a:moveTo>
                    <a:pt x="92" y="34"/>
                  </a:moveTo>
                  <a:lnTo>
                    <a:pt x="92" y="34"/>
                  </a:lnTo>
                  <a:lnTo>
                    <a:pt x="92" y="241"/>
                  </a:lnTo>
                  <a:lnTo>
                    <a:pt x="55" y="241"/>
                  </a:lnTo>
                  <a:lnTo>
                    <a:pt x="55" y="34"/>
                  </a:lnTo>
                  <a:lnTo>
                    <a:pt x="0" y="34"/>
                  </a:lnTo>
                  <a:lnTo>
                    <a:pt x="0" y="0"/>
                  </a:lnTo>
                  <a:lnTo>
                    <a:pt x="147" y="0"/>
                  </a:lnTo>
                  <a:lnTo>
                    <a:pt x="147" y="34"/>
                  </a:lnTo>
                  <a:lnTo>
                    <a:pt x="92" y="3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3"/>
            <p:cNvSpPr>
              <a:spLocks/>
            </p:cNvSpPr>
            <p:nvPr/>
          </p:nvSpPr>
          <p:spPr bwMode="auto">
            <a:xfrm>
              <a:off x="3939" y="1761"/>
              <a:ext cx="25" cy="199"/>
            </a:xfrm>
            <a:custGeom>
              <a:avLst/>
              <a:gdLst>
                <a:gd name="T0" fmla="*/ 36 w 36"/>
                <a:gd name="T1" fmla="*/ 241 h 241"/>
                <a:gd name="T2" fmla="*/ 36 w 36"/>
                <a:gd name="T3" fmla="*/ 241 h 241"/>
                <a:gd name="T4" fmla="*/ 0 w 36"/>
                <a:gd name="T5" fmla="*/ 241 h 241"/>
                <a:gd name="T6" fmla="*/ 0 w 36"/>
                <a:gd name="T7" fmla="*/ 0 h 241"/>
                <a:gd name="T8" fmla="*/ 36 w 36"/>
                <a:gd name="T9" fmla="*/ 0 h 241"/>
                <a:gd name="T10" fmla="*/ 36 w 36"/>
                <a:gd name="T11" fmla="*/ 241 h 241"/>
              </a:gdLst>
              <a:ahLst/>
              <a:cxnLst>
                <a:cxn ang="0">
                  <a:pos x="T0" y="T1"/>
                </a:cxn>
                <a:cxn ang="0">
                  <a:pos x="T2" y="T3"/>
                </a:cxn>
                <a:cxn ang="0">
                  <a:pos x="T4" y="T5"/>
                </a:cxn>
                <a:cxn ang="0">
                  <a:pos x="T6" y="T7"/>
                </a:cxn>
                <a:cxn ang="0">
                  <a:pos x="T8" y="T9"/>
                </a:cxn>
                <a:cxn ang="0">
                  <a:pos x="T10" y="T11"/>
                </a:cxn>
              </a:cxnLst>
              <a:rect l="0" t="0" r="r" b="b"/>
              <a:pathLst>
                <a:path w="36" h="241">
                  <a:moveTo>
                    <a:pt x="36" y="241"/>
                  </a:moveTo>
                  <a:lnTo>
                    <a:pt x="36" y="241"/>
                  </a:lnTo>
                  <a:lnTo>
                    <a:pt x="0" y="241"/>
                  </a:lnTo>
                  <a:lnTo>
                    <a:pt x="0" y="0"/>
                  </a:lnTo>
                  <a:lnTo>
                    <a:pt x="36" y="0"/>
                  </a:lnTo>
                  <a:lnTo>
                    <a:pt x="36" y="24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24"/>
            <p:cNvSpPr>
              <a:spLocks/>
            </p:cNvSpPr>
            <p:nvPr/>
          </p:nvSpPr>
          <p:spPr bwMode="auto">
            <a:xfrm>
              <a:off x="3995" y="1757"/>
              <a:ext cx="129" cy="206"/>
            </a:xfrm>
            <a:custGeom>
              <a:avLst/>
              <a:gdLst>
                <a:gd name="T0" fmla="*/ 190 w 190"/>
                <a:gd name="T1" fmla="*/ 18 h 250"/>
                <a:gd name="T2" fmla="*/ 190 w 190"/>
                <a:gd name="T3" fmla="*/ 18 h 250"/>
                <a:gd name="T4" fmla="*/ 190 w 190"/>
                <a:gd name="T5" fmla="*/ 61 h 250"/>
                <a:gd name="T6" fmla="*/ 125 w 190"/>
                <a:gd name="T7" fmla="*/ 34 h 250"/>
                <a:gd name="T8" fmla="*/ 62 w 190"/>
                <a:gd name="T9" fmla="*/ 61 h 250"/>
                <a:gd name="T10" fmla="*/ 37 w 190"/>
                <a:gd name="T11" fmla="*/ 126 h 250"/>
                <a:gd name="T12" fmla="*/ 62 w 190"/>
                <a:gd name="T13" fmla="*/ 190 h 250"/>
                <a:gd name="T14" fmla="*/ 125 w 190"/>
                <a:gd name="T15" fmla="*/ 216 h 250"/>
                <a:gd name="T16" fmla="*/ 158 w 190"/>
                <a:gd name="T17" fmla="*/ 210 h 250"/>
                <a:gd name="T18" fmla="*/ 173 w 190"/>
                <a:gd name="T19" fmla="*/ 202 h 250"/>
                <a:gd name="T20" fmla="*/ 190 w 190"/>
                <a:gd name="T21" fmla="*/ 189 h 250"/>
                <a:gd name="T22" fmla="*/ 190 w 190"/>
                <a:gd name="T23" fmla="*/ 233 h 250"/>
                <a:gd name="T24" fmla="*/ 125 w 190"/>
                <a:gd name="T25" fmla="*/ 250 h 250"/>
                <a:gd name="T26" fmla="*/ 36 w 190"/>
                <a:gd name="T27" fmla="*/ 214 h 250"/>
                <a:gd name="T28" fmla="*/ 0 w 190"/>
                <a:gd name="T29" fmla="*/ 126 h 250"/>
                <a:gd name="T30" fmla="*/ 30 w 190"/>
                <a:gd name="T31" fmla="*/ 44 h 250"/>
                <a:gd name="T32" fmla="*/ 127 w 190"/>
                <a:gd name="T33" fmla="*/ 0 h 250"/>
                <a:gd name="T34" fmla="*/ 190 w 190"/>
                <a:gd name="T35" fmla="*/ 1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 h="250">
                  <a:moveTo>
                    <a:pt x="190" y="18"/>
                  </a:moveTo>
                  <a:lnTo>
                    <a:pt x="190" y="18"/>
                  </a:lnTo>
                  <a:lnTo>
                    <a:pt x="190" y="61"/>
                  </a:lnTo>
                  <a:cubicBezTo>
                    <a:pt x="169" y="43"/>
                    <a:pt x="147" y="34"/>
                    <a:pt x="125" y="34"/>
                  </a:cubicBezTo>
                  <a:cubicBezTo>
                    <a:pt x="100" y="34"/>
                    <a:pt x="79" y="43"/>
                    <a:pt x="62" y="61"/>
                  </a:cubicBezTo>
                  <a:cubicBezTo>
                    <a:pt x="45" y="79"/>
                    <a:pt x="37" y="101"/>
                    <a:pt x="37" y="126"/>
                  </a:cubicBezTo>
                  <a:cubicBezTo>
                    <a:pt x="37" y="151"/>
                    <a:pt x="45" y="173"/>
                    <a:pt x="62" y="190"/>
                  </a:cubicBezTo>
                  <a:cubicBezTo>
                    <a:pt x="79" y="208"/>
                    <a:pt x="100" y="216"/>
                    <a:pt x="125" y="216"/>
                  </a:cubicBezTo>
                  <a:cubicBezTo>
                    <a:pt x="138" y="216"/>
                    <a:pt x="149" y="214"/>
                    <a:pt x="158" y="210"/>
                  </a:cubicBezTo>
                  <a:cubicBezTo>
                    <a:pt x="163" y="208"/>
                    <a:pt x="168" y="205"/>
                    <a:pt x="173" y="202"/>
                  </a:cubicBezTo>
                  <a:cubicBezTo>
                    <a:pt x="179" y="198"/>
                    <a:pt x="184" y="194"/>
                    <a:pt x="190" y="189"/>
                  </a:cubicBezTo>
                  <a:lnTo>
                    <a:pt x="190" y="233"/>
                  </a:lnTo>
                  <a:cubicBezTo>
                    <a:pt x="169" y="245"/>
                    <a:pt x="148" y="250"/>
                    <a:pt x="125" y="250"/>
                  </a:cubicBezTo>
                  <a:cubicBezTo>
                    <a:pt x="90" y="250"/>
                    <a:pt x="61" y="238"/>
                    <a:pt x="36" y="214"/>
                  </a:cubicBezTo>
                  <a:cubicBezTo>
                    <a:pt x="12" y="190"/>
                    <a:pt x="0" y="161"/>
                    <a:pt x="0" y="126"/>
                  </a:cubicBezTo>
                  <a:cubicBezTo>
                    <a:pt x="0" y="96"/>
                    <a:pt x="10" y="68"/>
                    <a:pt x="30" y="44"/>
                  </a:cubicBezTo>
                  <a:cubicBezTo>
                    <a:pt x="55" y="15"/>
                    <a:pt x="88" y="0"/>
                    <a:pt x="127" y="0"/>
                  </a:cubicBezTo>
                  <a:cubicBezTo>
                    <a:pt x="149" y="0"/>
                    <a:pt x="170" y="6"/>
                    <a:pt x="190" y="18"/>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25"/>
            <p:cNvSpPr>
              <a:spLocks/>
            </p:cNvSpPr>
            <p:nvPr/>
          </p:nvSpPr>
          <p:spPr bwMode="auto">
            <a:xfrm>
              <a:off x="4155" y="1761"/>
              <a:ext cx="90" cy="199"/>
            </a:xfrm>
            <a:custGeom>
              <a:avLst/>
              <a:gdLst>
                <a:gd name="T0" fmla="*/ 133 w 133"/>
                <a:gd name="T1" fmla="*/ 34 h 241"/>
                <a:gd name="T2" fmla="*/ 133 w 133"/>
                <a:gd name="T3" fmla="*/ 34 h 241"/>
                <a:gd name="T4" fmla="*/ 37 w 133"/>
                <a:gd name="T5" fmla="*/ 34 h 241"/>
                <a:gd name="T6" fmla="*/ 37 w 133"/>
                <a:gd name="T7" fmla="*/ 92 h 241"/>
                <a:gd name="T8" fmla="*/ 131 w 133"/>
                <a:gd name="T9" fmla="*/ 92 h 241"/>
                <a:gd name="T10" fmla="*/ 131 w 133"/>
                <a:gd name="T11" fmla="*/ 126 h 241"/>
                <a:gd name="T12" fmla="*/ 37 w 133"/>
                <a:gd name="T13" fmla="*/ 126 h 241"/>
                <a:gd name="T14" fmla="*/ 37 w 133"/>
                <a:gd name="T15" fmla="*/ 207 h 241"/>
                <a:gd name="T16" fmla="*/ 133 w 133"/>
                <a:gd name="T17" fmla="*/ 207 h 241"/>
                <a:gd name="T18" fmla="*/ 133 w 133"/>
                <a:gd name="T19" fmla="*/ 241 h 241"/>
                <a:gd name="T20" fmla="*/ 0 w 133"/>
                <a:gd name="T21" fmla="*/ 241 h 241"/>
                <a:gd name="T22" fmla="*/ 0 w 133"/>
                <a:gd name="T23" fmla="*/ 0 h 241"/>
                <a:gd name="T24" fmla="*/ 133 w 133"/>
                <a:gd name="T25" fmla="*/ 0 h 241"/>
                <a:gd name="T26" fmla="*/ 133 w 133"/>
                <a:gd name="T27" fmla="*/ 3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 h="241">
                  <a:moveTo>
                    <a:pt x="133" y="34"/>
                  </a:moveTo>
                  <a:lnTo>
                    <a:pt x="133" y="34"/>
                  </a:lnTo>
                  <a:lnTo>
                    <a:pt x="37" y="34"/>
                  </a:lnTo>
                  <a:lnTo>
                    <a:pt x="37" y="92"/>
                  </a:lnTo>
                  <a:lnTo>
                    <a:pt x="131" y="92"/>
                  </a:lnTo>
                  <a:lnTo>
                    <a:pt x="131" y="126"/>
                  </a:lnTo>
                  <a:lnTo>
                    <a:pt x="37" y="126"/>
                  </a:lnTo>
                  <a:lnTo>
                    <a:pt x="37" y="207"/>
                  </a:lnTo>
                  <a:lnTo>
                    <a:pt x="133" y="207"/>
                  </a:lnTo>
                  <a:lnTo>
                    <a:pt x="133" y="241"/>
                  </a:lnTo>
                  <a:lnTo>
                    <a:pt x="0" y="241"/>
                  </a:lnTo>
                  <a:lnTo>
                    <a:pt x="0" y="0"/>
                  </a:lnTo>
                  <a:lnTo>
                    <a:pt x="133" y="0"/>
                  </a:lnTo>
                  <a:lnTo>
                    <a:pt x="133" y="3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26"/>
            <p:cNvSpPr>
              <a:spLocks/>
            </p:cNvSpPr>
            <p:nvPr/>
          </p:nvSpPr>
          <p:spPr bwMode="auto">
            <a:xfrm>
              <a:off x="4270" y="1757"/>
              <a:ext cx="105" cy="206"/>
            </a:xfrm>
            <a:custGeom>
              <a:avLst/>
              <a:gdLst>
                <a:gd name="T0" fmla="*/ 149 w 155"/>
                <a:gd name="T1" fmla="*/ 41 h 250"/>
                <a:gd name="T2" fmla="*/ 149 w 155"/>
                <a:gd name="T3" fmla="*/ 41 h 250"/>
                <a:gd name="T4" fmla="*/ 119 w 155"/>
                <a:gd name="T5" fmla="*/ 58 h 250"/>
                <a:gd name="T6" fmla="*/ 103 w 155"/>
                <a:gd name="T7" fmla="*/ 39 h 250"/>
                <a:gd name="T8" fmla="*/ 83 w 155"/>
                <a:gd name="T9" fmla="*/ 34 h 250"/>
                <a:gd name="T10" fmla="*/ 58 w 155"/>
                <a:gd name="T11" fmla="*/ 43 h 250"/>
                <a:gd name="T12" fmla="*/ 48 w 155"/>
                <a:gd name="T13" fmla="*/ 64 h 250"/>
                <a:gd name="T14" fmla="*/ 74 w 155"/>
                <a:gd name="T15" fmla="*/ 93 h 250"/>
                <a:gd name="T16" fmla="*/ 98 w 155"/>
                <a:gd name="T17" fmla="*/ 103 h 250"/>
                <a:gd name="T18" fmla="*/ 141 w 155"/>
                <a:gd name="T19" fmla="*/ 132 h 250"/>
                <a:gd name="T20" fmla="*/ 155 w 155"/>
                <a:gd name="T21" fmla="*/ 174 h 250"/>
                <a:gd name="T22" fmla="*/ 133 w 155"/>
                <a:gd name="T23" fmla="*/ 229 h 250"/>
                <a:gd name="T24" fmla="*/ 77 w 155"/>
                <a:gd name="T25" fmla="*/ 250 h 250"/>
                <a:gd name="T26" fmla="*/ 25 w 155"/>
                <a:gd name="T27" fmla="*/ 232 h 250"/>
                <a:gd name="T28" fmla="*/ 0 w 155"/>
                <a:gd name="T29" fmla="*/ 179 h 250"/>
                <a:gd name="T30" fmla="*/ 37 w 155"/>
                <a:gd name="T31" fmla="*/ 171 h 250"/>
                <a:gd name="T32" fmla="*/ 46 w 155"/>
                <a:gd name="T33" fmla="*/ 201 h 250"/>
                <a:gd name="T34" fmla="*/ 79 w 155"/>
                <a:gd name="T35" fmla="*/ 216 h 250"/>
                <a:gd name="T36" fmla="*/ 107 w 155"/>
                <a:gd name="T37" fmla="*/ 205 h 250"/>
                <a:gd name="T38" fmla="*/ 118 w 155"/>
                <a:gd name="T39" fmla="*/ 176 h 250"/>
                <a:gd name="T40" fmla="*/ 116 w 155"/>
                <a:gd name="T41" fmla="*/ 163 h 250"/>
                <a:gd name="T42" fmla="*/ 110 w 155"/>
                <a:gd name="T43" fmla="*/ 152 h 250"/>
                <a:gd name="T44" fmla="*/ 99 w 155"/>
                <a:gd name="T45" fmla="*/ 143 h 250"/>
                <a:gd name="T46" fmla="*/ 84 w 155"/>
                <a:gd name="T47" fmla="*/ 135 h 250"/>
                <a:gd name="T48" fmla="*/ 60 w 155"/>
                <a:gd name="T49" fmla="*/ 125 h 250"/>
                <a:gd name="T50" fmla="*/ 11 w 155"/>
                <a:gd name="T51" fmla="*/ 64 h 250"/>
                <a:gd name="T52" fmla="*/ 32 w 155"/>
                <a:gd name="T53" fmla="*/ 19 h 250"/>
                <a:gd name="T54" fmla="*/ 83 w 155"/>
                <a:gd name="T55" fmla="*/ 0 h 250"/>
                <a:gd name="T56" fmla="*/ 149 w 155"/>
                <a:gd name="T57" fmla="*/ 4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 h="250">
                  <a:moveTo>
                    <a:pt x="149" y="41"/>
                  </a:moveTo>
                  <a:lnTo>
                    <a:pt x="149" y="41"/>
                  </a:lnTo>
                  <a:lnTo>
                    <a:pt x="119" y="58"/>
                  </a:lnTo>
                  <a:cubicBezTo>
                    <a:pt x="114" y="49"/>
                    <a:pt x="108" y="42"/>
                    <a:pt x="103" y="39"/>
                  </a:cubicBezTo>
                  <a:cubicBezTo>
                    <a:pt x="98" y="36"/>
                    <a:pt x="91" y="34"/>
                    <a:pt x="83" y="34"/>
                  </a:cubicBezTo>
                  <a:cubicBezTo>
                    <a:pt x="73" y="34"/>
                    <a:pt x="65" y="37"/>
                    <a:pt x="58" y="43"/>
                  </a:cubicBezTo>
                  <a:cubicBezTo>
                    <a:pt x="51" y="49"/>
                    <a:pt x="48" y="56"/>
                    <a:pt x="48" y="64"/>
                  </a:cubicBezTo>
                  <a:cubicBezTo>
                    <a:pt x="48" y="76"/>
                    <a:pt x="57" y="86"/>
                    <a:pt x="74" y="93"/>
                  </a:cubicBezTo>
                  <a:lnTo>
                    <a:pt x="98" y="103"/>
                  </a:lnTo>
                  <a:cubicBezTo>
                    <a:pt x="118" y="111"/>
                    <a:pt x="132" y="120"/>
                    <a:pt x="141" y="132"/>
                  </a:cubicBezTo>
                  <a:cubicBezTo>
                    <a:pt x="150" y="143"/>
                    <a:pt x="155" y="157"/>
                    <a:pt x="155" y="174"/>
                  </a:cubicBezTo>
                  <a:cubicBezTo>
                    <a:pt x="155" y="196"/>
                    <a:pt x="147" y="214"/>
                    <a:pt x="133" y="229"/>
                  </a:cubicBezTo>
                  <a:cubicBezTo>
                    <a:pt x="118" y="243"/>
                    <a:pt x="99" y="250"/>
                    <a:pt x="77" y="250"/>
                  </a:cubicBezTo>
                  <a:cubicBezTo>
                    <a:pt x="56" y="250"/>
                    <a:pt x="39" y="244"/>
                    <a:pt x="25" y="232"/>
                  </a:cubicBezTo>
                  <a:cubicBezTo>
                    <a:pt x="12" y="219"/>
                    <a:pt x="3" y="202"/>
                    <a:pt x="0" y="179"/>
                  </a:cubicBezTo>
                  <a:lnTo>
                    <a:pt x="37" y="171"/>
                  </a:lnTo>
                  <a:cubicBezTo>
                    <a:pt x="39" y="186"/>
                    <a:pt x="42" y="195"/>
                    <a:pt x="46" y="201"/>
                  </a:cubicBezTo>
                  <a:cubicBezTo>
                    <a:pt x="53" y="211"/>
                    <a:pt x="64" y="216"/>
                    <a:pt x="79" y="216"/>
                  </a:cubicBezTo>
                  <a:cubicBezTo>
                    <a:pt x="90" y="216"/>
                    <a:pt x="99" y="213"/>
                    <a:pt x="107" y="205"/>
                  </a:cubicBezTo>
                  <a:cubicBezTo>
                    <a:pt x="114" y="197"/>
                    <a:pt x="118" y="188"/>
                    <a:pt x="118" y="176"/>
                  </a:cubicBezTo>
                  <a:cubicBezTo>
                    <a:pt x="118" y="171"/>
                    <a:pt x="117" y="167"/>
                    <a:pt x="116" y="163"/>
                  </a:cubicBezTo>
                  <a:cubicBezTo>
                    <a:pt x="115" y="159"/>
                    <a:pt x="113" y="156"/>
                    <a:pt x="110" y="152"/>
                  </a:cubicBezTo>
                  <a:cubicBezTo>
                    <a:pt x="107" y="149"/>
                    <a:pt x="104" y="146"/>
                    <a:pt x="99" y="143"/>
                  </a:cubicBezTo>
                  <a:cubicBezTo>
                    <a:pt x="95" y="140"/>
                    <a:pt x="90" y="138"/>
                    <a:pt x="84" y="135"/>
                  </a:cubicBezTo>
                  <a:lnTo>
                    <a:pt x="60" y="125"/>
                  </a:lnTo>
                  <a:cubicBezTo>
                    <a:pt x="27" y="111"/>
                    <a:pt x="11" y="91"/>
                    <a:pt x="11" y="64"/>
                  </a:cubicBezTo>
                  <a:cubicBezTo>
                    <a:pt x="11" y="46"/>
                    <a:pt x="18" y="31"/>
                    <a:pt x="32" y="19"/>
                  </a:cubicBezTo>
                  <a:cubicBezTo>
                    <a:pt x="46" y="6"/>
                    <a:pt x="63" y="0"/>
                    <a:pt x="83" y="0"/>
                  </a:cubicBezTo>
                  <a:cubicBezTo>
                    <a:pt x="111" y="0"/>
                    <a:pt x="133" y="14"/>
                    <a:pt x="149" y="4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27"/>
            <p:cNvSpPr>
              <a:spLocks/>
            </p:cNvSpPr>
            <p:nvPr/>
          </p:nvSpPr>
          <p:spPr bwMode="auto">
            <a:xfrm>
              <a:off x="4405" y="1761"/>
              <a:ext cx="120" cy="199"/>
            </a:xfrm>
            <a:custGeom>
              <a:avLst/>
              <a:gdLst>
                <a:gd name="T0" fmla="*/ 36 w 177"/>
                <a:gd name="T1" fmla="*/ 94 h 241"/>
                <a:gd name="T2" fmla="*/ 36 w 177"/>
                <a:gd name="T3" fmla="*/ 94 h 241"/>
                <a:gd name="T4" fmla="*/ 140 w 177"/>
                <a:gd name="T5" fmla="*/ 94 h 241"/>
                <a:gd name="T6" fmla="*/ 140 w 177"/>
                <a:gd name="T7" fmla="*/ 0 h 241"/>
                <a:gd name="T8" fmla="*/ 177 w 177"/>
                <a:gd name="T9" fmla="*/ 0 h 241"/>
                <a:gd name="T10" fmla="*/ 177 w 177"/>
                <a:gd name="T11" fmla="*/ 241 h 241"/>
                <a:gd name="T12" fmla="*/ 140 w 177"/>
                <a:gd name="T13" fmla="*/ 241 h 241"/>
                <a:gd name="T14" fmla="*/ 140 w 177"/>
                <a:gd name="T15" fmla="*/ 128 h 241"/>
                <a:gd name="T16" fmla="*/ 36 w 177"/>
                <a:gd name="T17" fmla="*/ 128 h 241"/>
                <a:gd name="T18" fmla="*/ 36 w 177"/>
                <a:gd name="T19" fmla="*/ 241 h 241"/>
                <a:gd name="T20" fmla="*/ 0 w 177"/>
                <a:gd name="T21" fmla="*/ 241 h 241"/>
                <a:gd name="T22" fmla="*/ 0 w 177"/>
                <a:gd name="T23" fmla="*/ 0 h 241"/>
                <a:gd name="T24" fmla="*/ 36 w 177"/>
                <a:gd name="T25" fmla="*/ 0 h 241"/>
                <a:gd name="T26" fmla="*/ 36 w 177"/>
                <a:gd name="T27" fmla="*/ 9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241">
                  <a:moveTo>
                    <a:pt x="36" y="94"/>
                  </a:moveTo>
                  <a:lnTo>
                    <a:pt x="36" y="94"/>
                  </a:lnTo>
                  <a:lnTo>
                    <a:pt x="140" y="94"/>
                  </a:lnTo>
                  <a:lnTo>
                    <a:pt x="140" y="0"/>
                  </a:lnTo>
                  <a:lnTo>
                    <a:pt x="177" y="0"/>
                  </a:lnTo>
                  <a:lnTo>
                    <a:pt x="177" y="241"/>
                  </a:lnTo>
                  <a:lnTo>
                    <a:pt x="140" y="241"/>
                  </a:lnTo>
                  <a:lnTo>
                    <a:pt x="140" y="128"/>
                  </a:lnTo>
                  <a:lnTo>
                    <a:pt x="36" y="128"/>
                  </a:lnTo>
                  <a:lnTo>
                    <a:pt x="36" y="241"/>
                  </a:lnTo>
                  <a:lnTo>
                    <a:pt x="0" y="241"/>
                  </a:lnTo>
                  <a:lnTo>
                    <a:pt x="0" y="0"/>
                  </a:lnTo>
                  <a:lnTo>
                    <a:pt x="36" y="0"/>
                  </a:lnTo>
                  <a:lnTo>
                    <a:pt x="36" y="9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28"/>
            <p:cNvSpPr>
              <a:spLocks/>
            </p:cNvSpPr>
            <p:nvPr/>
          </p:nvSpPr>
          <p:spPr bwMode="auto">
            <a:xfrm>
              <a:off x="4564" y="1761"/>
              <a:ext cx="25" cy="199"/>
            </a:xfrm>
            <a:custGeom>
              <a:avLst/>
              <a:gdLst>
                <a:gd name="T0" fmla="*/ 37 w 37"/>
                <a:gd name="T1" fmla="*/ 241 h 241"/>
                <a:gd name="T2" fmla="*/ 37 w 37"/>
                <a:gd name="T3" fmla="*/ 241 h 241"/>
                <a:gd name="T4" fmla="*/ 0 w 37"/>
                <a:gd name="T5" fmla="*/ 241 h 241"/>
                <a:gd name="T6" fmla="*/ 0 w 37"/>
                <a:gd name="T7" fmla="*/ 0 h 241"/>
                <a:gd name="T8" fmla="*/ 37 w 37"/>
                <a:gd name="T9" fmla="*/ 0 h 241"/>
                <a:gd name="T10" fmla="*/ 37 w 37"/>
                <a:gd name="T11" fmla="*/ 241 h 241"/>
              </a:gdLst>
              <a:ahLst/>
              <a:cxnLst>
                <a:cxn ang="0">
                  <a:pos x="T0" y="T1"/>
                </a:cxn>
                <a:cxn ang="0">
                  <a:pos x="T2" y="T3"/>
                </a:cxn>
                <a:cxn ang="0">
                  <a:pos x="T4" y="T5"/>
                </a:cxn>
                <a:cxn ang="0">
                  <a:pos x="T6" y="T7"/>
                </a:cxn>
                <a:cxn ang="0">
                  <a:pos x="T8" y="T9"/>
                </a:cxn>
                <a:cxn ang="0">
                  <a:pos x="T10" y="T11"/>
                </a:cxn>
              </a:cxnLst>
              <a:rect l="0" t="0" r="r" b="b"/>
              <a:pathLst>
                <a:path w="37" h="241">
                  <a:moveTo>
                    <a:pt x="37" y="241"/>
                  </a:moveTo>
                  <a:lnTo>
                    <a:pt x="37" y="241"/>
                  </a:lnTo>
                  <a:lnTo>
                    <a:pt x="0" y="241"/>
                  </a:lnTo>
                  <a:lnTo>
                    <a:pt x="0" y="0"/>
                  </a:lnTo>
                  <a:lnTo>
                    <a:pt x="37" y="0"/>
                  </a:lnTo>
                  <a:lnTo>
                    <a:pt x="37" y="24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29"/>
            <p:cNvSpPr>
              <a:spLocks noEditPoints="1"/>
            </p:cNvSpPr>
            <p:nvPr/>
          </p:nvSpPr>
          <p:spPr bwMode="auto">
            <a:xfrm>
              <a:off x="4628" y="1761"/>
              <a:ext cx="92" cy="199"/>
            </a:xfrm>
            <a:custGeom>
              <a:avLst/>
              <a:gdLst>
                <a:gd name="T0" fmla="*/ 36 w 135"/>
                <a:gd name="T1" fmla="*/ 109 h 241"/>
                <a:gd name="T2" fmla="*/ 36 w 135"/>
                <a:gd name="T3" fmla="*/ 109 h 241"/>
                <a:gd name="T4" fmla="*/ 50 w 135"/>
                <a:gd name="T5" fmla="*/ 109 h 241"/>
                <a:gd name="T6" fmla="*/ 100 w 135"/>
                <a:gd name="T7" fmla="*/ 71 h 241"/>
                <a:gd name="T8" fmla="*/ 48 w 135"/>
                <a:gd name="T9" fmla="*/ 33 h 241"/>
                <a:gd name="T10" fmla="*/ 36 w 135"/>
                <a:gd name="T11" fmla="*/ 33 h 241"/>
                <a:gd name="T12" fmla="*/ 36 w 135"/>
                <a:gd name="T13" fmla="*/ 109 h 241"/>
                <a:gd name="T14" fmla="*/ 36 w 135"/>
                <a:gd name="T15" fmla="*/ 143 h 241"/>
                <a:gd name="T16" fmla="*/ 36 w 135"/>
                <a:gd name="T17" fmla="*/ 143 h 241"/>
                <a:gd name="T18" fmla="*/ 36 w 135"/>
                <a:gd name="T19" fmla="*/ 241 h 241"/>
                <a:gd name="T20" fmla="*/ 0 w 135"/>
                <a:gd name="T21" fmla="*/ 241 h 241"/>
                <a:gd name="T22" fmla="*/ 0 w 135"/>
                <a:gd name="T23" fmla="*/ 0 h 241"/>
                <a:gd name="T24" fmla="*/ 41 w 135"/>
                <a:gd name="T25" fmla="*/ 0 h 241"/>
                <a:gd name="T26" fmla="*/ 87 w 135"/>
                <a:gd name="T27" fmla="*/ 4 h 241"/>
                <a:gd name="T28" fmla="*/ 114 w 135"/>
                <a:gd name="T29" fmla="*/ 20 h 241"/>
                <a:gd name="T30" fmla="*/ 135 w 135"/>
                <a:gd name="T31" fmla="*/ 71 h 241"/>
                <a:gd name="T32" fmla="*/ 113 w 135"/>
                <a:gd name="T33" fmla="*/ 124 h 241"/>
                <a:gd name="T34" fmla="*/ 53 w 135"/>
                <a:gd name="T35" fmla="*/ 143 h 241"/>
                <a:gd name="T36" fmla="*/ 36 w 135"/>
                <a:gd name="T37" fmla="*/ 143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5" h="241">
                  <a:moveTo>
                    <a:pt x="36" y="109"/>
                  </a:moveTo>
                  <a:lnTo>
                    <a:pt x="36" y="109"/>
                  </a:lnTo>
                  <a:lnTo>
                    <a:pt x="50" y="109"/>
                  </a:lnTo>
                  <a:cubicBezTo>
                    <a:pt x="83" y="109"/>
                    <a:pt x="100" y="96"/>
                    <a:pt x="100" y="71"/>
                  </a:cubicBezTo>
                  <a:cubicBezTo>
                    <a:pt x="100" y="46"/>
                    <a:pt x="83" y="33"/>
                    <a:pt x="48" y="33"/>
                  </a:cubicBezTo>
                  <a:lnTo>
                    <a:pt x="36" y="33"/>
                  </a:lnTo>
                  <a:lnTo>
                    <a:pt x="36" y="109"/>
                  </a:lnTo>
                  <a:close/>
                  <a:moveTo>
                    <a:pt x="36" y="143"/>
                  </a:moveTo>
                  <a:lnTo>
                    <a:pt x="36" y="143"/>
                  </a:lnTo>
                  <a:lnTo>
                    <a:pt x="36" y="241"/>
                  </a:lnTo>
                  <a:lnTo>
                    <a:pt x="0" y="241"/>
                  </a:lnTo>
                  <a:lnTo>
                    <a:pt x="0" y="0"/>
                  </a:lnTo>
                  <a:lnTo>
                    <a:pt x="41" y="0"/>
                  </a:lnTo>
                  <a:cubicBezTo>
                    <a:pt x="61" y="0"/>
                    <a:pt x="77" y="1"/>
                    <a:pt x="87" y="4"/>
                  </a:cubicBezTo>
                  <a:cubicBezTo>
                    <a:pt x="97" y="7"/>
                    <a:pt x="106" y="12"/>
                    <a:pt x="114" y="20"/>
                  </a:cubicBezTo>
                  <a:cubicBezTo>
                    <a:pt x="128" y="33"/>
                    <a:pt x="135" y="51"/>
                    <a:pt x="135" y="71"/>
                  </a:cubicBezTo>
                  <a:cubicBezTo>
                    <a:pt x="135" y="93"/>
                    <a:pt x="128" y="111"/>
                    <a:pt x="113" y="124"/>
                  </a:cubicBezTo>
                  <a:cubicBezTo>
                    <a:pt x="98" y="137"/>
                    <a:pt x="78" y="143"/>
                    <a:pt x="53" y="143"/>
                  </a:cubicBezTo>
                  <a:lnTo>
                    <a:pt x="36" y="14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0"/>
            <p:cNvSpPr>
              <a:spLocks/>
            </p:cNvSpPr>
            <p:nvPr/>
          </p:nvSpPr>
          <p:spPr bwMode="auto">
            <a:xfrm>
              <a:off x="4738" y="1757"/>
              <a:ext cx="104" cy="206"/>
            </a:xfrm>
            <a:custGeom>
              <a:avLst/>
              <a:gdLst>
                <a:gd name="T0" fmla="*/ 148 w 154"/>
                <a:gd name="T1" fmla="*/ 41 h 250"/>
                <a:gd name="T2" fmla="*/ 148 w 154"/>
                <a:gd name="T3" fmla="*/ 41 h 250"/>
                <a:gd name="T4" fmla="*/ 118 w 154"/>
                <a:gd name="T5" fmla="*/ 58 h 250"/>
                <a:gd name="T6" fmla="*/ 103 w 154"/>
                <a:gd name="T7" fmla="*/ 39 h 250"/>
                <a:gd name="T8" fmla="*/ 83 w 154"/>
                <a:gd name="T9" fmla="*/ 34 h 250"/>
                <a:gd name="T10" fmla="*/ 57 w 154"/>
                <a:gd name="T11" fmla="*/ 43 h 250"/>
                <a:gd name="T12" fmla="*/ 47 w 154"/>
                <a:gd name="T13" fmla="*/ 64 h 250"/>
                <a:gd name="T14" fmla="*/ 74 w 154"/>
                <a:gd name="T15" fmla="*/ 93 h 250"/>
                <a:gd name="T16" fmla="*/ 98 w 154"/>
                <a:gd name="T17" fmla="*/ 103 h 250"/>
                <a:gd name="T18" fmla="*/ 141 w 154"/>
                <a:gd name="T19" fmla="*/ 132 h 250"/>
                <a:gd name="T20" fmla="*/ 154 w 154"/>
                <a:gd name="T21" fmla="*/ 174 h 250"/>
                <a:gd name="T22" fmla="*/ 132 w 154"/>
                <a:gd name="T23" fmla="*/ 229 h 250"/>
                <a:gd name="T24" fmla="*/ 77 w 154"/>
                <a:gd name="T25" fmla="*/ 250 h 250"/>
                <a:gd name="T26" fmla="*/ 25 w 154"/>
                <a:gd name="T27" fmla="*/ 232 h 250"/>
                <a:gd name="T28" fmla="*/ 0 w 154"/>
                <a:gd name="T29" fmla="*/ 179 h 250"/>
                <a:gd name="T30" fmla="*/ 36 w 154"/>
                <a:gd name="T31" fmla="*/ 171 h 250"/>
                <a:gd name="T32" fmla="*/ 45 w 154"/>
                <a:gd name="T33" fmla="*/ 201 h 250"/>
                <a:gd name="T34" fmla="*/ 78 w 154"/>
                <a:gd name="T35" fmla="*/ 216 h 250"/>
                <a:gd name="T36" fmla="*/ 106 w 154"/>
                <a:gd name="T37" fmla="*/ 205 h 250"/>
                <a:gd name="T38" fmla="*/ 118 w 154"/>
                <a:gd name="T39" fmla="*/ 176 h 250"/>
                <a:gd name="T40" fmla="*/ 116 w 154"/>
                <a:gd name="T41" fmla="*/ 163 h 250"/>
                <a:gd name="T42" fmla="*/ 110 w 154"/>
                <a:gd name="T43" fmla="*/ 152 h 250"/>
                <a:gd name="T44" fmla="*/ 99 w 154"/>
                <a:gd name="T45" fmla="*/ 143 h 250"/>
                <a:gd name="T46" fmla="*/ 83 w 154"/>
                <a:gd name="T47" fmla="*/ 135 h 250"/>
                <a:gd name="T48" fmla="*/ 60 w 154"/>
                <a:gd name="T49" fmla="*/ 125 h 250"/>
                <a:gd name="T50" fmla="*/ 10 w 154"/>
                <a:gd name="T51" fmla="*/ 64 h 250"/>
                <a:gd name="T52" fmla="*/ 31 w 154"/>
                <a:gd name="T53" fmla="*/ 19 h 250"/>
                <a:gd name="T54" fmla="*/ 83 w 154"/>
                <a:gd name="T55" fmla="*/ 0 h 250"/>
                <a:gd name="T56" fmla="*/ 148 w 154"/>
                <a:gd name="T57" fmla="*/ 4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250">
                  <a:moveTo>
                    <a:pt x="148" y="41"/>
                  </a:moveTo>
                  <a:lnTo>
                    <a:pt x="148" y="41"/>
                  </a:lnTo>
                  <a:lnTo>
                    <a:pt x="118" y="58"/>
                  </a:lnTo>
                  <a:cubicBezTo>
                    <a:pt x="113" y="49"/>
                    <a:pt x="108" y="42"/>
                    <a:pt x="103" y="39"/>
                  </a:cubicBezTo>
                  <a:cubicBezTo>
                    <a:pt x="98" y="36"/>
                    <a:pt x="91" y="34"/>
                    <a:pt x="83" y="34"/>
                  </a:cubicBezTo>
                  <a:cubicBezTo>
                    <a:pt x="72" y="34"/>
                    <a:pt x="64" y="37"/>
                    <a:pt x="57" y="43"/>
                  </a:cubicBezTo>
                  <a:cubicBezTo>
                    <a:pt x="51" y="49"/>
                    <a:pt x="47" y="56"/>
                    <a:pt x="47" y="64"/>
                  </a:cubicBezTo>
                  <a:cubicBezTo>
                    <a:pt x="47" y="76"/>
                    <a:pt x="56" y="86"/>
                    <a:pt x="74" y="93"/>
                  </a:cubicBezTo>
                  <a:lnTo>
                    <a:pt x="98" y="103"/>
                  </a:lnTo>
                  <a:cubicBezTo>
                    <a:pt x="117" y="111"/>
                    <a:pt x="132" y="120"/>
                    <a:pt x="141" y="132"/>
                  </a:cubicBezTo>
                  <a:cubicBezTo>
                    <a:pt x="150" y="143"/>
                    <a:pt x="154" y="157"/>
                    <a:pt x="154" y="174"/>
                  </a:cubicBezTo>
                  <a:cubicBezTo>
                    <a:pt x="154" y="196"/>
                    <a:pt x="147" y="214"/>
                    <a:pt x="132" y="229"/>
                  </a:cubicBezTo>
                  <a:cubicBezTo>
                    <a:pt x="117" y="243"/>
                    <a:pt x="99" y="250"/>
                    <a:pt x="77" y="250"/>
                  </a:cubicBezTo>
                  <a:cubicBezTo>
                    <a:pt x="56" y="250"/>
                    <a:pt x="38" y="244"/>
                    <a:pt x="25" y="232"/>
                  </a:cubicBezTo>
                  <a:cubicBezTo>
                    <a:pt x="11" y="219"/>
                    <a:pt x="3" y="202"/>
                    <a:pt x="0" y="179"/>
                  </a:cubicBezTo>
                  <a:lnTo>
                    <a:pt x="36" y="171"/>
                  </a:lnTo>
                  <a:cubicBezTo>
                    <a:pt x="38" y="186"/>
                    <a:pt x="41" y="195"/>
                    <a:pt x="45" y="201"/>
                  </a:cubicBezTo>
                  <a:cubicBezTo>
                    <a:pt x="53" y="211"/>
                    <a:pt x="64" y="216"/>
                    <a:pt x="78" y="216"/>
                  </a:cubicBezTo>
                  <a:cubicBezTo>
                    <a:pt x="89" y="216"/>
                    <a:pt x="99" y="213"/>
                    <a:pt x="106" y="205"/>
                  </a:cubicBezTo>
                  <a:cubicBezTo>
                    <a:pt x="114" y="197"/>
                    <a:pt x="118" y="188"/>
                    <a:pt x="118" y="176"/>
                  </a:cubicBezTo>
                  <a:cubicBezTo>
                    <a:pt x="118" y="171"/>
                    <a:pt x="117" y="167"/>
                    <a:pt x="116" y="163"/>
                  </a:cubicBezTo>
                  <a:cubicBezTo>
                    <a:pt x="114" y="159"/>
                    <a:pt x="112" y="156"/>
                    <a:pt x="110" y="152"/>
                  </a:cubicBezTo>
                  <a:cubicBezTo>
                    <a:pt x="107" y="149"/>
                    <a:pt x="103" y="146"/>
                    <a:pt x="99" y="143"/>
                  </a:cubicBezTo>
                  <a:cubicBezTo>
                    <a:pt x="94" y="140"/>
                    <a:pt x="89" y="138"/>
                    <a:pt x="83" y="135"/>
                  </a:cubicBezTo>
                  <a:lnTo>
                    <a:pt x="60" y="125"/>
                  </a:lnTo>
                  <a:cubicBezTo>
                    <a:pt x="27" y="111"/>
                    <a:pt x="10" y="91"/>
                    <a:pt x="10" y="64"/>
                  </a:cubicBezTo>
                  <a:cubicBezTo>
                    <a:pt x="10" y="46"/>
                    <a:pt x="17" y="31"/>
                    <a:pt x="31" y="19"/>
                  </a:cubicBezTo>
                  <a:cubicBezTo>
                    <a:pt x="45" y="6"/>
                    <a:pt x="62" y="0"/>
                    <a:pt x="83" y="0"/>
                  </a:cubicBezTo>
                  <a:cubicBezTo>
                    <a:pt x="111" y="0"/>
                    <a:pt x="132" y="14"/>
                    <a:pt x="148" y="4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31"/>
            <p:cNvSpPr>
              <a:spLocks noEditPoints="1"/>
            </p:cNvSpPr>
            <p:nvPr/>
          </p:nvSpPr>
          <p:spPr bwMode="auto">
            <a:xfrm>
              <a:off x="2135" y="1124"/>
              <a:ext cx="510" cy="458"/>
            </a:xfrm>
            <a:custGeom>
              <a:avLst/>
              <a:gdLst>
                <a:gd name="T0" fmla="*/ 727 w 751"/>
                <a:gd name="T1" fmla="*/ 518 h 556"/>
                <a:gd name="T2" fmla="*/ 727 w 751"/>
                <a:gd name="T3" fmla="*/ 518 h 556"/>
                <a:gd name="T4" fmla="*/ 713 w 751"/>
                <a:gd name="T5" fmla="*/ 532 h 556"/>
                <a:gd name="T6" fmla="*/ 452 w 751"/>
                <a:gd name="T7" fmla="*/ 532 h 556"/>
                <a:gd name="T8" fmla="*/ 687 w 751"/>
                <a:gd name="T9" fmla="*/ 504 h 556"/>
                <a:gd name="T10" fmla="*/ 696 w 751"/>
                <a:gd name="T11" fmla="*/ 501 h 556"/>
                <a:gd name="T12" fmla="*/ 699 w 751"/>
                <a:gd name="T13" fmla="*/ 487 h 556"/>
                <a:gd name="T14" fmla="*/ 699 w 751"/>
                <a:gd name="T15" fmla="*/ 472 h 556"/>
                <a:gd name="T16" fmla="*/ 699 w 751"/>
                <a:gd name="T17" fmla="*/ 417 h 556"/>
                <a:gd name="T18" fmla="*/ 699 w 751"/>
                <a:gd name="T19" fmla="*/ 252 h 556"/>
                <a:gd name="T20" fmla="*/ 699 w 751"/>
                <a:gd name="T21" fmla="*/ 76 h 556"/>
                <a:gd name="T22" fmla="*/ 713 w 751"/>
                <a:gd name="T23" fmla="*/ 76 h 556"/>
                <a:gd name="T24" fmla="*/ 727 w 751"/>
                <a:gd name="T25" fmla="*/ 90 h 556"/>
                <a:gd name="T26" fmla="*/ 727 w 751"/>
                <a:gd name="T27" fmla="*/ 518 h 556"/>
                <a:gd name="T28" fmla="*/ 25 w 751"/>
                <a:gd name="T29" fmla="*/ 518 h 556"/>
                <a:gd name="T30" fmla="*/ 25 w 751"/>
                <a:gd name="T31" fmla="*/ 518 h 556"/>
                <a:gd name="T32" fmla="*/ 25 w 751"/>
                <a:gd name="T33" fmla="*/ 90 h 556"/>
                <a:gd name="T34" fmla="*/ 38 w 751"/>
                <a:gd name="T35" fmla="*/ 76 h 556"/>
                <a:gd name="T36" fmla="*/ 52 w 751"/>
                <a:gd name="T37" fmla="*/ 76 h 556"/>
                <a:gd name="T38" fmla="*/ 52 w 751"/>
                <a:gd name="T39" fmla="*/ 252 h 556"/>
                <a:gd name="T40" fmla="*/ 52 w 751"/>
                <a:gd name="T41" fmla="*/ 417 h 556"/>
                <a:gd name="T42" fmla="*/ 52 w 751"/>
                <a:gd name="T43" fmla="*/ 472 h 556"/>
                <a:gd name="T44" fmla="*/ 52 w 751"/>
                <a:gd name="T45" fmla="*/ 487 h 556"/>
                <a:gd name="T46" fmla="*/ 56 w 751"/>
                <a:gd name="T47" fmla="*/ 501 h 556"/>
                <a:gd name="T48" fmla="*/ 64 w 751"/>
                <a:gd name="T49" fmla="*/ 504 h 556"/>
                <a:gd name="T50" fmla="*/ 300 w 751"/>
                <a:gd name="T51" fmla="*/ 532 h 556"/>
                <a:gd name="T52" fmla="*/ 38 w 751"/>
                <a:gd name="T53" fmla="*/ 532 h 556"/>
                <a:gd name="T54" fmla="*/ 25 w 751"/>
                <a:gd name="T55" fmla="*/ 518 h 556"/>
                <a:gd name="T56" fmla="*/ 364 w 751"/>
                <a:gd name="T57" fmla="*/ 72 h 556"/>
                <a:gd name="T58" fmla="*/ 364 w 751"/>
                <a:gd name="T59" fmla="*/ 72 h 556"/>
                <a:gd name="T60" fmla="*/ 364 w 751"/>
                <a:gd name="T61" fmla="*/ 526 h 556"/>
                <a:gd name="T62" fmla="*/ 76 w 751"/>
                <a:gd name="T63" fmla="*/ 480 h 556"/>
                <a:gd name="T64" fmla="*/ 76 w 751"/>
                <a:gd name="T65" fmla="*/ 65 h 556"/>
                <a:gd name="T66" fmla="*/ 76 w 751"/>
                <a:gd name="T67" fmla="*/ 64 h 556"/>
                <a:gd name="T68" fmla="*/ 76 w 751"/>
                <a:gd name="T69" fmla="*/ 63 h 556"/>
                <a:gd name="T70" fmla="*/ 76 w 751"/>
                <a:gd name="T71" fmla="*/ 24 h 556"/>
                <a:gd name="T72" fmla="*/ 364 w 751"/>
                <a:gd name="T73" fmla="*/ 72 h 556"/>
                <a:gd name="T74" fmla="*/ 675 w 751"/>
                <a:gd name="T75" fmla="*/ 480 h 556"/>
                <a:gd name="T76" fmla="*/ 675 w 751"/>
                <a:gd name="T77" fmla="*/ 480 h 556"/>
                <a:gd name="T78" fmla="*/ 388 w 751"/>
                <a:gd name="T79" fmla="*/ 526 h 556"/>
                <a:gd name="T80" fmla="*/ 388 w 751"/>
                <a:gd name="T81" fmla="*/ 72 h 556"/>
                <a:gd name="T82" fmla="*/ 675 w 751"/>
                <a:gd name="T83" fmla="*/ 24 h 556"/>
                <a:gd name="T84" fmla="*/ 675 w 751"/>
                <a:gd name="T85" fmla="*/ 480 h 556"/>
                <a:gd name="T86" fmla="*/ 713 w 751"/>
                <a:gd name="T87" fmla="*/ 52 h 556"/>
                <a:gd name="T88" fmla="*/ 713 w 751"/>
                <a:gd name="T89" fmla="*/ 52 h 556"/>
                <a:gd name="T90" fmla="*/ 699 w 751"/>
                <a:gd name="T91" fmla="*/ 52 h 556"/>
                <a:gd name="T92" fmla="*/ 699 w 751"/>
                <a:gd name="T93" fmla="*/ 12 h 556"/>
                <a:gd name="T94" fmla="*/ 687 w 751"/>
                <a:gd name="T95" fmla="*/ 0 h 556"/>
                <a:gd name="T96" fmla="*/ 376 w 751"/>
                <a:gd name="T97" fmla="*/ 51 h 556"/>
                <a:gd name="T98" fmla="*/ 64 w 751"/>
                <a:gd name="T99" fmla="*/ 0 h 556"/>
                <a:gd name="T100" fmla="*/ 52 w 751"/>
                <a:gd name="T101" fmla="*/ 12 h 556"/>
                <a:gd name="T102" fmla="*/ 52 w 751"/>
                <a:gd name="T103" fmla="*/ 52 h 556"/>
                <a:gd name="T104" fmla="*/ 38 w 751"/>
                <a:gd name="T105" fmla="*/ 52 h 556"/>
                <a:gd name="T106" fmla="*/ 0 w 751"/>
                <a:gd name="T107" fmla="*/ 90 h 556"/>
                <a:gd name="T108" fmla="*/ 0 w 751"/>
                <a:gd name="T109" fmla="*/ 518 h 556"/>
                <a:gd name="T110" fmla="*/ 38 w 751"/>
                <a:gd name="T111" fmla="*/ 556 h 556"/>
                <a:gd name="T112" fmla="*/ 713 w 751"/>
                <a:gd name="T113" fmla="*/ 556 h 556"/>
                <a:gd name="T114" fmla="*/ 751 w 751"/>
                <a:gd name="T115" fmla="*/ 518 h 556"/>
                <a:gd name="T116" fmla="*/ 751 w 751"/>
                <a:gd name="T117" fmla="*/ 90 h 556"/>
                <a:gd name="T118" fmla="*/ 713 w 751"/>
                <a:gd name="T119" fmla="*/ 52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1" h="556">
                  <a:moveTo>
                    <a:pt x="727" y="518"/>
                  </a:moveTo>
                  <a:lnTo>
                    <a:pt x="727" y="518"/>
                  </a:lnTo>
                  <a:cubicBezTo>
                    <a:pt x="727" y="526"/>
                    <a:pt x="721" y="532"/>
                    <a:pt x="713" y="532"/>
                  </a:cubicBezTo>
                  <a:lnTo>
                    <a:pt x="452" y="532"/>
                  </a:lnTo>
                  <a:cubicBezTo>
                    <a:pt x="504" y="519"/>
                    <a:pt x="583" y="504"/>
                    <a:pt x="687" y="504"/>
                  </a:cubicBezTo>
                  <a:cubicBezTo>
                    <a:pt x="690" y="504"/>
                    <a:pt x="693" y="503"/>
                    <a:pt x="696" y="501"/>
                  </a:cubicBezTo>
                  <a:cubicBezTo>
                    <a:pt x="699" y="497"/>
                    <a:pt x="699" y="495"/>
                    <a:pt x="699" y="487"/>
                  </a:cubicBezTo>
                  <a:cubicBezTo>
                    <a:pt x="699" y="483"/>
                    <a:pt x="699" y="478"/>
                    <a:pt x="699" y="472"/>
                  </a:cubicBezTo>
                  <a:cubicBezTo>
                    <a:pt x="699" y="458"/>
                    <a:pt x="699" y="440"/>
                    <a:pt x="699" y="417"/>
                  </a:cubicBezTo>
                  <a:cubicBezTo>
                    <a:pt x="699" y="372"/>
                    <a:pt x="699" y="312"/>
                    <a:pt x="699" y="252"/>
                  </a:cubicBezTo>
                  <a:cubicBezTo>
                    <a:pt x="699" y="187"/>
                    <a:pt x="699" y="122"/>
                    <a:pt x="699" y="76"/>
                  </a:cubicBezTo>
                  <a:lnTo>
                    <a:pt x="713" y="76"/>
                  </a:lnTo>
                  <a:cubicBezTo>
                    <a:pt x="721" y="76"/>
                    <a:pt x="727" y="82"/>
                    <a:pt x="727" y="90"/>
                  </a:cubicBezTo>
                  <a:lnTo>
                    <a:pt x="727" y="518"/>
                  </a:lnTo>
                  <a:close/>
                  <a:moveTo>
                    <a:pt x="25" y="518"/>
                  </a:moveTo>
                  <a:lnTo>
                    <a:pt x="25" y="518"/>
                  </a:lnTo>
                  <a:lnTo>
                    <a:pt x="25" y="90"/>
                  </a:lnTo>
                  <a:cubicBezTo>
                    <a:pt x="25" y="82"/>
                    <a:pt x="31" y="76"/>
                    <a:pt x="38" y="76"/>
                  </a:cubicBezTo>
                  <a:lnTo>
                    <a:pt x="52" y="76"/>
                  </a:lnTo>
                  <a:cubicBezTo>
                    <a:pt x="52" y="122"/>
                    <a:pt x="52" y="187"/>
                    <a:pt x="52" y="252"/>
                  </a:cubicBezTo>
                  <a:cubicBezTo>
                    <a:pt x="52" y="312"/>
                    <a:pt x="52" y="372"/>
                    <a:pt x="52" y="417"/>
                  </a:cubicBezTo>
                  <a:cubicBezTo>
                    <a:pt x="52" y="440"/>
                    <a:pt x="52" y="458"/>
                    <a:pt x="52" y="472"/>
                  </a:cubicBezTo>
                  <a:cubicBezTo>
                    <a:pt x="52" y="478"/>
                    <a:pt x="52" y="483"/>
                    <a:pt x="52" y="487"/>
                  </a:cubicBezTo>
                  <a:cubicBezTo>
                    <a:pt x="52" y="495"/>
                    <a:pt x="52" y="497"/>
                    <a:pt x="56" y="501"/>
                  </a:cubicBezTo>
                  <a:cubicBezTo>
                    <a:pt x="58" y="503"/>
                    <a:pt x="61" y="504"/>
                    <a:pt x="64" y="504"/>
                  </a:cubicBezTo>
                  <a:cubicBezTo>
                    <a:pt x="168" y="504"/>
                    <a:pt x="248" y="519"/>
                    <a:pt x="300" y="532"/>
                  </a:cubicBezTo>
                  <a:lnTo>
                    <a:pt x="38" y="532"/>
                  </a:lnTo>
                  <a:cubicBezTo>
                    <a:pt x="31" y="532"/>
                    <a:pt x="25" y="526"/>
                    <a:pt x="25" y="518"/>
                  </a:cubicBezTo>
                  <a:close/>
                  <a:moveTo>
                    <a:pt x="364" y="72"/>
                  </a:moveTo>
                  <a:lnTo>
                    <a:pt x="364" y="72"/>
                  </a:lnTo>
                  <a:lnTo>
                    <a:pt x="364" y="526"/>
                  </a:lnTo>
                  <a:cubicBezTo>
                    <a:pt x="326" y="512"/>
                    <a:pt x="228" y="482"/>
                    <a:pt x="76" y="480"/>
                  </a:cubicBezTo>
                  <a:cubicBezTo>
                    <a:pt x="76" y="428"/>
                    <a:pt x="76" y="214"/>
                    <a:pt x="76" y="65"/>
                  </a:cubicBezTo>
                  <a:cubicBezTo>
                    <a:pt x="76" y="65"/>
                    <a:pt x="76" y="64"/>
                    <a:pt x="76" y="64"/>
                  </a:cubicBezTo>
                  <a:cubicBezTo>
                    <a:pt x="76" y="64"/>
                    <a:pt x="76" y="63"/>
                    <a:pt x="76" y="63"/>
                  </a:cubicBezTo>
                  <a:cubicBezTo>
                    <a:pt x="76" y="50"/>
                    <a:pt x="76" y="37"/>
                    <a:pt x="76" y="24"/>
                  </a:cubicBezTo>
                  <a:cubicBezTo>
                    <a:pt x="237" y="26"/>
                    <a:pt x="337" y="62"/>
                    <a:pt x="364" y="72"/>
                  </a:cubicBezTo>
                  <a:close/>
                  <a:moveTo>
                    <a:pt x="675" y="480"/>
                  </a:moveTo>
                  <a:lnTo>
                    <a:pt x="675" y="480"/>
                  </a:lnTo>
                  <a:cubicBezTo>
                    <a:pt x="523" y="482"/>
                    <a:pt x="425" y="512"/>
                    <a:pt x="388" y="526"/>
                  </a:cubicBezTo>
                  <a:lnTo>
                    <a:pt x="388" y="72"/>
                  </a:lnTo>
                  <a:cubicBezTo>
                    <a:pt x="414" y="62"/>
                    <a:pt x="514" y="26"/>
                    <a:pt x="675" y="24"/>
                  </a:cubicBezTo>
                  <a:cubicBezTo>
                    <a:pt x="675" y="172"/>
                    <a:pt x="675" y="423"/>
                    <a:pt x="675" y="480"/>
                  </a:cubicBezTo>
                  <a:close/>
                  <a:moveTo>
                    <a:pt x="713" y="52"/>
                  </a:moveTo>
                  <a:lnTo>
                    <a:pt x="713" y="52"/>
                  </a:lnTo>
                  <a:lnTo>
                    <a:pt x="699" y="52"/>
                  </a:lnTo>
                  <a:cubicBezTo>
                    <a:pt x="699" y="27"/>
                    <a:pt x="699" y="12"/>
                    <a:pt x="699" y="12"/>
                  </a:cubicBezTo>
                  <a:cubicBezTo>
                    <a:pt x="699" y="5"/>
                    <a:pt x="694" y="0"/>
                    <a:pt x="687" y="0"/>
                  </a:cubicBezTo>
                  <a:cubicBezTo>
                    <a:pt x="507" y="0"/>
                    <a:pt x="400" y="41"/>
                    <a:pt x="376" y="51"/>
                  </a:cubicBezTo>
                  <a:cubicBezTo>
                    <a:pt x="352" y="41"/>
                    <a:pt x="244" y="0"/>
                    <a:pt x="64" y="0"/>
                  </a:cubicBezTo>
                  <a:cubicBezTo>
                    <a:pt x="58" y="0"/>
                    <a:pt x="52" y="5"/>
                    <a:pt x="52" y="12"/>
                  </a:cubicBezTo>
                  <a:cubicBezTo>
                    <a:pt x="52" y="12"/>
                    <a:pt x="52" y="27"/>
                    <a:pt x="52" y="52"/>
                  </a:cubicBezTo>
                  <a:lnTo>
                    <a:pt x="38" y="52"/>
                  </a:lnTo>
                  <a:cubicBezTo>
                    <a:pt x="17" y="52"/>
                    <a:pt x="0" y="69"/>
                    <a:pt x="0" y="90"/>
                  </a:cubicBezTo>
                  <a:lnTo>
                    <a:pt x="0" y="518"/>
                  </a:lnTo>
                  <a:cubicBezTo>
                    <a:pt x="0" y="539"/>
                    <a:pt x="17" y="556"/>
                    <a:pt x="38" y="556"/>
                  </a:cubicBezTo>
                  <a:lnTo>
                    <a:pt x="713" y="556"/>
                  </a:lnTo>
                  <a:cubicBezTo>
                    <a:pt x="734" y="556"/>
                    <a:pt x="751" y="539"/>
                    <a:pt x="751" y="518"/>
                  </a:cubicBezTo>
                  <a:lnTo>
                    <a:pt x="751" y="90"/>
                  </a:lnTo>
                  <a:cubicBezTo>
                    <a:pt x="751" y="69"/>
                    <a:pt x="734" y="52"/>
                    <a:pt x="713" y="52"/>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32"/>
            <p:cNvSpPr>
              <a:spLocks noEditPoints="1"/>
            </p:cNvSpPr>
            <p:nvPr/>
          </p:nvSpPr>
          <p:spPr bwMode="auto">
            <a:xfrm>
              <a:off x="1201" y="1067"/>
              <a:ext cx="492" cy="524"/>
            </a:xfrm>
            <a:custGeom>
              <a:avLst/>
              <a:gdLst>
                <a:gd name="T0" fmla="*/ 702 w 725"/>
                <a:gd name="T1" fmla="*/ 549 h 636"/>
                <a:gd name="T2" fmla="*/ 87 w 725"/>
                <a:gd name="T3" fmla="*/ 613 h 636"/>
                <a:gd name="T4" fmla="*/ 24 w 725"/>
                <a:gd name="T5" fmla="*/ 198 h 636"/>
                <a:gd name="T6" fmla="*/ 638 w 725"/>
                <a:gd name="T7" fmla="*/ 135 h 636"/>
                <a:gd name="T8" fmla="*/ 702 w 725"/>
                <a:gd name="T9" fmla="*/ 549 h 636"/>
                <a:gd name="T10" fmla="*/ 215 w 725"/>
                <a:gd name="T11" fmla="*/ 98 h 636"/>
                <a:gd name="T12" fmla="*/ 226 w 725"/>
                <a:gd name="T13" fmla="*/ 97 h 636"/>
                <a:gd name="T14" fmla="*/ 253 w 725"/>
                <a:gd name="T15" fmla="*/ 97 h 636"/>
                <a:gd name="T16" fmla="*/ 254 w 725"/>
                <a:gd name="T17" fmla="*/ 111 h 636"/>
                <a:gd name="T18" fmla="*/ 215 w 725"/>
                <a:gd name="T19" fmla="*/ 98 h 636"/>
                <a:gd name="T20" fmla="*/ 426 w 725"/>
                <a:gd name="T21" fmla="*/ 111 h 636"/>
                <a:gd name="T22" fmla="*/ 276 w 725"/>
                <a:gd name="T23" fmla="*/ 111 h 636"/>
                <a:gd name="T24" fmla="*/ 249 w 725"/>
                <a:gd name="T25" fmla="*/ 111 h 636"/>
                <a:gd name="T26" fmla="*/ 287 w 725"/>
                <a:gd name="T27" fmla="*/ 22 h 636"/>
                <a:gd name="T28" fmla="*/ 476 w 725"/>
                <a:gd name="T29" fmla="*/ 61 h 636"/>
                <a:gd name="T30" fmla="*/ 476 w 725"/>
                <a:gd name="T31" fmla="*/ 111 h 636"/>
                <a:gd name="T32" fmla="*/ 471 w 725"/>
                <a:gd name="T33" fmla="*/ 98 h 636"/>
                <a:gd name="T34" fmla="*/ 472 w 725"/>
                <a:gd name="T35" fmla="*/ 97 h 636"/>
                <a:gd name="T36" fmla="*/ 511 w 725"/>
                <a:gd name="T37" fmla="*/ 98 h 636"/>
                <a:gd name="T38" fmla="*/ 471 w 725"/>
                <a:gd name="T39" fmla="*/ 111 h 636"/>
                <a:gd name="T40" fmla="*/ 638 w 725"/>
                <a:gd name="T41" fmla="*/ 111 h 636"/>
                <a:gd name="T42" fmla="*/ 534 w 725"/>
                <a:gd name="T43" fmla="*/ 111 h 636"/>
                <a:gd name="T44" fmla="*/ 510 w 725"/>
                <a:gd name="T45" fmla="*/ 74 h 636"/>
                <a:gd name="T46" fmla="*/ 448 w 725"/>
                <a:gd name="T47" fmla="*/ 98 h 636"/>
                <a:gd name="T48" fmla="*/ 500 w 725"/>
                <a:gd name="T49" fmla="*/ 111 h 636"/>
                <a:gd name="T50" fmla="*/ 438 w 725"/>
                <a:gd name="T51" fmla="*/ 0 h 636"/>
                <a:gd name="T52" fmla="*/ 226 w 725"/>
                <a:gd name="T53" fmla="*/ 61 h 636"/>
                <a:gd name="T54" fmla="*/ 278 w 725"/>
                <a:gd name="T55" fmla="*/ 111 h 636"/>
                <a:gd name="T56" fmla="*/ 253 w 725"/>
                <a:gd name="T57" fmla="*/ 74 h 636"/>
                <a:gd name="T58" fmla="*/ 191 w 725"/>
                <a:gd name="T59" fmla="*/ 98 h 636"/>
                <a:gd name="T60" fmla="*/ 87 w 725"/>
                <a:gd name="T61" fmla="*/ 111 h 636"/>
                <a:gd name="T62" fmla="*/ 0 w 725"/>
                <a:gd name="T63" fmla="*/ 549 h 636"/>
                <a:gd name="T64" fmla="*/ 638 w 725"/>
                <a:gd name="T65" fmla="*/ 636 h 636"/>
                <a:gd name="T66" fmla="*/ 725 w 725"/>
                <a:gd name="T67" fmla="*/ 198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5" h="636">
                  <a:moveTo>
                    <a:pt x="702" y="549"/>
                  </a:moveTo>
                  <a:lnTo>
                    <a:pt x="702" y="549"/>
                  </a:lnTo>
                  <a:cubicBezTo>
                    <a:pt x="702" y="584"/>
                    <a:pt x="673" y="613"/>
                    <a:pt x="638" y="613"/>
                  </a:cubicBezTo>
                  <a:lnTo>
                    <a:pt x="87" y="613"/>
                  </a:lnTo>
                  <a:cubicBezTo>
                    <a:pt x="52" y="613"/>
                    <a:pt x="24" y="584"/>
                    <a:pt x="24" y="549"/>
                  </a:cubicBezTo>
                  <a:lnTo>
                    <a:pt x="24" y="198"/>
                  </a:lnTo>
                  <a:cubicBezTo>
                    <a:pt x="24" y="163"/>
                    <a:pt x="52" y="135"/>
                    <a:pt x="87" y="135"/>
                  </a:cubicBezTo>
                  <a:lnTo>
                    <a:pt x="638" y="135"/>
                  </a:lnTo>
                  <a:cubicBezTo>
                    <a:pt x="673" y="135"/>
                    <a:pt x="702" y="163"/>
                    <a:pt x="702" y="198"/>
                  </a:cubicBezTo>
                  <a:lnTo>
                    <a:pt x="702" y="549"/>
                  </a:lnTo>
                  <a:close/>
                  <a:moveTo>
                    <a:pt x="215" y="98"/>
                  </a:moveTo>
                  <a:lnTo>
                    <a:pt x="215" y="98"/>
                  </a:lnTo>
                  <a:cubicBezTo>
                    <a:pt x="215" y="98"/>
                    <a:pt x="215" y="97"/>
                    <a:pt x="216" y="97"/>
                  </a:cubicBezTo>
                  <a:lnTo>
                    <a:pt x="226" y="97"/>
                  </a:lnTo>
                  <a:lnTo>
                    <a:pt x="249" y="97"/>
                  </a:lnTo>
                  <a:lnTo>
                    <a:pt x="253" y="97"/>
                  </a:lnTo>
                  <a:cubicBezTo>
                    <a:pt x="254" y="97"/>
                    <a:pt x="254" y="98"/>
                    <a:pt x="254" y="98"/>
                  </a:cubicBezTo>
                  <a:lnTo>
                    <a:pt x="254" y="111"/>
                  </a:lnTo>
                  <a:lnTo>
                    <a:pt x="215" y="111"/>
                  </a:lnTo>
                  <a:lnTo>
                    <a:pt x="215" y="98"/>
                  </a:lnTo>
                  <a:close/>
                  <a:moveTo>
                    <a:pt x="426" y="111"/>
                  </a:moveTo>
                  <a:lnTo>
                    <a:pt x="426" y="111"/>
                  </a:lnTo>
                  <a:lnTo>
                    <a:pt x="299" y="111"/>
                  </a:lnTo>
                  <a:moveTo>
                    <a:pt x="276" y="111"/>
                  </a:moveTo>
                  <a:lnTo>
                    <a:pt x="276" y="111"/>
                  </a:lnTo>
                  <a:lnTo>
                    <a:pt x="249" y="111"/>
                  </a:lnTo>
                  <a:lnTo>
                    <a:pt x="249" y="61"/>
                  </a:lnTo>
                  <a:cubicBezTo>
                    <a:pt x="249" y="39"/>
                    <a:pt x="266" y="22"/>
                    <a:pt x="287" y="22"/>
                  </a:cubicBezTo>
                  <a:lnTo>
                    <a:pt x="438" y="22"/>
                  </a:lnTo>
                  <a:cubicBezTo>
                    <a:pt x="459" y="22"/>
                    <a:pt x="476" y="39"/>
                    <a:pt x="476" y="61"/>
                  </a:cubicBezTo>
                  <a:lnTo>
                    <a:pt x="476" y="97"/>
                  </a:lnTo>
                  <a:lnTo>
                    <a:pt x="476" y="111"/>
                  </a:lnTo>
                  <a:lnTo>
                    <a:pt x="450" y="111"/>
                  </a:lnTo>
                  <a:moveTo>
                    <a:pt x="471" y="98"/>
                  </a:moveTo>
                  <a:lnTo>
                    <a:pt x="471" y="98"/>
                  </a:lnTo>
                  <a:cubicBezTo>
                    <a:pt x="471" y="98"/>
                    <a:pt x="472" y="97"/>
                    <a:pt x="472" y="97"/>
                  </a:cubicBezTo>
                  <a:lnTo>
                    <a:pt x="510" y="97"/>
                  </a:lnTo>
                  <a:cubicBezTo>
                    <a:pt x="510" y="97"/>
                    <a:pt x="511" y="98"/>
                    <a:pt x="511" y="98"/>
                  </a:cubicBezTo>
                  <a:lnTo>
                    <a:pt x="511" y="111"/>
                  </a:lnTo>
                  <a:lnTo>
                    <a:pt x="471" y="111"/>
                  </a:lnTo>
                  <a:lnTo>
                    <a:pt x="471" y="98"/>
                  </a:lnTo>
                  <a:close/>
                  <a:moveTo>
                    <a:pt x="638" y="111"/>
                  </a:moveTo>
                  <a:lnTo>
                    <a:pt x="638" y="111"/>
                  </a:lnTo>
                  <a:lnTo>
                    <a:pt x="534" y="111"/>
                  </a:lnTo>
                  <a:lnTo>
                    <a:pt x="534" y="98"/>
                  </a:lnTo>
                  <a:cubicBezTo>
                    <a:pt x="534" y="85"/>
                    <a:pt x="523" y="74"/>
                    <a:pt x="510" y="74"/>
                  </a:cubicBezTo>
                  <a:lnTo>
                    <a:pt x="472" y="74"/>
                  </a:lnTo>
                  <a:cubicBezTo>
                    <a:pt x="459" y="74"/>
                    <a:pt x="448" y="85"/>
                    <a:pt x="448" y="98"/>
                  </a:cubicBezTo>
                  <a:lnTo>
                    <a:pt x="448" y="111"/>
                  </a:lnTo>
                  <a:lnTo>
                    <a:pt x="500" y="111"/>
                  </a:lnTo>
                  <a:lnTo>
                    <a:pt x="500" y="61"/>
                  </a:lnTo>
                  <a:cubicBezTo>
                    <a:pt x="500" y="26"/>
                    <a:pt x="472" y="0"/>
                    <a:pt x="438" y="0"/>
                  </a:cubicBezTo>
                  <a:lnTo>
                    <a:pt x="287" y="0"/>
                  </a:lnTo>
                  <a:cubicBezTo>
                    <a:pt x="253" y="0"/>
                    <a:pt x="226" y="26"/>
                    <a:pt x="226" y="61"/>
                  </a:cubicBezTo>
                  <a:lnTo>
                    <a:pt x="226" y="111"/>
                  </a:lnTo>
                  <a:lnTo>
                    <a:pt x="278" y="111"/>
                  </a:lnTo>
                  <a:lnTo>
                    <a:pt x="278" y="98"/>
                  </a:lnTo>
                  <a:cubicBezTo>
                    <a:pt x="278" y="85"/>
                    <a:pt x="267" y="74"/>
                    <a:pt x="253" y="74"/>
                  </a:cubicBezTo>
                  <a:lnTo>
                    <a:pt x="216" y="74"/>
                  </a:lnTo>
                  <a:cubicBezTo>
                    <a:pt x="202" y="74"/>
                    <a:pt x="191" y="85"/>
                    <a:pt x="191" y="98"/>
                  </a:cubicBezTo>
                  <a:lnTo>
                    <a:pt x="191" y="111"/>
                  </a:lnTo>
                  <a:lnTo>
                    <a:pt x="87" y="111"/>
                  </a:lnTo>
                  <a:cubicBezTo>
                    <a:pt x="39" y="111"/>
                    <a:pt x="0" y="150"/>
                    <a:pt x="0" y="198"/>
                  </a:cubicBezTo>
                  <a:lnTo>
                    <a:pt x="0" y="549"/>
                  </a:lnTo>
                  <a:cubicBezTo>
                    <a:pt x="0" y="597"/>
                    <a:pt x="39" y="636"/>
                    <a:pt x="87" y="636"/>
                  </a:cubicBezTo>
                  <a:lnTo>
                    <a:pt x="638" y="636"/>
                  </a:lnTo>
                  <a:cubicBezTo>
                    <a:pt x="686" y="636"/>
                    <a:pt x="725" y="597"/>
                    <a:pt x="725" y="549"/>
                  </a:cubicBezTo>
                  <a:lnTo>
                    <a:pt x="725" y="198"/>
                  </a:lnTo>
                  <a:cubicBezTo>
                    <a:pt x="725" y="150"/>
                    <a:pt x="686" y="111"/>
                    <a:pt x="638" y="111"/>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33"/>
            <p:cNvSpPr>
              <a:spLocks/>
            </p:cNvSpPr>
            <p:nvPr/>
          </p:nvSpPr>
          <p:spPr bwMode="auto">
            <a:xfrm>
              <a:off x="1206" y="1262"/>
              <a:ext cx="480" cy="19"/>
            </a:xfrm>
            <a:custGeom>
              <a:avLst/>
              <a:gdLst>
                <a:gd name="T0" fmla="*/ 695 w 707"/>
                <a:gd name="T1" fmla="*/ 0 h 23"/>
                <a:gd name="T2" fmla="*/ 695 w 707"/>
                <a:gd name="T3" fmla="*/ 0 h 23"/>
                <a:gd name="T4" fmla="*/ 12 w 707"/>
                <a:gd name="T5" fmla="*/ 0 h 23"/>
                <a:gd name="T6" fmla="*/ 0 w 707"/>
                <a:gd name="T7" fmla="*/ 12 h 23"/>
                <a:gd name="T8" fmla="*/ 12 w 707"/>
                <a:gd name="T9" fmla="*/ 23 h 23"/>
                <a:gd name="T10" fmla="*/ 695 w 707"/>
                <a:gd name="T11" fmla="*/ 23 h 23"/>
                <a:gd name="T12" fmla="*/ 707 w 707"/>
                <a:gd name="T13" fmla="*/ 12 h 23"/>
                <a:gd name="T14" fmla="*/ 695 w 707"/>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7" h="23">
                  <a:moveTo>
                    <a:pt x="695" y="0"/>
                  </a:moveTo>
                  <a:lnTo>
                    <a:pt x="695" y="0"/>
                  </a:lnTo>
                  <a:lnTo>
                    <a:pt x="12" y="0"/>
                  </a:lnTo>
                  <a:cubicBezTo>
                    <a:pt x="6" y="0"/>
                    <a:pt x="0" y="5"/>
                    <a:pt x="0" y="12"/>
                  </a:cubicBezTo>
                  <a:cubicBezTo>
                    <a:pt x="0" y="18"/>
                    <a:pt x="6" y="23"/>
                    <a:pt x="12" y="23"/>
                  </a:cubicBezTo>
                  <a:lnTo>
                    <a:pt x="695" y="23"/>
                  </a:lnTo>
                  <a:cubicBezTo>
                    <a:pt x="702" y="23"/>
                    <a:pt x="707" y="18"/>
                    <a:pt x="707" y="12"/>
                  </a:cubicBezTo>
                  <a:cubicBezTo>
                    <a:pt x="707" y="5"/>
                    <a:pt x="702" y="0"/>
                    <a:pt x="695"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34"/>
            <p:cNvSpPr>
              <a:spLocks/>
            </p:cNvSpPr>
            <p:nvPr/>
          </p:nvSpPr>
          <p:spPr bwMode="auto">
            <a:xfrm>
              <a:off x="1535" y="1185"/>
              <a:ext cx="84" cy="62"/>
            </a:xfrm>
            <a:custGeom>
              <a:avLst/>
              <a:gdLst>
                <a:gd name="T0" fmla="*/ 110 w 124"/>
                <a:gd name="T1" fmla="*/ 76 h 76"/>
                <a:gd name="T2" fmla="*/ 110 w 124"/>
                <a:gd name="T3" fmla="*/ 76 h 76"/>
                <a:gd name="T4" fmla="*/ 62 w 124"/>
                <a:gd name="T5" fmla="*/ 27 h 76"/>
                <a:gd name="T6" fmla="*/ 13 w 124"/>
                <a:gd name="T7" fmla="*/ 76 h 76"/>
                <a:gd name="T8" fmla="*/ 0 w 124"/>
                <a:gd name="T9" fmla="*/ 62 h 76"/>
                <a:gd name="T10" fmla="*/ 62 w 124"/>
                <a:gd name="T11" fmla="*/ 0 h 76"/>
                <a:gd name="T12" fmla="*/ 124 w 124"/>
                <a:gd name="T13" fmla="*/ 62 h 76"/>
                <a:gd name="T14" fmla="*/ 110 w 124"/>
                <a:gd name="T15" fmla="*/ 7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76">
                  <a:moveTo>
                    <a:pt x="110" y="76"/>
                  </a:moveTo>
                  <a:lnTo>
                    <a:pt x="110" y="76"/>
                  </a:lnTo>
                  <a:lnTo>
                    <a:pt x="62" y="27"/>
                  </a:lnTo>
                  <a:lnTo>
                    <a:pt x="13" y="76"/>
                  </a:lnTo>
                  <a:lnTo>
                    <a:pt x="0" y="62"/>
                  </a:lnTo>
                  <a:lnTo>
                    <a:pt x="62" y="0"/>
                  </a:lnTo>
                  <a:lnTo>
                    <a:pt x="124" y="62"/>
                  </a:lnTo>
                  <a:lnTo>
                    <a:pt x="110" y="76"/>
                  </a:ln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60118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pic>
        <p:nvPicPr>
          <p:cNvPr id="3" name="Picture 2"/>
          <p:cNvPicPr>
            <a:picLocks noChangeAspect="1"/>
          </p:cNvPicPr>
          <p:nvPr/>
        </p:nvPicPr>
        <p:blipFill>
          <a:blip r:embed="rId2"/>
          <a:stretch>
            <a:fillRect/>
          </a:stretch>
        </p:blipFill>
        <p:spPr>
          <a:xfrm>
            <a:off x="162127" y="1286076"/>
            <a:ext cx="8819745" cy="4961107"/>
          </a:xfrm>
          <a:prstGeom prst="rect">
            <a:avLst/>
          </a:prstGeom>
        </p:spPr>
      </p:pic>
    </p:spTree>
    <p:extLst>
      <p:ext uri="{BB962C8B-B14F-4D97-AF65-F5344CB8AC3E}">
        <p14:creationId xmlns:p14="http://schemas.microsoft.com/office/powerpoint/2010/main" val="120779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stretch>
            <a:fillRect/>
          </a:stretch>
        </p:blipFill>
        <p:spPr>
          <a:xfrm>
            <a:off x="246525" y="1679575"/>
            <a:ext cx="8277998" cy="4656374"/>
          </a:xfrm>
          <a:prstGeom prst="rect">
            <a:avLst/>
          </a:prstGeom>
        </p:spPr>
      </p:pic>
    </p:spTree>
    <p:extLst>
      <p:ext uri="{BB962C8B-B14F-4D97-AF65-F5344CB8AC3E}">
        <p14:creationId xmlns:p14="http://schemas.microsoft.com/office/powerpoint/2010/main" val="3938736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327" y="882278"/>
            <a:ext cx="8807824" cy="4777205"/>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flipH="1">
            <a:off x="2749475" y="942985"/>
            <a:ext cx="837267" cy="369332"/>
          </a:xfrm>
          <a:prstGeom prst="rect">
            <a:avLst/>
          </a:prstGeom>
          <a:noFill/>
        </p:spPr>
        <p:txBody>
          <a:bodyPr wrap="square" rtlCol="0">
            <a:spAutoFit/>
          </a:bodyPr>
          <a:lstStyle/>
          <a:p>
            <a:r>
              <a:rPr lang="en-GB" dirty="0"/>
              <a:t> </a:t>
            </a:r>
            <a:r>
              <a:rPr lang="en-GB" b="1" dirty="0">
                <a:solidFill>
                  <a:srgbClr val="0070C0"/>
                </a:solidFill>
              </a:rPr>
              <a:t>Work</a:t>
            </a:r>
          </a:p>
        </p:txBody>
      </p:sp>
      <p:sp>
        <p:nvSpPr>
          <p:cNvPr id="10" name="TextBox 9"/>
          <p:cNvSpPr txBox="1"/>
          <p:nvPr/>
        </p:nvSpPr>
        <p:spPr>
          <a:xfrm>
            <a:off x="163694" y="1503884"/>
            <a:ext cx="6295870" cy="369332"/>
          </a:xfrm>
          <a:prstGeom prst="rect">
            <a:avLst/>
          </a:prstGeom>
          <a:noFill/>
        </p:spPr>
        <p:txBody>
          <a:bodyPr wrap="square" rtlCol="0">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How many different types of apprenticeships job roles are there?</a:t>
            </a:r>
            <a:endParaRPr lang="en-GB" dirty="0"/>
          </a:p>
        </p:txBody>
      </p:sp>
      <p:sp>
        <p:nvSpPr>
          <p:cNvPr id="11" name="TextBox 10"/>
          <p:cNvSpPr txBox="1"/>
          <p:nvPr/>
        </p:nvSpPr>
        <p:spPr>
          <a:xfrm>
            <a:off x="6779706" y="1507348"/>
            <a:ext cx="1982045" cy="400110"/>
          </a:xfrm>
          <a:prstGeom prst="rect">
            <a:avLst/>
          </a:prstGeom>
          <a:noFill/>
        </p:spPr>
        <p:txBody>
          <a:bodyPr wrap="square" rtlCol="0">
            <a:spAutoFit/>
          </a:bodyPr>
          <a:lstStyle/>
          <a:p>
            <a:r>
              <a:rPr lang="en-GB" sz="2000" b="1" dirty="0">
                <a:solidFill>
                  <a:srgbClr val="0070C0"/>
                </a:solidFill>
              </a:rPr>
              <a:t>1500 job roles</a:t>
            </a:r>
          </a:p>
        </p:txBody>
      </p:sp>
      <p:sp>
        <p:nvSpPr>
          <p:cNvPr id="13" name="TextBox 12"/>
          <p:cNvSpPr txBox="1"/>
          <p:nvPr/>
        </p:nvSpPr>
        <p:spPr>
          <a:xfrm>
            <a:off x="195700" y="1932501"/>
            <a:ext cx="2700360" cy="923330"/>
          </a:xfrm>
          <a:prstGeom prst="rect">
            <a:avLst/>
          </a:prstGeom>
          <a:noFill/>
        </p:spPr>
        <p:txBody>
          <a:bodyPr wrap="square" rtlCol="0">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How many apprenticeships are advertised on a daily basis?</a:t>
            </a:r>
            <a:endParaRPr lang="en-GB" dirty="0"/>
          </a:p>
        </p:txBody>
      </p:sp>
      <p:sp>
        <p:nvSpPr>
          <p:cNvPr id="14" name="TextBox 13"/>
          <p:cNvSpPr txBox="1"/>
          <p:nvPr/>
        </p:nvSpPr>
        <p:spPr>
          <a:xfrm>
            <a:off x="1403967" y="2511072"/>
            <a:ext cx="919211" cy="400110"/>
          </a:xfrm>
          <a:prstGeom prst="rect">
            <a:avLst/>
          </a:prstGeom>
          <a:noFill/>
        </p:spPr>
        <p:txBody>
          <a:bodyPr wrap="square" rtlCol="0">
            <a:spAutoFit/>
          </a:bodyPr>
          <a:lstStyle/>
          <a:p>
            <a:r>
              <a:rPr lang="en-GB" sz="2000" b="1" dirty="0">
                <a:solidFill>
                  <a:srgbClr val="0070C0"/>
                </a:solidFill>
              </a:rPr>
              <a:t>28,000</a:t>
            </a:r>
          </a:p>
        </p:txBody>
      </p:sp>
      <p:sp>
        <p:nvSpPr>
          <p:cNvPr id="15" name="TextBox 14"/>
          <p:cNvSpPr txBox="1"/>
          <p:nvPr/>
        </p:nvSpPr>
        <p:spPr>
          <a:xfrm>
            <a:off x="4067624" y="2561653"/>
            <a:ext cx="4581700" cy="646331"/>
          </a:xfrm>
          <a:prstGeom prst="rect">
            <a:avLst/>
          </a:prstGeom>
          <a:noFill/>
        </p:spPr>
        <p:txBody>
          <a:bodyPr wrap="square" rtlCol="0">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What % of apprentices stay in employment at the end of their apprenticeship?</a:t>
            </a:r>
            <a:endParaRPr lang="en-GB" dirty="0"/>
          </a:p>
        </p:txBody>
      </p:sp>
      <p:sp>
        <p:nvSpPr>
          <p:cNvPr id="16" name="TextBox 15"/>
          <p:cNvSpPr txBox="1"/>
          <p:nvPr/>
        </p:nvSpPr>
        <p:spPr>
          <a:xfrm>
            <a:off x="7556515" y="2803059"/>
            <a:ext cx="682053" cy="407035"/>
          </a:xfrm>
          <a:prstGeom prst="rect">
            <a:avLst/>
          </a:prstGeom>
          <a:noFill/>
        </p:spPr>
        <p:txBody>
          <a:bodyPr wrap="square" rtlCol="0">
            <a:spAutoFit/>
          </a:bodyPr>
          <a:lstStyle/>
          <a:p>
            <a:pPr>
              <a:lnSpc>
                <a:spcPct val="107000"/>
              </a:lnSpc>
              <a:spcAft>
                <a:spcPts val="800"/>
              </a:spcAft>
            </a:pPr>
            <a:r>
              <a:rPr lang="en-GB"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90%</a:t>
            </a:r>
          </a:p>
        </p:txBody>
      </p:sp>
      <p:sp>
        <p:nvSpPr>
          <p:cNvPr id="17" name="TextBox 16"/>
          <p:cNvSpPr txBox="1"/>
          <p:nvPr/>
        </p:nvSpPr>
        <p:spPr>
          <a:xfrm>
            <a:off x="180364" y="3210094"/>
            <a:ext cx="5622525" cy="646331"/>
          </a:xfrm>
          <a:prstGeom prst="rect">
            <a:avLst/>
          </a:prstGeom>
          <a:noFill/>
        </p:spPr>
        <p:txBody>
          <a:bodyPr wrap="square" rtlCol="0">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What year at school must your complete before you can start an apprenticeship?</a:t>
            </a:r>
            <a:endParaRPr lang="en-GB" dirty="0"/>
          </a:p>
        </p:txBody>
      </p:sp>
      <p:sp>
        <p:nvSpPr>
          <p:cNvPr id="18" name="TextBox 17"/>
          <p:cNvSpPr txBox="1"/>
          <p:nvPr/>
        </p:nvSpPr>
        <p:spPr>
          <a:xfrm>
            <a:off x="4366400" y="3495967"/>
            <a:ext cx="1141678" cy="421654"/>
          </a:xfrm>
          <a:prstGeom prst="rect">
            <a:avLst/>
          </a:prstGeom>
          <a:noFill/>
        </p:spPr>
        <p:txBody>
          <a:bodyPr wrap="square" rtlCol="0">
            <a:spAutoFit/>
          </a:bodyPr>
          <a:lstStyle/>
          <a:p>
            <a:pPr>
              <a:lnSpc>
                <a:spcPct val="107000"/>
              </a:lnSpc>
              <a:spcAft>
                <a:spcPts val="800"/>
              </a:spcAft>
            </a:pPr>
            <a:r>
              <a:rPr lang="en-GB"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Year 11 </a:t>
            </a:r>
          </a:p>
        </p:txBody>
      </p:sp>
      <p:sp>
        <p:nvSpPr>
          <p:cNvPr id="19" name="TextBox 18"/>
          <p:cNvSpPr txBox="1"/>
          <p:nvPr/>
        </p:nvSpPr>
        <p:spPr>
          <a:xfrm>
            <a:off x="117901" y="4143838"/>
            <a:ext cx="6170474" cy="685059"/>
          </a:xfrm>
          <a:prstGeom prst="rect">
            <a:avLst/>
          </a:prstGeom>
          <a:noFill/>
        </p:spPr>
        <p:txBody>
          <a:bodyPr wrap="square" rtlCol="0">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What is the on-line system called where you can search and apply for apprenticeship jobs? </a:t>
            </a:r>
          </a:p>
        </p:txBody>
      </p:sp>
      <p:sp>
        <p:nvSpPr>
          <p:cNvPr id="20" name="TextBox 19"/>
          <p:cNvSpPr txBox="1"/>
          <p:nvPr/>
        </p:nvSpPr>
        <p:spPr>
          <a:xfrm>
            <a:off x="6288299" y="4235168"/>
            <a:ext cx="2901002" cy="421654"/>
          </a:xfrm>
          <a:prstGeom prst="rect">
            <a:avLst/>
          </a:prstGeom>
          <a:noFill/>
        </p:spPr>
        <p:txBody>
          <a:bodyPr wrap="square" rtlCol="0">
            <a:spAutoFit/>
          </a:bodyPr>
          <a:lstStyle/>
          <a:p>
            <a:pPr>
              <a:lnSpc>
                <a:spcPct val="107000"/>
              </a:lnSpc>
              <a:spcAft>
                <a:spcPts val="800"/>
              </a:spcAft>
            </a:pPr>
            <a:r>
              <a:rPr lang="en-GB"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Find an apprenticeship </a:t>
            </a:r>
          </a:p>
        </p:txBody>
      </p:sp>
      <p:sp>
        <p:nvSpPr>
          <p:cNvPr id="21" name="TextBox 20"/>
          <p:cNvSpPr txBox="1"/>
          <p:nvPr/>
        </p:nvSpPr>
        <p:spPr>
          <a:xfrm>
            <a:off x="245429" y="4831007"/>
            <a:ext cx="7770691" cy="369332"/>
          </a:xfrm>
          <a:prstGeom prst="rect">
            <a:avLst/>
          </a:prstGeom>
          <a:noFill/>
        </p:spPr>
        <p:txBody>
          <a:bodyPr wrap="square" rtlCol="0">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What must you do once you have been registered on ‘Find an apprenticeship’?</a:t>
            </a:r>
            <a:endParaRPr lang="en-GB" dirty="0"/>
          </a:p>
        </p:txBody>
      </p:sp>
      <p:sp>
        <p:nvSpPr>
          <p:cNvPr id="22" name="TextBox 21"/>
          <p:cNvSpPr txBox="1"/>
          <p:nvPr/>
        </p:nvSpPr>
        <p:spPr>
          <a:xfrm>
            <a:off x="2492464" y="5139882"/>
            <a:ext cx="3530184" cy="407035"/>
          </a:xfrm>
          <a:prstGeom prst="rect">
            <a:avLst/>
          </a:prstGeom>
          <a:noFill/>
        </p:spPr>
        <p:txBody>
          <a:bodyPr wrap="square" rtlCol="0">
            <a:spAutoFit/>
          </a:bodyPr>
          <a:lstStyle/>
          <a:p>
            <a:pPr>
              <a:lnSpc>
                <a:spcPct val="107000"/>
              </a:lnSpc>
              <a:spcAft>
                <a:spcPts val="800"/>
              </a:spcAft>
            </a:pPr>
            <a:r>
              <a:rPr lang="en-GB"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Activate the account </a:t>
            </a:r>
          </a:p>
        </p:txBody>
      </p:sp>
      <p:sp>
        <p:nvSpPr>
          <p:cNvPr id="23" name="TextBox 22"/>
          <p:cNvSpPr txBox="1"/>
          <p:nvPr/>
        </p:nvSpPr>
        <p:spPr>
          <a:xfrm>
            <a:off x="117900" y="5669308"/>
            <a:ext cx="6018551" cy="369332"/>
          </a:xfrm>
          <a:prstGeom prst="rect">
            <a:avLst/>
          </a:prstGeom>
          <a:noFill/>
        </p:spPr>
        <p:txBody>
          <a:bodyPr wrap="square" rtlCol="0">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 How much does it cost to register on Find an apprenticeship? </a:t>
            </a:r>
            <a:endParaRPr lang="en-GB" dirty="0"/>
          </a:p>
        </p:txBody>
      </p:sp>
      <p:sp>
        <p:nvSpPr>
          <p:cNvPr id="24" name="TextBox 23"/>
          <p:cNvSpPr txBox="1"/>
          <p:nvPr/>
        </p:nvSpPr>
        <p:spPr>
          <a:xfrm>
            <a:off x="6136450" y="5262918"/>
            <a:ext cx="3204701" cy="820609"/>
          </a:xfrm>
          <a:prstGeom prst="rect">
            <a:avLst/>
          </a:prstGeom>
          <a:noFill/>
        </p:spPr>
        <p:txBody>
          <a:bodyPr wrap="square" rtlCol="0">
            <a:spAutoFit/>
          </a:bodyPr>
          <a:lstStyle/>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Nothing, it is free of charge </a:t>
            </a:r>
          </a:p>
        </p:txBody>
      </p:sp>
      <p:sp>
        <p:nvSpPr>
          <p:cNvPr id="25" name="TextBox 24"/>
          <p:cNvSpPr txBox="1"/>
          <p:nvPr/>
        </p:nvSpPr>
        <p:spPr>
          <a:xfrm>
            <a:off x="3763224" y="912160"/>
            <a:ext cx="672170" cy="369332"/>
          </a:xfrm>
          <a:prstGeom prst="rect">
            <a:avLst/>
          </a:prstGeom>
          <a:noFill/>
        </p:spPr>
        <p:txBody>
          <a:bodyPr wrap="square" rtlCol="0">
            <a:spAutoFit/>
          </a:bodyPr>
          <a:lstStyle/>
          <a:p>
            <a:r>
              <a:rPr lang="en-GB" b="1" dirty="0">
                <a:solidFill>
                  <a:srgbClr val="0070C0"/>
                </a:solidFill>
              </a:rPr>
              <a:t>learn</a:t>
            </a:r>
          </a:p>
        </p:txBody>
      </p:sp>
      <p:sp>
        <p:nvSpPr>
          <p:cNvPr id="26" name="TextBox 25"/>
          <p:cNvSpPr txBox="1"/>
          <p:nvPr/>
        </p:nvSpPr>
        <p:spPr>
          <a:xfrm>
            <a:off x="245429" y="891942"/>
            <a:ext cx="2385345" cy="369332"/>
          </a:xfrm>
          <a:prstGeom prst="rect">
            <a:avLst/>
          </a:prstGeom>
          <a:noFill/>
        </p:spPr>
        <p:txBody>
          <a:bodyPr wrap="square" rtlCol="0">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An apprenticeship is:</a:t>
            </a:r>
            <a:endParaRPr lang="en-GB" dirty="0"/>
          </a:p>
        </p:txBody>
      </p:sp>
      <p:sp>
        <p:nvSpPr>
          <p:cNvPr id="27" name="TextBox 26"/>
          <p:cNvSpPr txBox="1"/>
          <p:nvPr/>
        </p:nvSpPr>
        <p:spPr>
          <a:xfrm>
            <a:off x="3506800" y="915240"/>
            <a:ext cx="3207971" cy="388696"/>
          </a:xfrm>
          <a:prstGeom prst="rect">
            <a:avLst/>
          </a:prstGeom>
          <a:noFill/>
        </p:spPr>
        <p:txBody>
          <a:bodyPr wrap="square" rtlCol="0">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 apprenticeships</a:t>
            </a:r>
          </a:p>
        </p:txBody>
      </p:sp>
    </p:spTree>
    <p:extLst>
      <p:ext uri="{BB962C8B-B14F-4D97-AF65-F5344CB8AC3E}">
        <p14:creationId xmlns:p14="http://schemas.microsoft.com/office/powerpoint/2010/main" val="29250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9">
                                            <p:txEl>
                                              <p:pRg st="0" end="0"/>
                                            </p:txEl>
                                          </p:spTgt>
                                        </p:tgtEl>
                                        <p:attrNameLst>
                                          <p:attrName>style.visibility</p:attrName>
                                        </p:attrNameLst>
                                      </p:cBhvr>
                                      <p:to>
                                        <p:strVal val="visible"/>
                                      </p:to>
                                    </p:set>
                                    <p:anim calcmode="lin" valueType="num">
                                      <p:cBhvr additive="base">
                                        <p:cTn id="52"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anim calcmode="lin" valueType="num">
                                      <p:cBhvr>
                                        <p:cTn id="59" dur="1000" fill="hold"/>
                                        <p:tgtEl>
                                          <p:spTgt spid="20"/>
                                        </p:tgtEl>
                                        <p:attrNameLst>
                                          <p:attrName>ppt_x</p:attrName>
                                        </p:attrNameLst>
                                      </p:cBhvr>
                                      <p:tavLst>
                                        <p:tav tm="0">
                                          <p:val>
                                            <p:strVal val="#ppt_x"/>
                                          </p:val>
                                        </p:tav>
                                        <p:tav tm="100000">
                                          <p:val>
                                            <p:strVal val="#ppt_x"/>
                                          </p:val>
                                        </p:tav>
                                      </p:tavLst>
                                    </p:anim>
                                    <p:anim calcmode="lin" valueType="num">
                                      <p:cBhvr>
                                        <p:cTn id="6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1000"/>
                                        <p:tgtEl>
                                          <p:spTgt spid="18"/>
                                        </p:tgtEl>
                                      </p:cBhvr>
                                    </p:animEffect>
                                    <p:anim calcmode="lin" valueType="num">
                                      <p:cBhvr>
                                        <p:cTn id="72" dur="1000" fill="hold"/>
                                        <p:tgtEl>
                                          <p:spTgt spid="18"/>
                                        </p:tgtEl>
                                        <p:attrNameLst>
                                          <p:attrName>ppt_x</p:attrName>
                                        </p:attrNameLst>
                                      </p:cBhvr>
                                      <p:tavLst>
                                        <p:tav tm="0">
                                          <p:val>
                                            <p:strVal val="#ppt_x"/>
                                          </p:val>
                                        </p:tav>
                                        <p:tav tm="100000">
                                          <p:val>
                                            <p:strVal val="#ppt_x"/>
                                          </p:val>
                                        </p:tav>
                                      </p:tavLst>
                                    </p:anim>
                                    <p:anim calcmode="lin" valueType="num">
                                      <p:cBhvr>
                                        <p:cTn id="7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additive="base">
                                        <p:cTn id="78" dur="500" fill="hold"/>
                                        <p:tgtEl>
                                          <p:spTgt spid="21"/>
                                        </p:tgtEl>
                                        <p:attrNameLst>
                                          <p:attrName>ppt_x</p:attrName>
                                        </p:attrNameLst>
                                      </p:cBhvr>
                                      <p:tavLst>
                                        <p:tav tm="0">
                                          <p:val>
                                            <p:strVal val="#ppt_x"/>
                                          </p:val>
                                        </p:tav>
                                        <p:tav tm="100000">
                                          <p:val>
                                            <p:strVal val="#ppt_x"/>
                                          </p:val>
                                        </p:tav>
                                      </p:tavLst>
                                    </p:anim>
                                    <p:anim calcmode="lin" valueType="num">
                                      <p:cBhvr additive="base">
                                        <p:cTn id="7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1000"/>
                                        <p:tgtEl>
                                          <p:spTgt spid="22"/>
                                        </p:tgtEl>
                                      </p:cBhvr>
                                    </p:animEffect>
                                    <p:anim calcmode="lin" valueType="num">
                                      <p:cBhvr>
                                        <p:cTn id="85" dur="1000" fill="hold"/>
                                        <p:tgtEl>
                                          <p:spTgt spid="22"/>
                                        </p:tgtEl>
                                        <p:attrNameLst>
                                          <p:attrName>ppt_x</p:attrName>
                                        </p:attrNameLst>
                                      </p:cBhvr>
                                      <p:tavLst>
                                        <p:tav tm="0">
                                          <p:val>
                                            <p:strVal val="#ppt_x"/>
                                          </p:val>
                                        </p:tav>
                                        <p:tav tm="100000">
                                          <p:val>
                                            <p:strVal val="#ppt_x"/>
                                          </p:val>
                                        </p:tav>
                                      </p:tavLst>
                                    </p:anim>
                                    <p:anim calcmode="lin" valueType="num">
                                      <p:cBhvr>
                                        <p:cTn id="8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500" fill="hold"/>
                                        <p:tgtEl>
                                          <p:spTgt spid="23"/>
                                        </p:tgtEl>
                                        <p:attrNameLst>
                                          <p:attrName>ppt_x</p:attrName>
                                        </p:attrNameLst>
                                      </p:cBhvr>
                                      <p:tavLst>
                                        <p:tav tm="0">
                                          <p:val>
                                            <p:strVal val="#ppt_x"/>
                                          </p:val>
                                        </p:tav>
                                        <p:tav tm="100000">
                                          <p:val>
                                            <p:strVal val="#ppt_x"/>
                                          </p:val>
                                        </p:tav>
                                      </p:tavLst>
                                    </p:anim>
                                    <p:anim calcmode="lin" valueType="num">
                                      <p:cBhvr additive="base">
                                        <p:cTn id="9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fade">
                                      <p:cBhvr>
                                        <p:cTn id="97" dur="1000"/>
                                        <p:tgtEl>
                                          <p:spTgt spid="24"/>
                                        </p:tgtEl>
                                      </p:cBhvr>
                                    </p:animEffect>
                                    <p:anim calcmode="lin" valueType="num">
                                      <p:cBhvr>
                                        <p:cTn id="98" dur="1000" fill="hold"/>
                                        <p:tgtEl>
                                          <p:spTgt spid="24"/>
                                        </p:tgtEl>
                                        <p:attrNameLst>
                                          <p:attrName>ppt_x</p:attrName>
                                        </p:attrNameLst>
                                      </p:cBhvr>
                                      <p:tavLst>
                                        <p:tav tm="0">
                                          <p:val>
                                            <p:strVal val="#ppt_x"/>
                                          </p:val>
                                        </p:tav>
                                        <p:tav tm="100000">
                                          <p:val>
                                            <p:strVal val="#ppt_x"/>
                                          </p:val>
                                        </p:tav>
                                      </p:tavLst>
                                    </p:anim>
                                    <p:anim calcmode="lin" valueType="num">
                                      <p:cBhvr>
                                        <p:cTn id="9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500" fill="hold"/>
                                        <p:tgtEl>
                                          <p:spTgt spid="15"/>
                                        </p:tgtEl>
                                        <p:attrNameLst>
                                          <p:attrName>ppt_x</p:attrName>
                                        </p:attrNameLst>
                                      </p:cBhvr>
                                      <p:tavLst>
                                        <p:tav tm="0">
                                          <p:val>
                                            <p:strVal val="#ppt_x"/>
                                          </p:val>
                                        </p:tav>
                                        <p:tav tm="100000">
                                          <p:val>
                                            <p:strVal val="#ppt_x"/>
                                          </p:val>
                                        </p:tav>
                                      </p:tavLst>
                                    </p:anim>
                                    <p:anim calcmode="lin" valueType="num">
                                      <p:cBhvr additive="base">
                                        <p:cTn id="10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16"/>
                                        </p:tgtEl>
                                        <p:attrNameLst>
                                          <p:attrName>style.visibility</p:attrName>
                                        </p:attrNameLst>
                                      </p:cBhvr>
                                      <p:to>
                                        <p:strVal val="visible"/>
                                      </p:to>
                                    </p:set>
                                    <p:animEffect transition="in" filter="fade">
                                      <p:cBhvr>
                                        <p:cTn id="110" dur="1000"/>
                                        <p:tgtEl>
                                          <p:spTgt spid="16"/>
                                        </p:tgtEl>
                                      </p:cBhvr>
                                    </p:animEffect>
                                    <p:anim calcmode="lin" valueType="num">
                                      <p:cBhvr>
                                        <p:cTn id="111" dur="1000" fill="hold"/>
                                        <p:tgtEl>
                                          <p:spTgt spid="16"/>
                                        </p:tgtEl>
                                        <p:attrNameLst>
                                          <p:attrName>ppt_x</p:attrName>
                                        </p:attrNameLst>
                                      </p:cBhvr>
                                      <p:tavLst>
                                        <p:tav tm="0">
                                          <p:val>
                                            <p:strVal val="#ppt_x"/>
                                          </p:val>
                                        </p:tav>
                                        <p:tav tm="100000">
                                          <p:val>
                                            <p:strVal val="#ppt_x"/>
                                          </p:val>
                                        </p:tav>
                                      </p:tavLst>
                                    </p:anim>
                                    <p:anim calcmode="lin" valueType="num">
                                      <p:cBhvr>
                                        <p:cTn id="11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3" grpId="0"/>
      <p:bldP spid="14" grpId="0"/>
      <p:bldP spid="15" grpId="0"/>
      <p:bldP spid="16" grpId="0"/>
      <p:bldP spid="17" grpId="0"/>
      <p:bldP spid="18" grpId="0"/>
      <p:bldP spid="20" grpId="0"/>
      <p:bldP spid="21" grpId="0"/>
      <p:bldP spid="22" grpId="0"/>
      <p:bldP spid="23" grpId="0"/>
      <p:bldP spid="24" grpId="0"/>
      <p:bldP spid="25"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65158" y="0"/>
            <a:ext cx="3978842" cy="68580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1"/>
          <p:cNvSpPr txBox="1">
            <a:spLocks/>
          </p:cNvSpPr>
          <p:nvPr/>
        </p:nvSpPr>
        <p:spPr>
          <a:xfrm>
            <a:off x="5497273" y="786139"/>
            <a:ext cx="3398068" cy="39569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mj-lt"/>
                <a:ea typeface="+mj-ea"/>
                <a:cs typeface="+mj-cs"/>
              </a:defRPr>
            </a:lvl1pPr>
          </a:lstStyle>
          <a:p>
            <a:r>
              <a:rPr lang="en-US" sz="3600" dirty="0">
                <a:solidFill>
                  <a:schemeClr val="bg1"/>
                </a:solidFill>
              </a:rPr>
              <a:t>The Apprenticeship</a:t>
            </a:r>
            <a:br>
              <a:rPr lang="en-US" sz="3600" dirty="0">
                <a:solidFill>
                  <a:schemeClr val="bg1"/>
                </a:solidFill>
              </a:rPr>
            </a:br>
            <a:r>
              <a:rPr lang="en-US" sz="3600" dirty="0">
                <a:solidFill>
                  <a:schemeClr val="bg1"/>
                </a:solidFill>
              </a:rPr>
              <a:t>Guide</a:t>
            </a:r>
          </a:p>
        </p:txBody>
      </p:sp>
      <p:sp>
        <p:nvSpPr>
          <p:cNvPr id="6" name="Content Placeholder 2"/>
          <p:cNvSpPr txBox="1">
            <a:spLocks/>
          </p:cNvSpPr>
          <p:nvPr/>
        </p:nvSpPr>
        <p:spPr>
          <a:xfrm>
            <a:off x="5497273" y="1967968"/>
            <a:ext cx="3398068" cy="444724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buFont typeface="Wingdings 2" panose="05020102010507070707" pitchFamily="18" charset="2"/>
              <a:buChar char="ê"/>
            </a:pPr>
            <a:r>
              <a:rPr lang="en-GB" sz="2400" dirty="0">
                <a:solidFill>
                  <a:schemeClr val="bg1"/>
                </a:solidFill>
              </a:rPr>
              <a:t>Find out about the latest apprenticeships available</a:t>
            </a:r>
          </a:p>
          <a:p>
            <a:pPr lvl="0">
              <a:buFont typeface="Wingdings 2" panose="05020102010507070707" pitchFamily="18" charset="2"/>
              <a:buChar char="ê"/>
            </a:pPr>
            <a:r>
              <a:rPr lang="en-GB" sz="2400" dirty="0">
                <a:solidFill>
                  <a:schemeClr val="bg1"/>
                </a:solidFill>
              </a:rPr>
              <a:t>Build your knowledge of starting salaries and progression opportunities</a:t>
            </a:r>
          </a:p>
          <a:p>
            <a:pPr lvl="0">
              <a:buFont typeface="Wingdings 2" panose="05020102010507070707" pitchFamily="18" charset="2"/>
              <a:buChar char="ê"/>
            </a:pPr>
            <a:r>
              <a:rPr lang="en-GB" sz="2400" dirty="0">
                <a:solidFill>
                  <a:schemeClr val="bg1"/>
                </a:solidFill>
              </a:rPr>
              <a:t>Read about real apprentices in real jobs</a:t>
            </a:r>
          </a:p>
        </p:txBody>
      </p:sp>
      <p:sp>
        <p:nvSpPr>
          <p:cNvPr id="9" name="Rectangle 8"/>
          <p:cNvSpPr/>
          <p:nvPr/>
        </p:nvSpPr>
        <p:spPr>
          <a:xfrm>
            <a:off x="1701800" y="1625600"/>
            <a:ext cx="2336800" cy="29210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a:solidFill>
                  <a:srgbClr val="FF0000"/>
                </a:solidFill>
              </a:rPr>
              <a:t>Sophie to provide front cover</a:t>
            </a:r>
          </a:p>
        </p:txBody>
      </p:sp>
      <p:pic>
        <p:nvPicPr>
          <p:cNvPr id="3" name="Picture 2" descr="AppGuide2017_Cove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5165158" cy="6858001"/>
          </a:xfrm>
          <a:prstGeom prst="rect">
            <a:avLst/>
          </a:prstGeom>
        </p:spPr>
      </p:pic>
    </p:spTree>
    <p:extLst>
      <p:ext uri="{BB962C8B-B14F-4D97-AF65-F5344CB8AC3E}">
        <p14:creationId xmlns:p14="http://schemas.microsoft.com/office/powerpoint/2010/main" val="2274182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What next?</a:t>
            </a:r>
          </a:p>
        </p:txBody>
      </p:sp>
      <p:sp>
        <p:nvSpPr>
          <p:cNvPr id="3" name="Content Placeholder 2"/>
          <p:cNvSpPr>
            <a:spLocks noGrp="1"/>
          </p:cNvSpPr>
          <p:nvPr>
            <p:ph idx="1"/>
          </p:nvPr>
        </p:nvSpPr>
        <p:spPr>
          <a:xfrm>
            <a:off x="428221" y="1504950"/>
            <a:ext cx="8258579" cy="4621213"/>
          </a:xfrm>
        </p:spPr>
        <p:txBody>
          <a:bodyPr>
            <a:normAutofit fontScale="85000" lnSpcReduction="20000"/>
          </a:bodyPr>
          <a:lstStyle/>
          <a:p>
            <a:pPr marL="0" indent="0" algn="ctr">
              <a:buNone/>
            </a:pPr>
            <a:r>
              <a:rPr lang="en-GB" sz="3200" dirty="0"/>
              <a:t>We can help!</a:t>
            </a:r>
          </a:p>
          <a:p>
            <a:pPr marL="0" indent="0" algn="ctr">
              <a:buNone/>
            </a:pPr>
            <a:endParaRPr lang="en-GB" sz="3200" dirty="0"/>
          </a:p>
          <a:p>
            <a:pPr marL="0" indent="0" algn="ctr">
              <a:buNone/>
            </a:pPr>
            <a:endParaRPr lang="en-GB" sz="3200" dirty="0"/>
          </a:p>
          <a:p>
            <a:pPr marL="0" indent="0" algn="ctr">
              <a:buNone/>
            </a:pPr>
            <a:endParaRPr lang="en-GB" sz="3200" dirty="0"/>
          </a:p>
          <a:p>
            <a:pPr marL="0" indent="0" algn="ctr">
              <a:buNone/>
            </a:pPr>
            <a:endParaRPr lang="en-GB" sz="3200" dirty="0"/>
          </a:p>
          <a:p>
            <a:pPr marL="0" indent="0" algn="ctr">
              <a:buNone/>
            </a:pPr>
            <a:endParaRPr lang="en-GB" sz="3200" dirty="0"/>
          </a:p>
          <a:p>
            <a:pPr marL="0" indent="0" algn="ctr">
              <a:buNone/>
            </a:pPr>
            <a:r>
              <a:rPr lang="en-GB" sz="3200" dirty="0"/>
              <a:t>We can run sessions for those who want help to search and apply for apprenticeships.</a:t>
            </a:r>
          </a:p>
          <a:p>
            <a:pPr marL="0" indent="0" algn="ctr">
              <a:buNone/>
            </a:pPr>
            <a:endParaRPr lang="en-GB" sz="3200" dirty="0"/>
          </a:p>
          <a:p>
            <a:pPr marL="0" indent="0" algn="ctr">
              <a:buNone/>
            </a:pPr>
            <a:r>
              <a:rPr lang="en-GB" sz="3200" dirty="0"/>
              <a:t>Tick the box on your info card if you would like help with applications</a:t>
            </a:r>
          </a:p>
        </p:txBody>
      </p:sp>
      <p:pic>
        <p:nvPicPr>
          <p:cNvPr id="4" name="Picture 3" descr="The IPKat: Getting Civil: the European Commission consults on IP Li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05200" y="2076138"/>
            <a:ext cx="2145061" cy="1588686"/>
          </a:xfrm>
          <a:prstGeom prst="rect">
            <a:avLst/>
          </a:prstGeom>
        </p:spPr>
      </p:pic>
    </p:spTree>
    <p:extLst>
      <p:ext uri="{BB962C8B-B14F-4D97-AF65-F5344CB8AC3E}">
        <p14:creationId xmlns:p14="http://schemas.microsoft.com/office/powerpoint/2010/main" val="79076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Some of the 1500 possibilities</a:t>
            </a:r>
          </a:p>
        </p:txBody>
      </p:sp>
      <p:pic>
        <p:nvPicPr>
          <p:cNvPr id="5" name="Content Placeholder 4"/>
          <p:cNvPicPr>
            <a:picLocks noGrp="1" noChangeAspect="1"/>
          </p:cNvPicPr>
          <p:nvPr>
            <p:ph idx="1"/>
          </p:nvPr>
        </p:nvPicPr>
        <p:blipFill>
          <a:blip r:embed="rId3"/>
          <a:srcRect t="-2522" b="-2522"/>
          <a:stretch>
            <a:fillRect/>
          </a:stretch>
        </p:blipFill>
        <p:spPr>
          <a:xfrm>
            <a:off x="1575896" y="1679575"/>
            <a:ext cx="6151563" cy="4127500"/>
          </a:xfrm>
        </p:spPr>
      </p:pic>
      <p:pic>
        <p:nvPicPr>
          <p:cNvPr id="9" name="Picture 8"/>
          <p:cNvPicPr>
            <a:picLocks noChangeAspect="1"/>
          </p:cNvPicPr>
          <p:nvPr/>
        </p:nvPicPr>
        <p:blipFill>
          <a:blip r:embed="rId4"/>
          <a:stretch>
            <a:fillRect/>
          </a:stretch>
        </p:blipFill>
        <p:spPr>
          <a:xfrm>
            <a:off x="1326734" y="4435740"/>
            <a:ext cx="506332" cy="607598"/>
          </a:xfrm>
          <a:prstGeom prst="rect">
            <a:avLst/>
          </a:prstGeom>
        </p:spPr>
      </p:pic>
      <p:pic>
        <p:nvPicPr>
          <p:cNvPr id="10" name="Picture 9"/>
          <p:cNvPicPr>
            <a:picLocks noChangeAspect="1"/>
          </p:cNvPicPr>
          <p:nvPr/>
        </p:nvPicPr>
        <p:blipFill>
          <a:blip r:embed="rId5"/>
          <a:stretch>
            <a:fillRect/>
          </a:stretch>
        </p:blipFill>
        <p:spPr>
          <a:xfrm>
            <a:off x="1154353" y="2509683"/>
            <a:ext cx="686819" cy="607571"/>
          </a:xfrm>
          <a:prstGeom prst="rect">
            <a:avLst/>
          </a:prstGeom>
        </p:spPr>
      </p:pic>
      <p:pic>
        <p:nvPicPr>
          <p:cNvPr id="11" name="Picture 10"/>
          <p:cNvPicPr>
            <a:picLocks noChangeAspect="1"/>
          </p:cNvPicPr>
          <p:nvPr/>
        </p:nvPicPr>
        <p:blipFill>
          <a:blip r:embed="rId6"/>
          <a:stretch>
            <a:fillRect/>
          </a:stretch>
        </p:blipFill>
        <p:spPr>
          <a:xfrm>
            <a:off x="7285038" y="5159813"/>
            <a:ext cx="696421" cy="647262"/>
          </a:xfrm>
          <a:prstGeom prst="rect">
            <a:avLst/>
          </a:prstGeom>
        </p:spPr>
      </p:pic>
      <p:pic>
        <p:nvPicPr>
          <p:cNvPr id="13" name="Picture 12"/>
          <p:cNvPicPr>
            <a:picLocks noChangeAspect="1"/>
          </p:cNvPicPr>
          <p:nvPr/>
        </p:nvPicPr>
        <p:blipFill>
          <a:blip r:embed="rId7"/>
          <a:stretch>
            <a:fillRect/>
          </a:stretch>
        </p:blipFill>
        <p:spPr>
          <a:xfrm>
            <a:off x="7473459" y="2781300"/>
            <a:ext cx="508000" cy="431800"/>
          </a:xfrm>
          <a:prstGeom prst="rect">
            <a:avLst/>
          </a:prstGeom>
        </p:spPr>
      </p:pic>
      <p:sp>
        <p:nvSpPr>
          <p:cNvPr id="4" name="TextBox 3"/>
          <p:cNvSpPr txBox="1"/>
          <p:nvPr/>
        </p:nvSpPr>
        <p:spPr>
          <a:xfrm>
            <a:off x="5614147" y="5076651"/>
            <a:ext cx="1416891" cy="36933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10729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598140" y="933190"/>
            <a:ext cx="7899591" cy="5269831"/>
          </a:xfrm>
          <a:prstGeom prst="rect">
            <a:avLst/>
          </a:prstGeom>
        </p:spPr>
      </p:pic>
    </p:spTree>
    <p:extLst>
      <p:ext uri="{BB962C8B-B14F-4D97-AF65-F5344CB8AC3E}">
        <p14:creationId xmlns:p14="http://schemas.microsoft.com/office/powerpoint/2010/main" val="1277834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GB" dirty="0"/>
          </a:p>
        </p:txBody>
      </p:sp>
      <p:sp>
        <p:nvSpPr>
          <p:cNvPr id="4" name="TextBox 3"/>
          <p:cNvSpPr txBox="1"/>
          <p:nvPr/>
        </p:nvSpPr>
        <p:spPr>
          <a:xfrm>
            <a:off x="577104" y="1232883"/>
            <a:ext cx="7631205" cy="584775"/>
          </a:xfrm>
          <a:prstGeom prst="rect">
            <a:avLst/>
          </a:prstGeom>
          <a:solidFill>
            <a:srgbClr val="FFFF00"/>
          </a:solidFill>
          <a:ln>
            <a:solidFill>
              <a:schemeClr val="tx1"/>
            </a:solidFill>
          </a:ln>
        </p:spPr>
        <p:txBody>
          <a:bodyPr wrap="square" rtlCol="0">
            <a:spAutoFit/>
          </a:bodyPr>
          <a:lstStyle/>
          <a:p>
            <a:pPr algn="ctr"/>
            <a:r>
              <a:rPr lang="en-GB" sz="3200" b="1" dirty="0"/>
              <a:t>LEVELS OF APPRENTICESHIP</a:t>
            </a:r>
          </a:p>
        </p:txBody>
      </p:sp>
      <p:sp>
        <p:nvSpPr>
          <p:cNvPr id="5" name="TextBox 4"/>
          <p:cNvSpPr txBox="1"/>
          <p:nvPr/>
        </p:nvSpPr>
        <p:spPr>
          <a:xfrm>
            <a:off x="2160494" y="2177160"/>
            <a:ext cx="4464424" cy="584775"/>
          </a:xfrm>
          <a:prstGeom prst="rect">
            <a:avLst/>
          </a:prstGeom>
          <a:solidFill>
            <a:srgbClr val="FFFF99"/>
          </a:solidFill>
          <a:ln>
            <a:solidFill>
              <a:schemeClr val="tx1"/>
            </a:solidFill>
          </a:ln>
        </p:spPr>
        <p:txBody>
          <a:bodyPr wrap="square" rtlCol="0">
            <a:spAutoFit/>
          </a:bodyPr>
          <a:lstStyle/>
          <a:p>
            <a:pPr algn="ctr"/>
            <a:r>
              <a:rPr lang="en-GB" sz="3200" b="1" dirty="0"/>
              <a:t>TRAINEESHIPS</a:t>
            </a:r>
          </a:p>
        </p:txBody>
      </p:sp>
      <p:sp>
        <p:nvSpPr>
          <p:cNvPr id="9" name="TextBox 8"/>
          <p:cNvSpPr txBox="1"/>
          <p:nvPr/>
        </p:nvSpPr>
        <p:spPr>
          <a:xfrm>
            <a:off x="3420970" y="3111500"/>
            <a:ext cx="2497230" cy="1938992"/>
          </a:xfrm>
          <a:prstGeom prst="rect">
            <a:avLst/>
          </a:prstGeom>
          <a:solidFill>
            <a:schemeClr val="tx1"/>
          </a:solidFill>
          <a:ln>
            <a:solidFill>
              <a:schemeClr val="tx1"/>
            </a:solidFill>
          </a:ln>
        </p:spPr>
        <p:txBody>
          <a:bodyPr wrap="square" rtlCol="0">
            <a:spAutoFit/>
          </a:bodyPr>
          <a:lstStyle/>
          <a:p>
            <a:pPr algn="ctr"/>
            <a:r>
              <a:rPr lang="en-GB" sz="2400" b="1" dirty="0">
                <a:solidFill>
                  <a:srgbClr val="FFFF00"/>
                </a:solidFill>
              </a:rPr>
              <a:t>ADVANCED APPRENTICESHIP</a:t>
            </a:r>
          </a:p>
          <a:p>
            <a:pPr algn="ctr"/>
            <a:endParaRPr lang="en-GB" sz="2400" b="1" dirty="0">
              <a:solidFill>
                <a:srgbClr val="FFFF00"/>
              </a:solidFill>
            </a:endParaRPr>
          </a:p>
          <a:p>
            <a:pPr algn="ctr"/>
            <a:r>
              <a:rPr lang="en-GB" sz="2400" b="1" dirty="0">
                <a:solidFill>
                  <a:srgbClr val="FFFF00"/>
                </a:solidFill>
              </a:rPr>
              <a:t>LEVEL 3</a:t>
            </a:r>
          </a:p>
          <a:p>
            <a:pPr algn="ctr"/>
            <a:r>
              <a:rPr lang="en-GB" sz="2400" b="1" dirty="0">
                <a:solidFill>
                  <a:srgbClr val="FFFF00"/>
                </a:solidFill>
              </a:rPr>
              <a:t>12 – 36 MONTHS</a:t>
            </a:r>
          </a:p>
        </p:txBody>
      </p:sp>
      <p:sp>
        <p:nvSpPr>
          <p:cNvPr id="10" name="TextBox 9"/>
          <p:cNvSpPr txBox="1"/>
          <p:nvPr/>
        </p:nvSpPr>
        <p:spPr>
          <a:xfrm>
            <a:off x="655544" y="3117850"/>
            <a:ext cx="2405156" cy="1938992"/>
          </a:xfrm>
          <a:prstGeom prst="rect">
            <a:avLst/>
          </a:prstGeom>
          <a:solidFill>
            <a:schemeClr val="tx1"/>
          </a:solidFill>
          <a:ln>
            <a:solidFill>
              <a:schemeClr val="tx1"/>
            </a:solidFill>
          </a:ln>
        </p:spPr>
        <p:txBody>
          <a:bodyPr wrap="square" rtlCol="0">
            <a:spAutoFit/>
          </a:bodyPr>
          <a:lstStyle/>
          <a:p>
            <a:pPr algn="ctr"/>
            <a:r>
              <a:rPr lang="en-GB" sz="2400" b="1" dirty="0">
                <a:solidFill>
                  <a:srgbClr val="FFFF00"/>
                </a:solidFill>
              </a:rPr>
              <a:t>INTERMEDIATE APPRENTICESHIP</a:t>
            </a:r>
          </a:p>
          <a:p>
            <a:pPr algn="ctr"/>
            <a:endParaRPr lang="en-GB" sz="2400" b="1" dirty="0">
              <a:solidFill>
                <a:srgbClr val="FFFF00"/>
              </a:solidFill>
            </a:endParaRPr>
          </a:p>
          <a:p>
            <a:pPr algn="ctr"/>
            <a:r>
              <a:rPr lang="en-GB" sz="2400" b="1" dirty="0">
                <a:solidFill>
                  <a:srgbClr val="FFFF00"/>
                </a:solidFill>
              </a:rPr>
              <a:t>LEVEL 2</a:t>
            </a:r>
          </a:p>
          <a:p>
            <a:pPr algn="ctr"/>
            <a:r>
              <a:rPr lang="en-GB" sz="2400" b="1" dirty="0">
                <a:solidFill>
                  <a:srgbClr val="FFFF00"/>
                </a:solidFill>
              </a:rPr>
              <a:t>12 – 18 MONTHS</a:t>
            </a:r>
          </a:p>
        </p:txBody>
      </p:sp>
      <p:sp>
        <p:nvSpPr>
          <p:cNvPr id="11" name="TextBox 10"/>
          <p:cNvSpPr txBox="1"/>
          <p:nvPr/>
        </p:nvSpPr>
        <p:spPr>
          <a:xfrm>
            <a:off x="6186394" y="3111500"/>
            <a:ext cx="2500406" cy="1938992"/>
          </a:xfrm>
          <a:prstGeom prst="rect">
            <a:avLst/>
          </a:prstGeom>
          <a:solidFill>
            <a:schemeClr val="tx1"/>
          </a:solidFill>
          <a:ln>
            <a:solidFill>
              <a:schemeClr val="tx1"/>
            </a:solidFill>
          </a:ln>
        </p:spPr>
        <p:txBody>
          <a:bodyPr wrap="square" rtlCol="0">
            <a:spAutoFit/>
          </a:bodyPr>
          <a:lstStyle/>
          <a:p>
            <a:pPr algn="ctr"/>
            <a:r>
              <a:rPr lang="en-GB" sz="2400" b="1" dirty="0">
                <a:solidFill>
                  <a:srgbClr val="FFFF00"/>
                </a:solidFill>
              </a:rPr>
              <a:t>HIGHER/DEGREE APPRENTICESHIP</a:t>
            </a:r>
          </a:p>
          <a:p>
            <a:pPr algn="ctr"/>
            <a:endParaRPr lang="en-GB" sz="2400" b="1" dirty="0">
              <a:solidFill>
                <a:srgbClr val="FFFF00"/>
              </a:solidFill>
            </a:endParaRPr>
          </a:p>
          <a:p>
            <a:pPr algn="ctr"/>
            <a:r>
              <a:rPr lang="en-GB" sz="2400" b="1" dirty="0">
                <a:solidFill>
                  <a:srgbClr val="FFFF00"/>
                </a:solidFill>
              </a:rPr>
              <a:t>LEVELS 4, 5, 6 &amp; 7</a:t>
            </a:r>
          </a:p>
          <a:p>
            <a:pPr algn="ctr"/>
            <a:r>
              <a:rPr lang="en-GB" sz="2400" b="1" dirty="0">
                <a:solidFill>
                  <a:srgbClr val="FFFF00"/>
                </a:solidFill>
              </a:rPr>
              <a:t>12 – 48 MONTHS</a:t>
            </a:r>
          </a:p>
        </p:txBody>
      </p:sp>
      <p:sp>
        <p:nvSpPr>
          <p:cNvPr id="12" name="TextBox 11"/>
          <p:cNvSpPr txBox="1"/>
          <p:nvPr/>
        </p:nvSpPr>
        <p:spPr>
          <a:xfrm>
            <a:off x="1300910" y="5486668"/>
            <a:ext cx="6737350" cy="523220"/>
          </a:xfrm>
          <a:prstGeom prst="rect">
            <a:avLst/>
          </a:prstGeom>
          <a:solidFill>
            <a:srgbClr val="FFFF00"/>
          </a:solidFill>
          <a:ln>
            <a:solidFill>
              <a:schemeClr val="tx1"/>
            </a:solidFill>
          </a:ln>
        </p:spPr>
        <p:txBody>
          <a:bodyPr wrap="square" rtlCol="0">
            <a:spAutoFit/>
          </a:bodyPr>
          <a:lstStyle/>
          <a:p>
            <a:pPr algn="ctr"/>
            <a:r>
              <a:rPr lang="en-GB" sz="2800" b="1" dirty="0"/>
              <a:t>SKILLS, KNOWLEDGE AND COMPETENCIES</a:t>
            </a:r>
          </a:p>
        </p:txBody>
      </p:sp>
    </p:spTree>
    <p:extLst>
      <p:ext uri="{BB962C8B-B14F-4D97-AF65-F5344CB8AC3E}">
        <p14:creationId xmlns:p14="http://schemas.microsoft.com/office/powerpoint/2010/main" val="367067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E_10613650_Chris_D6.png"/>
          <p:cNvPicPr>
            <a:picLocks noChangeAspect="1"/>
          </p:cNvPicPr>
          <p:nvPr/>
        </p:nvPicPr>
        <p:blipFill rotWithShape="1">
          <a:blip r:embed="rId3" cstate="email">
            <a:extLst>
              <a:ext uri="{28A0092B-C50C-407E-A947-70E740481C1C}">
                <a14:useLocalDpi xmlns:a14="http://schemas.microsoft.com/office/drawing/2010/main" val="0"/>
              </a:ext>
            </a:extLst>
          </a:blip>
          <a:srcRect l="4945"/>
          <a:stretch/>
        </p:blipFill>
        <p:spPr>
          <a:xfrm>
            <a:off x="-1" y="0"/>
            <a:ext cx="4944301" cy="6866024"/>
          </a:xfrm>
          <a:prstGeom prst="rect">
            <a:avLst/>
          </a:prstGeom>
        </p:spPr>
      </p:pic>
      <p:sp>
        <p:nvSpPr>
          <p:cNvPr id="8" name="Rectangle 7"/>
          <p:cNvSpPr/>
          <p:nvPr/>
        </p:nvSpPr>
        <p:spPr>
          <a:xfrm>
            <a:off x="4402707" y="0"/>
            <a:ext cx="4741293" cy="68580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4886660" y="1954937"/>
            <a:ext cx="3720050" cy="444724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2" panose="05020102010507070707" pitchFamily="18" charset="2"/>
              <a:buChar char="ê"/>
            </a:pPr>
            <a:r>
              <a:rPr lang="en-GB" sz="2400" dirty="0">
                <a:solidFill>
                  <a:schemeClr val="bg1"/>
                </a:solidFill>
              </a:rPr>
              <a:t>National Minimum Wage </a:t>
            </a:r>
            <a:r>
              <a:rPr lang="en-GB" sz="2400">
                <a:solidFill>
                  <a:schemeClr val="bg1"/>
                </a:solidFill>
              </a:rPr>
              <a:t>£3.50 </a:t>
            </a:r>
            <a:r>
              <a:rPr lang="en-GB" sz="2400" dirty="0">
                <a:solidFill>
                  <a:schemeClr val="bg1"/>
                </a:solidFill>
              </a:rPr>
              <a:t>per hour</a:t>
            </a:r>
          </a:p>
          <a:p>
            <a:pPr>
              <a:buFont typeface="Wingdings 2" panose="05020102010507070707" pitchFamily="18" charset="2"/>
              <a:buChar char="ê"/>
            </a:pPr>
            <a:r>
              <a:rPr lang="en-GB" sz="2400" dirty="0">
                <a:solidFill>
                  <a:schemeClr val="bg1"/>
                </a:solidFill>
              </a:rPr>
              <a:t>Average wage £170 per week</a:t>
            </a:r>
          </a:p>
          <a:p>
            <a:pPr>
              <a:buFont typeface="Wingdings 2" panose="05020102010507070707" pitchFamily="18" charset="2"/>
              <a:buChar char="ê"/>
            </a:pPr>
            <a:r>
              <a:rPr lang="en-GB" sz="2400" dirty="0">
                <a:solidFill>
                  <a:schemeClr val="bg1"/>
                </a:solidFill>
              </a:rPr>
              <a:t>Wage depends on the employer – many pay more than Minimum Wage</a:t>
            </a:r>
          </a:p>
          <a:p>
            <a:endParaRPr lang="en-US" sz="2400" dirty="0">
              <a:solidFill>
                <a:schemeClr val="bg1"/>
              </a:solidFill>
            </a:endParaRPr>
          </a:p>
        </p:txBody>
      </p:sp>
      <p:sp>
        <p:nvSpPr>
          <p:cNvPr id="10" name="Title 1"/>
          <p:cNvSpPr txBox="1">
            <a:spLocks/>
          </p:cNvSpPr>
          <p:nvPr/>
        </p:nvSpPr>
        <p:spPr>
          <a:xfrm>
            <a:off x="4900023" y="869551"/>
            <a:ext cx="3600514" cy="39569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mj-lt"/>
                <a:ea typeface="+mj-ea"/>
                <a:cs typeface="+mj-cs"/>
              </a:defRPr>
            </a:lvl1pPr>
          </a:lstStyle>
          <a:p>
            <a:r>
              <a:rPr lang="en-US" sz="3600" dirty="0">
                <a:solidFill>
                  <a:schemeClr val="bg1"/>
                </a:solidFill>
              </a:rPr>
              <a:t>You get paid and you have a career </a:t>
            </a:r>
          </a:p>
        </p:txBody>
      </p:sp>
      <p:pic>
        <p:nvPicPr>
          <p:cNvPr id="11" name="Picture 10" descr="GetYourCareerGoing.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61233" y="5030204"/>
            <a:ext cx="2754854" cy="2132433"/>
          </a:xfrm>
          <a:prstGeom prst="rect">
            <a:avLst/>
          </a:prstGeom>
        </p:spPr>
      </p:pic>
      <p:pic>
        <p:nvPicPr>
          <p:cNvPr id="13" name="Picture 12"/>
          <p:cNvPicPr>
            <a:picLocks noChangeAspect="1"/>
          </p:cNvPicPr>
          <p:nvPr/>
        </p:nvPicPr>
        <p:blipFill>
          <a:blip r:embed="rId5"/>
          <a:stretch>
            <a:fillRect/>
          </a:stretch>
        </p:blipFill>
        <p:spPr>
          <a:xfrm>
            <a:off x="7300040" y="4928293"/>
            <a:ext cx="1701800" cy="1701800"/>
          </a:xfrm>
          <a:prstGeom prst="rect">
            <a:avLst/>
          </a:prstGeom>
        </p:spPr>
      </p:pic>
    </p:spTree>
    <p:extLst>
      <p:ext uri="{BB962C8B-B14F-4D97-AF65-F5344CB8AC3E}">
        <p14:creationId xmlns:p14="http://schemas.microsoft.com/office/powerpoint/2010/main" val="297003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altLang="en-US" sz="3600" dirty="0"/>
              <a:t>Are there any jobs?</a:t>
            </a:r>
          </a:p>
        </p:txBody>
      </p:sp>
      <p:sp>
        <p:nvSpPr>
          <p:cNvPr id="15363" name="Content Placeholder 2"/>
          <p:cNvSpPr>
            <a:spLocks noGrp="1"/>
          </p:cNvSpPr>
          <p:nvPr>
            <p:ph idx="1"/>
          </p:nvPr>
        </p:nvSpPr>
        <p:spPr>
          <a:xfrm>
            <a:off x="1084640" y="1927225"/>
            <a:ext cx="6628442" cy="4465638"/>
          </a:xfrm>
        </p:spPr>
        <p:txBody>
          <a:bodyPr>
            <a:normAutofit/>
          </a:bodyPr>
          <a:lstStyle/>
          <a:p>
            <a:pPr marL="0" indent="0" algn="ctr" eaLnBrk="1" hangingPunct="1">
              <a:lnSpc>
                <a:spcPct val="70000"/>
              </a:lnSpc>
              <a:buFont typeface="Arial" panose="020B0604020202020204" pitchFamily="34" charset="0"/>
              <a:buNone/>
            </a:pPr>
            <a:endParaRPr lang="en-GB" altLang="en-US" sz="2400" dirty="0"/>
          </a:p>
          <a:p>
            <a:pPr marL="0" indent="0" algn="ctr" eaLnBrk="1" hangingPunct="1">
              <a:lnSpc>
                <a:spcPct val="70000"/>
              </a:lnSpc>
              <a:buFont typeface="Arial" panose="020B0604020202020204" pitchFamily="34" charset="0"/>
              <a:buNone/>
            </a:pPr>
            <a:endParaRPr lang="en-GB" altLang="en-US" sz="2400" dirty="0"/>
          </a:p>
          <a:p>
            <a:pPr marL="0" indent="0" algn="ctr" eaLnBrk="1" hangingPunct="1">
              <a:lnSpc>
                <a:spcPct val="70000"/>
              </a:lnSpc>
              <a:buFont typeface="Arial" panose="020B0604020202020204" pitchFamily="34" charset="0"/>
              <a:buNone/>
            </a:pPr>
            <a:endParaRPr lang="en-GB" altLang="en-US" sz="3600" dirty="0"/>
          </a:p>
          <a:p>
            <a:pPr marL="0" indent="0" algn="ctr" eaLnBrk="1" hangingPunct="1">
              <a:lnSpc>
                <a:spcPct val="70000"/>
              </a:lnSpc>
              <a:buFont typeface="Arial" panose="020B0604020202020204" pitchFamily="34" charset="0"/>
              <a:buNone/>
            </a:pPr>
            <a:r>
              <a:rPr lang="en-GB" altLang="en-US" sz="3600" dirty="0"/>
              <a:t>5 miles = </a:t>
            </a:r>
            <a:r>
              <a:rPr lang="en-GB" altLang="en-US" sz="3600" dirty="0">
                <a:solidFill>
                  <a:srgbClr val="FF0000"/>
                </a:solidFill>
              </a:rPr>
              <a:t>89</a:t>
            </a:r>
            <a:r>
              <a:rPr lang="en-GB" altLang="en-US" sz="3600" dirty="0"/>
              <a:t> apprenticeships</a:t>
            </a:r>
          </a:p>
          <a:p>
            <a:pPr marL="0" indent="0" algn="ctr" eaLnBrk="1" hangingPunct="1">
              <a:lnSpc>
                <a:spcPct val="70000"/>
              </a:lnSpc>
              <a:buFont typeface="Arial" panose="020B0604020202020204" pitchFamily="34" charset="0"/>
              <a:buNone/>
            </a:pPr>
            <a:r>
              <a:rPr lang="en-GB" altLang="en-US" sz="3600" dirty="0"/>
              <a:t>10 miles = </a:t>
            </a:r>
            <a:r>
              <a:rPr lang="en-GB" altLang="en-US" sz="3600" dirty="0">
                <a:solidFill>
                  <a:srgbClr val="FF0000"/>
                </a:solidFill>
              </a:rPr>
              <a:t>212 </a:t>
            </a:r>
            <a:r>
              <a:rPr lang="en-GB" altLang="en-US" sz="3600" dirty="0"/>
              <a:t>apprenticeships</a:t>
            </a:r>
          </a:p>
          <a:p>
            <a:pPr marL="0" indent="0" algn="ctr" eaLnBrk="1" hangingPunct="1">
              <a:lnSpc>
                <a:spcPct val="70000"/>
              </a:lnSpc>
              <a:buFont typeface="Arial" panose="020B0604020202020204" pitchFamily="34" charset="0"/>
              <a:buNone/>
            </a:pPr>
            <a:r>
              <a:rPr lang="en-GB" altLang="en-US" sz="3600" dirty="0"/>
              <a:t> 20 miles = </a:t>
            </a:r>
            <a:r>
              <a:rPr lang="en-GB" altLang="en-US" sz="3600" dirty="0">
                <a:solidFill>
                  <a:srgbClr val="FF0000"/>
                </a:solidFill>
              </a:rPr>
              <a:t>786</a:t>
            </a:r>
            <a:r>
              <a:rPr lang="en-GB" altLang="en-US" sz="3600" dirty="0"/>
              <a:t> apprenticeships</a:t>
            </a:r>
          </a:p>
        </p:txBody>
      </p:sp>
      <p:pic>
        <p:nvPicPr>
          <p:cNvPr id="7" name="Picture 6"/>
          <p:cNvPicPr>
            <a:picLocks noChangeAspect="1"/>
          </p:cNvPicPr>
          <p:nvPr/>
        </p:nvPicPr>
        <p:blipFill>
          <a:blip r:embed="rId3"/>
          <a:stretch>
            <a:fillRect/>
          </a:stretch>
        </p:blipFill>
        <p:spPr>
          <a:xfrm>
            <a:off x="875634" y="4838347"/>
            <a:ext cx="1302790" cy="1152468"/>
          </a:xfrm>
          <a:prstGeom prst="rect">
            <a:avLst/>
          </a:prstGeom>
        </p:spPr>
      </p:pic>
      <p:pic>
        <p:nvPicPr>
          <p:cNvPr id="5" name="Picture 4"/>
          <p:cNvPicPr>
            <a:picLocks noChangeAspect="1"/>
          </p:cNvPicPr>
          <p:nvPr/>
        </p:nvPicPr>
        <p:blipFill>
          <a:blip r:embed="rId4"/>
          <a:stretch>
            <a:fillRect/>
          </a:stretch>
        </p:blipFill>
        <p:spPr>
          <a:xfrm>
            <a:off x="6523567" y="962955"/>
            <a:ext cx="1413898" cy="1036859"/>
          </a:xfrm>
          <a:prstGeom prst="rect">
            <a:avLst/>
          </a:prstGeom>
        </p:spPr>
      </p:pic>
      <p:pic>
        <p:nvPicPr>
          <p:cNvPr id="6" name="Picture 5"/>
          <p:cNvPicPr>
            <a:picLocks noChangeAspect="1"/>
          </p:cNvPicPr>
          <p:nvPr/>
        </p:nvPicPr>
        <p:blipFill>
          <a:blip r:embed="rId5"/>
          <a:stretch>
            <a:fillRect/>
          </a:stretch>
        </p:blipFill>
        <p:spPr>
          <a:xfrm>
            <a:off x="7431124" y="4560985"/>
            <a:ext cx="1255676" cy="1552472"/>
          </a:xfrm>
          <a:prstGeom prst="rect">
            <a:avLst/>
          </a:prstGeom>
        </p:spPr>
      </p:pic>
      <p:sp>
        <p:nvSpPr>
          <p:cNvPr id="2" name="Rectangle 1"/>
          <p:cNvSpPr/>
          <p:nvPr/>
        </p:nvSpPr>
        <p:spPr>
          <a:xfrm>
            <a:off x="1800650" y="6474897"/>
            <a:ext cx="535724" cy="369332"/>
          </a:xfrm>
          <a:prstGeom prst="rect">
            <a:avLst/>
          </a:prstGeom>
        </p:spPr>
        <p:txBody>
          <a:bodyPr wrap="none">
            <a:spAutoFit/>
          </a:bodyPr>
          <a:lstStyle/>
          <a:p>
            <a:r>
              <a:rPr lang="en-GB" altLang="en-US" dirty="0">
                <a:solidFill>
                  <a:srgbClr val="FF0000"/>
                </a:solidFill>
              </a:rPr>
              <a:t>267</a:t>
            </a:r>
            <a:endParaRPr lang="en-GB" dirty="0"/>
          </a:p>
        </p:txBody>
      </p:sp>
      <p:sp>
        <p:nvSpPr>
          <p:cNvPr id="3" name="TextBox 2"/>
          <p:cNvSpPr txBox="1"/>
          <p:nvPr/>
        </p:nvSpPr>
        <p:spPr>
          <a:xfrm>
            <a:off x="149157" y="2489273"/>
            <a:ext cx="8677073" cy="350865"/>
          </a:xfrm>
          <a:prstGeom prst="rect">
            <a:avLst/>
          </a:prstGeom>
          <a:noFill/>
        </p:spPr>
        <p:txBody>
          <a:bodyPr wrap="square" rtlCol="0">
            <a:spAutoFit/>
          </a:bodyPr>
          <a:lstStyle/>
          <a:p>
            <a:pPr algn="ctr">
              <a:lnSpc>
                <a:spcPct val="70000"/>
              </a:lnSpc>
            </a:pPr>
            <a:r>
              <a:rPr lang="en-GB" altLang="en-US" sz="2400" dirty="0"/>
              <a:t>Over </a:t>
            </a:r>
            <a:r>
              <a:rPr lang="en-GB" altLang="en-US" sz="2400" u="sng" dirty="0">
                <a:solidFill>
                  <a:srgbClr val="FF0000"/>
                </a:solidFill>
              </a:rPr>
              <a:t>28,000</a:t>
            </a:r>
            <a:r>
              <a:rPr lang="en-GB" altLang="en-US" sz="2400" dirty="0"/>
              <a:t> apprenticeship vacancies advertised at any given time</a:t>
            </a:r>
          </a:p>
        </p:txBody>
      </p:sp>
      <p:sp>
        <p:nvSpPr>
          <p:cNvPr id="4" name="TextBox 3"/>
          <p:cNvSpPr txBox="1"/>
          <p:nvPr/>
        </p:nvSpPr>
        <p:spPr>
          <a:xfrm>
            <a:off x="875634" y="1676264"/>
            <a:ext cx="5630213" cy="584775"/>
          </a:xfrm>
          <a:prstGeom prst="rect">
            <a:avLst/>
          </a:prstGeom>
          <a:noFill/>
        </p:spPr>
        <p:txBody>
          <a:bodyPr wrap="square" rtlCol="0">
            <a:spAutoFit/>
          </a:bodyPr>
          <a:lstStyle/>
          <a:p>
            <a:r>
              <a:rPr lang="en-GB" sz="3200" b="1" dirty="0">
                <a:solidFill>
                  <a:schemeClr val="tx2">
                    <a:lumMod val="60000"/>
                    <a:lumOff val="40000"/>
                  </a:schemeClr>
                </a:solidFill>
              </a:rPr>
              <a:t>Find An Apprenticeship website</a:t>
            </a:r>
          </a:p>
        </p:txBody>
      </p:sp>
    </p:spTree>
    <p:extLst>
      <p:ext uri="{BB962C8B-B14F-4D97-AF65-F5344CB8AC3E}">
        <p14:creationId xmlns:p14="http://schemas.microsoft.com/office/powerpoint/2010/main" val="31110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5363">
                                            <p:txEl>
                                              <p:pRg st="3" end="3"/>
                                            </p:txEl>
                                          </p:spTgt>
                                        </p:tgtEl>
                                        <p:attrNameLst>
                                          <p:attrName>style.visibility</p:attrName>
                                        </p:attrNameLst>
                                      </p:cBhvr>
                                      <p:to>
                                        <p:strVal val="visible"/>
                                      </p:to>
                                    </p:set>
                                    <p:animEffect transition="in" filter="barn(inVertical)">
                                      <p:cBhvr>
                                        <p:cTn id="21" dur="500"/>
                                        <p:tgtEl>
                                          <p:spTgt spid="1536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5363">
                                            <p:txEl>
                                              <p:pRg st="4" end="4"/>
                                            </p:txEl>
                                          </p:spTgt>
                                        </p:tgtEl>
                                        <p:attrNameLst>
                                          <p:attrName>style.visibility</p:attrName>
                                        </p:attrNameLst>
                                      </p:cBhvr>
                                      <p:to>
                                        <p:strVal val="visible"/>
                                      </p:to>
                                    </p:set>
                                    <p:animEffect transition="in" filter="barn(inVertical)">
                                      <p:cBhvr>
                                        <p:cTn id="26" dur="500"/>
                                        <p:tgtEl>
                                          <p:spTgt spid="1536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5363">
                                            <p:txEl>
                                              <p:pRg st="5" end="5"/>
                                            </p:txEl>
                                          </p:spTgt>
                                        </p:tgtEl>
                                        <p:attrNameLst>
                                          <p:attrName>style.visibility</p:attrName>
                                        </p:attrNameLst>
                                      </p:cBhvr>
                                      <p:to>
                                        <p:strVal val="visible"/>
                                      </p:to>
                                    </p:set>
                                    <p:animEffect transition="in" filter="barn(inVertical)">
                                      <p:cBhvr>
                                        <p:cTn id="31" dur="500"/>
                                        <p:tgtEl>
                                          <p:spTgt spid="15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64748371"/>
              </p:ext>
            </p:extLst>
          </p:nvPr>
        </p:nvGraphicFramePr>
        <p:xfrm>
          <a:off x="0" y="1112195"/>
          <a:ext cx="9084621" cy="5039026"/>
        </p:xfrm>
        <a:graphic>
          <a:graphicData uri="http://schemas.openxmlformats.org/drawingml/2006/table">
            <a:tbl>
              <a:tblPr/>
              <a:tblGrid>
                <a:gridCol w="1992287">
                  <a:extLst>
                    <a:ext uri="{9D8B030D-6E8A-4147-A177-3AD203B41FA5}">
                      <a16:colId xmlns:a16="http://schemas.microsoft.com/office/drawing/2014/main" val="1551864225"/>
                    </a:ext>
                  </a:extLst>
                </a:gridCol>
                <a:gridCol w="1396372">
                  <a:extLst>
                    <a:ext uri="{9D8B030D-6E8A-4147-A177-3AD203B41FA5}">
                      <a16:colId xmlns:a16="http://schemas.microsoft.com/office/drawing/2014/main" val="562374717"/>
                    </a:ext>
                  </a:extLst>
                </a:gridCol>
                <a:gridCol w="1418665">
                  <a:extLst>
                    <a:ext uri="{9D8B030D-6E8A-4147-A177-3AD203B41FA5}">
                      <a16:colId xmlns:a16="http://schemas.microsoft.com/office/drawing/2014/main" val="2155946930"/>
                    </a:ext>
                  </a:extLst>
                </a:gridCol>
                <a:gridCol w="1816055">
                  <a:extLst>
                    <a:ext uri="{9D8B030D-6E8A-4147-A177-3AD203B41FA5}">
                      <a16:colId xmlns:a16="http://schemas.microsoft.com/office/drawing/2014/main" val="2145978974"/>
                    </a:ext>
                  </a:extLst>
                </a:gridCol>
                <a:gridCol w="1167319">
                  <a:extLst>
                    <a:ext uri="{9D8B030D-6E8A-4147-A177-3AD203B41FA5}">
                      <a16:colId xmlns:a16="http://schemas.microsoft.com/office/drawing/2014/main" val="1835816765"/>
                    </a:ext>
                  </a:extLst>
                </a:gridCol>
                <a:gridCol w="1293923">
                  <a:extLst>
                    <a:ext uri="{9D8B030D-6E8A-4147-A177-3AD203B41FA5}">
                      <a16:colId xmlns:a16="http://schemas.microsoft.com/office/drawing/2014/main" val="2167237931"/>
                    </a:ext>
                  </a:extLst>
                </a:gridCol>
              </a:tblGrid>
              <a:tr h="83305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dirty="0">
                          <a:ln>
                            <a:noFill/>
                          </a:ln>
                          <a:solidFill>
                            <a:schemeClr val="tx1"/>
                          </a:solidFill>
                          <a:effectLst/>
                          <a:latin typeface="+mj-lt"/>
                          <a:ea typeface="MS PGothic" panose="020B0600070205080204" pitchFamily="34" charset="-128"/>
                        </a:rPr>
                        <a:t>Job opportunity</a:t>
                      </a:r>
                    </a:p>
                  </a:txBody>
                  <a:tcPr marL="91476" marR="91476" marT="45686" marB="456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8F7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latin typeface="+mj-lt"/>
                          <a:ea typeface="MS PGothic" panose="020B0600070205080204" pitchFamily="34" charset="-128"/>
                        </a:rPr>
                        <a:t>LEVEL</a:t>
                      </a:r>
                    </a:p>
                  </a:txBody>
                  <a:tcPr marL="91476" marR="91476" marT="45686" marB="456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8F72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latin typeface="+mj-lt"/>
                          <a:ea typeface="MS PGothic" panose="020B0600070205080204" pitchFamily="34" charset="-128"/>
                        </a:rPr>
                        <a:t>DURATION</a:t>
                      </a:r>
                    </a:p>
                  </a:txBody>
                  <a:tcPr marL="91476" marR="91476" marT="45686" marB="456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8F72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latin typeface="+mj-lt"/>
                          <a:ea typeface="MS PGothic" panose="020B0600070205080204" pitchFamily="34" charset="-128"/>
                        </a:rPr>
                        <a:t>Closing date</a:t>
                      </a:r>
                    </a:p>
                  </a:txBody>
                  <a:tcPr marL="91476" marR="91476" marT="45686" marB="456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8F72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latin typeface="+mj-lt"/>
                          <a:ea typeface="MS PGothic" panose="020B0600070205080204" pitchFamily="34" charset="-128"/>
                        </a:rPr>
                        <a:t>Weekly salary</a:t>
                      </a:r>
                    </a:p>
                  </a:txBody>
                  <a:tcPr marL="91476" marR="91476" marT="45686" marB="456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8F72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latin typeface="+mj-lt"/>
                          <a:ea typeface="MS PGothic" panose="020B0600070205080204" pitchFamily="34" charset="-128"/>
                        </a:rPr>
                        <a:t>Annual salary</a:t>
                      </a:r>
                    </a:p>
                  </a:txBody>
                  <a:tcPr marL="91476" marR="91476" marT="45686" marB="456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8F726"/>
                    </a:solidFill>
                  </a:tcPr>
                </a:tc>
                <a:extLst>
                  <a:ext uri="{0D108BD9-81ED-4DB2-BD59-A6C34878D82A}">
                    <a16:rowId xmlns:a16="http://schemas.microsoft.com/office/drawing/2014/main" val="467267392"/>
                  </a:ext>
                </a:extLst>
              </a:tr>
              <a:tr h="736882">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r>
                        <a:rPr lang="en-GB" sz="1400" b="1" i="0" kern="1200" dirty="0">
                          <a:solidFill>
                            <a:schemeClr val="tx1"/>
                          </a:solidFill>
                          <a:effectLst/>
                          <a:latin typeface="Calibri" panose="020F0502020204030204" pitchFamily="34" charset="0"/>
                          <a:ea typeface="MS PGothic" panose="020B0600070205080204" pitchFamily="34" charset="-128"/>
                          <a:cs typeface="+mn-cs"/>
                        </a:rPr>
                        <a:t>Higher Apprenticeship Data Analyst – Level 4</a:t>
                      </a:r>
                    </a:p>
                    <a:p>
                      <a:r>
                        <a:rPr lang="en-GB" sz="1400" b="0" i="0" kern="1200" dirty="0">
                          <a:solidFill>
                            <a:schemeClr val="tx1"/>
                          </a:solidFill>
                          <a:effectLst/>
                          <a:latin typeface="Calibri" panose="020F0502020204030204" pitchFamily="34" charset="0"/>
                          <a:ea typeface="MS PGothic" panose="020B0600070205080204" pitchFamily="34" charset="-128"/>
                          <a:cs typeface="+mn-cs"/>
                        </a:rPr>
                        <a:t>Virgin Media</a:t>
                      </a:r>
                    </a:p>
                    <a:p>
                      <a:endParaRPr lang="en-GB" sz="1400" b="0" i="0" kern="1200" dirty="0">
                        <a:solidFill>
                          <a:schemeClr val="tx1"/>
                        </a:solidFill>
                        <a:effectLst/>
                        <a:latin typeface="Calibri" panose="020F0502020204030204" pitchFamily="34" charset="0"/>
                        <a:ea typeface="MS PGothic" panose="020B0600070205080204" pitchFamily="34" charset="-128"/>
                        <a:cs typeface="+mn-cs"/>
                      </a:endParaRPr>
                    </a:p>
                  </a:txBody>
                  <a:tcPr marL="91476" marR="91476" marT="45686" marB="4568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mn-lt"/>
                          <a:ea typeface="MS PGothic" panose="020B0600070205080204" pitchFamily="34" charset="-128"/>
                        </a:rPr>
                        <a:t>Higher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mn-lt"/>
                          <a:ea typeface="MS PGothic" panose="020B0600070205080204" pitchFamily="34" charset="-128"/>
                        </a:rPr>
                        <a:t>(Level 4)</a:t>
                      </a:r>
                    </a:p>
                  </a:txBody>
                  <a:tcPr marL="91476" marR="91476" marT="45686" marB="4568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mn-lt"/>
                          <a:ea typeface="MS PGothic" panose="020B0600070205080204" pitchFamily="34" charset="-128"/>
                        </a:rPr>
                        <a:t>18 months</a:t>
                      </a:r>
                    </a:p>
                  </a:txBody>
                  <a:tcPr marL="91476" marR="91476" marT="45686" marB="4568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mn-lt"/>
                          <a:ea typeface="MS PGothic" panose="020B0600070205080204" pitchFamily="34" charset="-128"/>
                        </a:rPr>
                        <a:t>17</a:t>
                      </a:r>
                      <a:r>
                        <a:rPr kumimoji="0" lang="en-GB" altLang="en-US" sz="1600" b="0" i="0" u="none" strike="noStrike" cap="none" normalizeH="0" baseline="30000" dirty="0">
                          <a:ln>
                            <a:noFill/>
                          </a:ln>
                          <a:solidFill>
                            <a:schemeClr val="tx1"/>
                          </a:solidFill>
                          <a:effectLst/>
                          <a:latin typeface="+mn-lt"/>
                          <a:ea typeface="MS PGothic" panose="020B0600070205080204" pitchFamily="34" charset="-128"/>
                        </a:rPr>
                        <a:t>th</a:t>
                      </a:r>
                      <a:r>
                        <a:rPr kumimoji="0" lang="en-GB" altLang="en-US" sz="1600" b="0" i="0" u="none" strike="noStrike" cap="none" normalizeH="0" baseline="0" dirty="0">
                          <a:ln>
                            <a:noFill/>
                          </a:ln>
                          <a:solidFill>
                            <a:schemeClr val="tx1"/>
                          </a:solidFill>
                          <a:effectLst/>
                          <a:latin typeface="+mn-lt"/>
                          <a:ea typeface="MS PGothic" panose="020B0600070205080204" pitchFamily="34" charset="-128"/>
                        </a:rPr>
                        <a:t> July 2017</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mn-lt"/>
                          <a:ea typeface="MS PGothic" panose="020B0600070205080204" pitchFamily="34" charset="-128"/>
                        </a:rPr>
                        <a:t>(to start September 2017)</a:t>
                      </a:r>
                    </a:p>
                  </a:txBody>
                  <a:tcPr marL="91476" marR="91476" marT="45686" marB="4568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algn="ctr"/>
                      <a:r>
                        <a:rPr lang="en-GB" sz="1800" dirty="0"/>
                        <a:t>£336.53</a:t>
                      </a:r>
                    </a:p>
                  </a:txBody>
                  <a:tcPr marL="91476" marR="91476" marT="45686" marB="4568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mn-lt"/>
                          <a:ea typeface="MS PGothic" panose="020B0600070205080204" pitchFamily="34" charset="-128"/>
                        </a:rPr>
                        <a:t>£17,500</a:t>
                      </a:r>
                    </a:p>
                  </a:txBody>
                  <a:tcPr marL="91476" marR="91476" marT="45686" marB="4568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32583513"/>
                  </a:ext>
                </a:extLst>
              </a:tr>
              <a:tr h="724887">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r>
                        <a:rPr lang="en-GB" sz="1400" b="1" i="0" kern="1200" dirty="0">
                          <a:solidFill>
                            <a:schemeClr val="tx1"/>
                          </a:solidFill>
                          <a:effectLst/>
                          <a:latin typeface="Calibri" panose="020F0502020204030204" pitchFamily="34" charset="0"/>
                          <a:ea typeface="MS PGothic" panose="020B0600070205080204" pitchFamily="34" charset="-128"/>
                          <a:cs typeface="+mn-cs"/>
                        </a:rPr>
                        <a:t>Business Administration Apprentice</a:t>
                      </a:r>
                    </a:p>
                    <a:p>
                      <a:r>
                        <a:rPr lang="en-GB" sz="1400" b="0" i="0" kern="1200" dirty="0">
                          <a:solidFill>
                            <a:schemeClr val="tx1"/>
                          </a:solidFill>
                          <a:effectLst/>
                          <a:latin typeface="Calibri" panose="020F0502020204030204" pitchFamily="34" charset="0"/>
                          <a:ea typeface="MS PGothic" panose="020B0600070205080204" pitchFamily="34" charset="-128"/>
                          <a:cs typeface="+mn-cs"/>
                        </a:rPr>
                        <a:t>Highways England</a:t>
                      </a:r>
                    </a:p>
                    <a:p>
                      <a:endParaRPr lang="en-GB" sz="1400" b="0" i="0" kern="1200" dirty="0">
                        <a:solidFill>
                          <a:schemeClr val="tx1"/>
                        </a:solidFill>
                        <a:effectLst/>
                        <a:latin typeface="Calibri" panose="020F0502020204030204" pitchFamily="34" charset="0"/>
                        <a:ea typeface="MS PGothic" panose="020B0600070205080204" pitchFamily="34" charset="-128"/>
                        <a:cs typeface="+mn-cs"/>
                      </a:endParaRPr>
                    </a:p>
                  </a:txBody>
                  <a:tcPr marL="91476" marR="91476" marT="45686" marB="4568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mn-lt"/>
                          <a:ea typeface="MS PGothic" panose="020B0600070205080204" pitchFamily="34" charset="-128"/>
                        </a:rPr>
                        <a:t>Higher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mn-lt"/>
                          <a:ea typeface="MS PGothic" panose="020B0600070205080204" pitchFamily="34" charset="-128"/>
                        </a:rPr>
                        <a:t>(Level 4)</a:t>
                      </a:r>
                    </a:p>
                  </a:txBody>
                  <a:tcPr marL="91476" marR="91476" marT="45686" marB="4568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mn-lt"/>
                          <a:ea typeface="MS PGothic" panose="020B0600070205080204" pitchFamily="34" charset="-128"/>
                        </a:rPr>
                        <a:t>18 months</a:t>
                      </a:r>
                    </a:p>
                  </a:txBody>
                  <a:tcPr marL="91476" marR="91476" marT="45686" marB="4568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mn-lt"/>
                          <a:ea typeface="MS PGothic" panose="020B0600070205080204" pitchFamily="34" charset="-128"/>
                        </a:rPr>
                        <a:t>24</a:t>
                      </a:r>
                      <a:r>
                        <a:rPr kumimoji="0" lang="en-GB" altLang="en-US" sz="1600" b="0" i="0" u="none" strike="noStrike" cap="none" normalizeH="0" baseline="30000" dirty="0">
                          <a:ln>
                            <a:noFill/>
                          </a:ln>
                          <a:solidFill>
                            <a:schemeClr val="tx1"/>
                          </a:solidFill>
                          <a:effectLst/>
                          <a:latin typeface="+mn-lt"/>
                          <a:ea typeface="MS PGothic" panose="020B0600070205080204" pitchFamily="34" charset="-128"/>
                        </a:rPr>
                        <a:t>th</a:t>
                      </a:r>
                      <a:r>
                        <a:rPr kumimoji="0" lang="en-GB" altLang="en-US" sz="1600" b="0" i="0" u="none" strike="noStrike" cap="none" normalizeH="0" baseline="0" dirty="0">
                          <a:ln>
                            <a:noFill/>
                          </a:ln>
                          <a:solidFill>
                            <a:schemeClr val="tx1"/>
                          </a:solidFill>
                          <a:effectLst/>
                          <a:latin typeface="+mn-lt"/>
                          <a:ea typeface="MS PGothic" panose="020B0600070205080204" pitchFamily="34" charset="-128"/>
                        </a:rPr>
                        <a:t> July 2017</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mn-lt"/>
                          <a:ea typeface="MS PGothic" panose="020B0600070205080204" pitchFamily="34" charset="-128"/>
                        </a:rPr>
                        <a:t>(to start September 2017)</a:t>
                      </a:r>
                    </a:p>
                  </a:txBody>
                  <a:tcPr marL="91476" marR="91476" marT="45686" marB="4568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algn="ctr"/>
                      <a:r>
                        <a:rPr lang="en-GB" sz="1800" dirty="0"/>
                        <a:t>£270.94</a:t>
                      </a:r>
                    </a:p>
                  </a:txBody>
                  <a:tcPr marL="91476" marR="91476" marT="45686" marB="4568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mn-lt"/>
                          <a:ea typeface="MS PGothic" panose="020B0600070205080204" pitchFamily="34" charset="-128"/>
                        </a:rPr>
                        <a:t>£14,088</a:t>
                      </a:r>
                    </a:p>
                  </a:txBody>
                  <a:tcPr marL="91476" marR="91476" marT="45686" marB="4568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21744491"/>
                  </a:ext>
                </a:extLst>
              </a:tr>
              <a:tr h="789274">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r>
                        <a:rPr lang="en-GB" sz="1400" b="1" i="0" kern="1200" dirty="0">
                          <a:solidFill>
                            <a:schemeClr val="tx1"/>
                          </a:solidFill>
                          <a:effectLst/>
                          <a:latin typeface="Calibri" panose="020F0502020204030204" pitchFamily="34" charset="0"/>
                          <a:ea typeface="MS PGothic" panose="020B0600070205080204" pitchFamily="34" charset="-128"/>
                          <a:cs typeface="+mn-cs"/>
                        </a:rPr>
                        <a:t>Degree Apprenticeship - Digital &amp; Technology Solutions Apprentice - 11766</a:t>
                      </a:r>
                    </a:p>
                    <a:p>
                      <a:r>
                        <a:rPr lang="en-GB" sz="1400" b="0" i="0" kern="1200" dirty="0">
                          <a:solidFill>
                            <a:schemeClr val="tx1"/>
                          </a:solidFill>
                          <a:effectLst/>
                          <a:latin typeface="Calibri" panose="020F0502020204030204" pitchFamily="34" charset="0"/>
                          <a:ea typeface="MS PGothic" panose="020B0600070205080204" pitchFamily="34" charset="-128"/>
                          <a:cs typeface="+mn-cs"/>
                        </a:rPr>
                        <a:t>Visa Europe Services Inc</a:t>
                      </a:r>
                    </a:p>
                  </a:txBody>
                  <a:tcPr marL="91476" marR="91476" marT="45686" marB="4568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mn-lt"/>
                          <a:ea typeface="MS PGothic" panose="020B0600070205080204" pitchFamily="34" charset="-128"/>
                        </a:rPr>
                        <a:t>Degree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mn-lt"/>
                          <a:ea typeface="MS PGothic" panose="020B0600070205080204" pitchFamily="34" charset="-128"/>
                        </a:rPr>
                        <a:t>(Level 6)</a:t>
                      </a:r>
                    </a:p>
                  </a:txBody>
                  <a:tcPr marL="91476" marR="91476" marT="45686" marB="4568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mn-lt"/>
                          <a:ea typeface="MS PGothic" panose="020B0600070205080204" pitchFamily="34" charset="-128"/>
                        </a:rPr>
                        <a:t>37 months</a:t>
                      </a:r>
                    </a:p>
                  </a:txBody>
                  <a:tcPr marL="91476" marR="91476" marT="45686" marB="4568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mn-lt"/>
                          <a:ea typeface="MS PGothic" panose="020B0600070205080204" pitchFamily="34" charset="-128"/>
                        </a:rPr>
                        <a:t>31</a:t>
                      </a:r>
                      <a:r>
                        <a:rPr kumimoji="0" lang="en-GB" altLang="en-US" sz="1600" b="0" i="0" u="none" strike="noStrike" cap="none" normalizeH="0" baseline="30000" dirty="0">
                          <a:ln>
                            <a:noFill/>
                          </a:ln>
                          <a:solidFill>
                            <a:schemeClr val="tx1"/>
                          </a:solidFill>
                          <a:effectLst/>
                          <a:latin typeface="+mn-lt"/>
                          <a:ea typeface="MS PGothic" panose="020B0600070205080204" pitchFamily="34" charset="-128"/>
                        </a:rPr>
                        <a:t>st</a:t>
                      </a:r>
                      <a:r>
                        <a:rPr kumimoji="0" lang="en-GB" altLang="en-US" sz="1600" b="0" i="0" u="none" strike="noStrike" cap="none" normalizeH="0" baseline="0" dirty="0">
                          <a:ln>
                            <a:noFill/>
                          </a:ln>
                          <a:solidFill>
                            <a:schemeClr val="tx1"/>
                          </a:solidFill>
                          <a:effectLst/>
                          <a:latin typeface="+mn-lt"/>
                          <a:ea typeface="MS PGothic" panose="020B0600070205080204" pitchFamily="34" charset="-128"/>
                        </a:rPr>
                        <a:t> August 2017</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mn-lt"/>
                          <a:ea typeface="MS PGothic" panose="020B0600070205080204" pitchFamily="34" charset="-128"/>
                        </a:rPr>
                        <a:t>(to start September 2017)</a:t>
                      </a:r>
                    </a:p>
                  </a:txBody>
                  <a:tcPr marL="91476" marR="91476" marT="45686" marB="4568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mn-lt"/>
                          <a:ea typeface="MS PGothic" panose="020B0600070205080204" pitchFamily="34" charset="-128"/>
                        </a:rPr>
                        <a:t>£355.76</a:t>
                      </a:r>
                    </a:p>
                  </a:txBody>
                  <a:tcPr marL="91476" marR="91476" marT="45686" marB="4568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algn="ctr"/>
                      <a:r>
                        <a:rPr lang="en-GB" dirty="0"/>
                        <a:t>£18,500</a:t>
                      </a:r>
                    </a:p>
                  </a:txBody>
                  <a:tcPr marL="91476" marR="91476" marT="45686" marB="4568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49672316"/>
                  </a:ext>
                </a:extLst>
              </a:tr>
              <a:tr h="941478">
                <a:tc>
                  <a:txBody>
                    <a:bodyPr/>
                    <a:lstStyle/>
                    <a:p>
                      <a:r>
                        <a:rPr lang="en-GB" sz="1400" b="1" i="0" kern="1200" dirty="0">
                          <a:solidFill>
                            <a:schemeClr val="tx1"/>
                          </a:solidFill>
                          <a:effectLst/>
                          <a:latin typeface="+mn-lt"/>
                          <a:ea typeface="+mn-ea"/>
                          <a:cs typeface="+mn-cs"/>
                        </a:rPr>
                        <a:t>Apprentice Building Surveyor</a:t>
                      </a:r>
                    </a:p>
                    <a:p>
                      <a:r>
                        <a:rPr lang="en-GB" sz="1400" b="0" i="0" kern="1200" dirty="0">
                          <a:solidFill>
                            <a:schemeClr val="tx1"/>
                          </a:solidFill>
                          <a:effectLst/>
                          <a:latin typeface="+mn-lt"/>
                          <a:ea typeface="+mn-ea"/>
                          <a:cs typeface="+mn-cs"/>
                        </a:rPr>
                        <a:t>Hampshire County Council</a:t>
                      </a:r>
                    </a:p>
                  </a:txBody>
                  <a:tcPr marL="91476" marR="91476" marT="45686" marB="4568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mn-lt"/>
                          <a:ea typeface="MS PGothic" panose="020B0600070205080204" pitchFamily="34" charset="-128"/>
                        </a:rPr>
                        <a:t>Degree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mn-lt"/>
                          <a:ea typeface="MS PGothic" panose="020B0600070205080204" pitchFamily="34" charset="-128"/>
                        </a:rPr>
                        <a:t>(Level 6)</a:t>
                      </a:r>
                    </a:p>
                  </a:txBody>
                  <a:tcPr marL="91476" marR="91476" marT="45686" marB="4568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mn-lt"/>
                          <a:ea typeface="MS PGothic" panose="020B0600070205080204" pitchFamily="34" charset="-128"/>
                        </a:rPr>
                        <a:t>60 months</a:t>
                      </a:r>
                    </a:p>
                  </a:txBody>
                  <a:tcPr marL="91476" marR="91476" marT="45686" marB="4568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mn-lt"/>
                          <a:ea typeface="MS PGothic" panose="020B0600070205080204" pitchFamily="34" charset="-128"/>
                        </a:rPr>
                        <a:t>31</a:t>
                      </a:r>
                      <a:r>
                        <a:rPr kumimoji="0" lang="en-GB" altLang="en-US" sz="1600" b="0" i="0" u="none" strike="noStrike" cap="none" normalizeH="0" baseline="30000" dirty="0">
                          <a:ln>
                            <a:noFill/>
                          </a:ln>
                          <a:solidFill>
                            <a:schemeClr val="tx1"/>
                          </a:solidFill>
                          <a:effectLst/>
                          <a:latin typeface="+mn-lt"/>
                          <a:ea typeface="MS PGothic" panose="020B0600070205080204" pitchFamily="34" charset="-128"/>
                        </a:rPr>
                        <a:t>st</a:t>
                      </a:r>
                      <a:r>
                        <a:rPr kumimoji="0" lang="en-GB" altLang="en-US" sz="1600" b="0" i="0" u="none" strike="noStrike" cap="none" normalizeH="0" baseline="0" dirty="0">
                          <a:ln>
                            <a:noFill/>
                          </a:ln>
                          <a:solidFill>
                            <a:schemeClr val="tx1"/>
                          </a:solidFill>
                          <a:effectLst/>
                          <a:latin typeface="+mn-lt"/>
                          <a:ea typeface="MS PGothic" panose="020B0600070205080204" pitchFamily="34" charset="-128"/>
                        </a:rPr>
                        <a:t> July 2017</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mn-lt"/>
                          <a:ea typeface="MS PGothic" panose="020B0600070205080204" pitchFamily="34" charset="-128"/>
                        </a:rPr>
                        <a:t>(to start September 2017)</a:t>
                      </a:r>
                    </a:p>
                  </a:txBody>
                  <a:tcPr marL="91476" marR="91476" marT="45686" marB="4568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mn-lt"/>
                          <a:ea typeface="MS PGothic" panose="020B0600070205080204" pitchFamily="34" charset="-128"/>
                        </a:rPr>
                        <a:t>£311.71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mn-lt"/>
                          <a:ea typeface="MS PGothic" panose="020B0600070205080204" pitchFamily="34" charset="-128"/>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mn-lt"/>
                          <a:ea typeface="MS PGothic" panose="020B0600070205080204" pitchFamily="34" charset="-128"/>
                        </a:rPr>
                        <a:t>£346.05</a:t>
                      </a:r>
                    </a:p>
                  </a:txBody>
                  <a:tcPr marL="91476" marR="91476" marT="45686" marB="4568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algn="ctr"/>
                      <a:r>
                        <a:rPr lang="en-GB" sz="1800" b="0" i="0" kern="1200" dirty="0">
                          <a:solidFill>
                            <a:schemeClr val="tx1"/>
                          </a:solidFill>
                          <a:effectLst/>
                          <a:latin typeface="+mn-lt"/>
                          <a:ea typeface="+mn-ea"/>
                          <a:cs typeface="+mn-cs"/>
                        </a:rPr>
                        <a:t>£16,209.00 - £17,955.00</a:t>
                      </a:r>
                      <a:endParaRPr lang="en-GB" sz="1800" dirty="0"/>
                    </a:p>
                  </a:txBody>
                  <a:tcPr marL="91476" marR="91476" marT="45686" marB="4568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2998527"/>
                  </a:ext>
                </a:extLst>
              </a:tr>
            </a:tbl>
          </a:graphicData>
        </a:graphic>
      </p:graphicFrame>
      <p:sp>
        <p:nvSpPr>
          <p:cNvPr id="3" name="Title 2"/>
          <p:cNvSpPr>
            <a:spLocks noGrp="1"/>
          </p:cNvSpPr>
          <p:nvPr>
            <p:ph type="title"/>
          </p:nvPr>
        </p:nvSpPr>
        <p:spPr>
          <a:xfrm>
            <a:off x="1437871" y="626258"/>
            <a:ext cx="7147329" cy="395690"/>
          </a:xfrm>
        </p:spPr>
        <p:txBody>
          <a:bodyPr/>
          <a:lstStyle/>
          <a:p>
            <a:r>
              <a:rPr lang="en-US" sz="3600" dirty="0"/>
              <a:t>Apprenticeship jobs in this area:</a:t>
            </a:r>
          </a:p>
        </p:txBody>
      </p:sp>
    </p:spTree>
    <p:extLst>
      <p:ext uri="{BB962C8B-B14F-4D97-AF65-F5344CB8AC3E}">
        <p14:creationId xmlns:p14="http://schemas.microsoft.com/office/powerpoint/2010/main" val="468635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0438902_YEC_Lucy_RGB_small.jpg"/>
          <p:cNvPicPr>
            <a:picLocks noChangeAspect="1"/>
          </p:cNvPicPr>
          <p:nvPr/>
        </p:nvPicPr>
        <p:blipFill rotWithShape="1">
          <a:blip r:embed="rId3" cstate="email">
            <a:extLst>
              <a:ext uri="{28A0092B-C50C-407E-A947-70E740481C1C}">
                <a14:useLocalDpi xmlns:a14="http://schemas.microsoft.com/office/drawing/2010/main" val="0"/>
              </a:ext>
            </a:extLst>
          </a:blip>
          <a:srcRect l="8274"/>
          <a:stretch/>
        </p:blipFill>
        <p:spPr>
          <a:xfrm>
            <a:off x="0" y="0"/>
            <a:ext cx="4692738" cy="6858000"/>
          </a:xfrm>
          <a:prstGeom prst="rect">
            <a:avLst/>
          </a:prstGeom>
        </p:spPr>
      </p:pic>
      <p:sp>
        <p:nvSpPr>
          <p:cNvPr id="4" name="Rectangle 3"/>
          <p:cNvSpPr/>
          <p:nvPr/>
        </p:nvSpPr>
        <p:spPr>
          <a:xfrm>
            <a:off x="4402707" y="0"/>
            <a:ext cx="4741293" cy="68580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4886660" y="1954937"/>
            <a:ext cx="3720050" cy="444724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3200" dirty="0">
                <a:solidFill>
                  <a:schemeClr val="bg1"/>
                </a:solidFill>
              </a:rPr>
              <a:t>The world of work and career opportunities just got a whole  lot more exciting …really! </a:t>
            </a:r>
          </a:p>
          <a:p>
            <a:endParaRPr lang="en-GB" sz="3200" dirty="0">
              <a:solidFill>
                <a:schemeClr val="bg1"/>
              </a:solidFill>
            </a:endParaRPr>
          </a:p>
        </p:txBody>
      </p:sp>
      <p:sp>
        <p:nvSpPr>
          <p:cNvPr id="6" name="Title 1"/>
          <p:cNvSpPr txBox="1">
            <a:spLocks/>
          </p:cNvSpPr>
          <p:nvPr/>
        </p:nvSpPr>
        <p:spPr>
          <a:xfrm>
            <a:off x="4900023" y="869551"/>
            <a:ext cx="4125444" cy="39569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tx1"/>
                </a:solidFill>
                <a:latin typeface="+mj-lt"/>
                <a:ea typeface="+mj-ea"/>
                <a:cs typeface="+mj-cs"/>
              </a:defRPr>
            </a:lvl1pPr>
          </a:lstStyle>
          <a:p>
            <a:r>
              <a:rPr lang="en-US" sz="3600" dirty="0">
                <a:solidFill>
                  <a:schemeClr val="bg1"/>
                </a:solidFill>
              </a:rPr>
              <a:t>There’s never been a better time…</a:t>
            </a:r>
          </a:p>
        </p:txBody>
      </p:sp>
      <p:pic>
        <p:nvPicPr>
          <p:cNvPr id="7" name="Picture 6" descr="GetYourCareerGoing.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61233" y="5030204"/>
            <a:ext cx="2754854" cy="2132433"/>
          </a:xfrm>
          <a:prstGeom prst="rect">
            <a:avLst/>
          </a:prstGeom>
        </p:spPr>
      </p:pic>
    </p:spTree>
    <p:extLst>
      <p:ext uri="{BB962C8B-B14F-4D97-AF65-F5344CB8AC3E}">
        <p14:creationId xmlns:p14="http://schemas.microsoft.com/office/powerpoint/2010/main" val="9298229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Executive.thmx</Template>
  <TotalTime>18389</TotalTime>
  <Words>2726</Words>
  <Application>Microsoft Office PowerPoint</Application>
  <PresentationFormat>On-screen Show (4:3)</PresentationFormat>
  <Paragraphs>323</Paragraphs>
  <Slides>24</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MS PGothic</vt:lpstr>
      <vt:lpstr>Arial</vt:lpstr>
      <vt:lpstr>Calibri</vt:lpstr>
      <vt:lpstr>Times New Roman</vt:lpstr>
      <vt:lpstr>Wingdings 2</vt:lpstr>
      <vt:lpstr>1_Office Theme</vt:lpstr>
      <vt:lpstr>Office Theme</vt:lpstr>
      <vt:lpstr>Apprenticeship Support and Knowledge for Schools and Colleges</vt:lpstr>
      <vt:lpstr>What are apprenticeships?</vt:lpstr>
      <vt:lpstr>Some of the 1500 possibilities</vt:lpstr>
      <vt:lpstr>PowerPoint Presentation</vt:lpstr>
      <vt:lpstr>PowerPoint Presentation</vt:lpstr>
      <vt:lpstr>PowerPoint Presentation</vt:lpstr>
      <vt:lpstr>Are there any jobs?</vt:lpstr>
      <vt:lpstr>Apprenticeship jobs in this area:</vt:lpstr>
      <vt:lpstr>PowerPoint Presentation</vt:lpstr>
      <vt:lpstr>Higher and Degree apprenticeships</vt:lpstr>
      <vt:lpstr>PowerPoint Presentation</vt:lpstr>
      <vt:lpstr>Degree apprenticeships – a genuine game changer</vt:lpstr>
      <vt:lpstr>How do you find an apprenticeship?</vt:lpstr>
      <vt:lpstr>Activate your account:</vt:lpstr>
      <vt:lpstr>PowerPoint Presentation</vt:lpstr>
      <vt:lpstr>PowerPoint Presentation</vt:lpstr>
      <vt:lpstr>PowerPoint Presentation</vt:lpstr>
      <vt:lpstr>Look at the details.</vt:lpstr>
      <vt:lpstr>PowerPoint Presentation</vt:lpstr>
      <vt:lpstr>PowerPoint Presentation</vt:lpstr>
      <vt:lpstr>PowerPoint Presentation</vt:lpstr>
      <vt:lpstr>PowerPoint Presentation</vt:lpstr>
      <vt:lpstr>PowerPoint Presentation</vt:lpstr>
      <vt:lpstr>What next?</vt:lpstr>
    </vt:vector>
  </TitlesOfParts>
  <Company>Rarertea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 Head</dc:creator>
  <cp:lastModifiedBy>Kim Martin</cp:lastModifiedBy>
  <cp:revision>424</cp:revision>
  <cp:lastPrinted>2016-10-03T08:19:46Z</cp:lastPrinted>
  <dcterms:created xsi:type="dcterms:W3CDTF">2015-12-09T14:31:09Z</dcterms:created>
  <dcterms:modified xsi:type="dcterms:W3CDTF">2017-07-10T13:32:47Z</dcterms:modified>
</cp:coreProperties>
</file>