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9" r:id="rId1"/>
  </p:sldMasterIdLst>
  <p:notesMasterIdLst>
    <p:notesMasterId r:id="rId13"/>
  </p:notesMasterIdLst>
  <p:sldIdLst>
    <p:sldId id="307" r:id="rId2"/>
    <p:sldId id="308" r:id="rId3"/>
    <p:sldId id="292" r:id="rId4"/>
    <p:sldId id="291" r:id="rId5"/>
    <p:sldId id="293" r:id="rId6"/>
    <p:sldId id="309" r:id="rId7"/>
    <p:sldId id="301" r:id="rId8"/>
    <p:sldId id="295" r:id="rId9"/>
    <p:sldId id="289" r:id="rId10"/>
    <p:sldId id="302" r:id="rId11"/>
    <p:sldId id="304" r:id="rId1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822" autoAdjust="0"/>
  </p:normalViewPr>
  <p:slideViewPr>
    <p:cSldViewPr>
      <p:cViewPr varScale="1">
        <p:scale>
          <a:sx n="70" d="100"/>
          <a:sy n="70" d="100"/>
        </p:scale>
        <p:origin x="-52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B3A5B08-721E-4089-98FE-0B4D964A7864}" type="datetimeFigureOut">
              <a:rPr lang="en-GB"/>
              <a:pPr>
                <a:defRPr/>
              </a:pPr>
              <a:t>06/10/2013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5C120333-F0C5-4C1D-B484-192E67444CF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C6DEDA-B8A5-4F05-890D-0D9020F57025}" type="slidenum">
              <a:rPr lang="en-GB" smtClean="0"/>
              <a:pPr/>
              <a:t>3</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39F06B-63A6-4937-9793-D96B8CFDD61A}" type="slidenum">
              <a:rPr lang="en-GB" smtClean="0"/>
              <a:pPr/>
              <a:t>4</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B5C346-CFFF-4EFE-9100-B04BF5D66499}" type="slidenum">
              <a:rPr lang="en-GB" smtClean="0"/>
              <a:pPr/>
              <a:t>5</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E107D5-EB51-4EFE-986A-BF494A80261B}" type="slidenum">
              <a:rPr lang="en-GB" smtClean="0"/>
              <a:pPr/>
              <a:t>7</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F5A68C-F41B-42BB-9CC6-EE05666C89EF}" type="slidenum">
              <a:rPr lang="en-GB" smtClean="0"/>
              <a:pPr/>
              <a:t>8</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B96233-639A-4629-A4C9-3BC8CAE9E33F}" type="slidenum">
              <a:rPr lang="en-GB" smtClean="0"/>
              <a:pPr/>
              <a:t>9</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225961-7605-4430-8D3D-E8165D375892}" type="slidenum">
              <a:rPr lang="en-GB" smtClean="0"/>
              <a:pPr/>
              <a:t>10</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9E9CF1-5AF1-4494-9B11-6C383C7E7CD3}" type="slidenum">
              <a:rPr lang="en-GB" smtClean="0"/>
              <a:pPr/>
              <a:t>11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3A170AD-B71E-4E71-BF37-1C467D48E53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F4C3FB0-5D91-460F-872F-A109E54028D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B823B3A-C5A2-4203-95E1-AA97F32D293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0D6516C-0654-40F1-A616-46D58BF84B1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91FBADF-BAF5-470E-9108-536614A1628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CFDD5FC-BB32-434E-94C1-735E6B6D480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D72C336-A4B7-42D6-A933-69E79C85856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23CB007-9BC7-4EFD-9A15-F04EA8B2D16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30D0C54-9050-4386-8B8E-C7548020FBC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F1751A3-2D27-4DD3-A12D-A8423500F51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58A97CC-9182-4374-99D1-093B13684CA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B43ED0F-0EC9-48D6-B5EE-D3274740360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B16950F9-97C6-4A77-833C-12529C0DB28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buNone/>
            </a:pPr>
            <a:r>
              <a:rPr lang="en-GB" sz="7200" b="1" dirty="0" smtClean="0"/>
              <a:t>Stay </a:t>
            </a:r>
          </a:p>
          <a:p>
            <a:pPr>
              <a:buNone/>
            </a:pPr>
            <a:r>
              <a:rPr lang="en-GB" sz="7200" b="1" dirty="0" smtClean="0"/>
              <a:t>Smart </a:t>
            </a:r>
          </a:p>
          <a:p>
            <a:pPr>
              <a:buNone/>
            </a:pPr>
            <a:r>
              <a:rPr lang="en-GB" sz="7200" b="1" dirty="0" smtClean="0"/>
              <a:t> </a:t>
            </a:r>
          </a:p>
          <a:p>
            <a:pPr>
              <a:buNone/>
            </a:pPr>
            <a:r>
              <a:rPr lang="en-GB" sz="7200" b="1" dirty="0" smtClean="0"/>
              <a:t>Stay </a:t>
            </a:r>
          </a:p>
          <a:p>
            <a:pPr>
              <a:buNone/>
            </a:pPr>
            <a:r>
              <a:rPr lang="en-GB" sz="7200" b="1" dirty="0" smtClean="0"/>
              <a:t>Safe</a:t>
            </a:r>
            <a:endParaRPr lang="en-GB" sz="7200" b="1" dirty="0"/>
          </a:p>
        </p:txBody>
      </p:sp>
      <p:pic>
        <p:nvPicPr>
          <p:cNvPr id="3" name="Picture 2" descr="drunk.jpg"/>
          <p:cNvPicPr>
            <a:picLocks noChangeAspect="1"/>
          </p:cNvPicPr>
          <p:nvPr/>
        </p:nvPicPr>
        <p:blipFill>
          <a:blip r:embed="rId2" cstate="print"/>
          <a:stretch>
            <a:fillRect/>
          </a:stretch>
        </p:blipFill>
        <p:spPr>
          <a:xfrm>
            <a:off x="4457700" y="0"/>
            <a:ext cx="46863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personal\Downloads\personal-safety-wallpaper-12-days-christmas-2.jpg"/>
          <p:cNvPicPr>
            <a:picLocks noGrp="1" noChangeAspect="1" noChangeArrowheads="1"/>
          </p:cNvPicPr>
          <p:nvPr>
            <p:ph/>
          </p:nvPr>
        </p:nvPicPr>
        <p:blipFill>
          <a:blip r:embed="rId3" cstate="print"/>
          <a:srcRect/>
          <a:stretch>
            <a:fillRect/>
          </a:stretch>
        </p:blipFill>
        <p:spPr>
          <a:xfrm>
            <a:off x="671513" y="274638"/>
            <a:ext cx="7800975" cy="5851525"/>
          </a:xfrm>
          <a:prstGeom prst="round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2" descr="C:\Users\personal\Downloads\thames police logo.jpg"/>
          <p:cNvPicPr>
            <a:picLocks noGrp="1" noChangeAspect="1" noChangeArrowheads="1"/>
          </p:cNvPicPr>
          <p:nvPr>
            <p:ph/>
          </p:nvPr>
        </p:nvPicPr>
        <p:blipFill>
          <a:blip r:embed="rId3" cstate="print"/>
          <a:srcRect/>
          <a:stretch>
            <a:fillRect/>
          </a:stretch>
        </p:blipFill>
        <p:spPr>
          <a:xfrm>
            <a:off x="1187624" y="692696"/>
            <a:ext cx="2590800" cy="4038600"/>
          </a:xfrm>
        </p:spPr>
      </p:pic>
      <p:sp>
        <p:nvSpPr>
          <p:cNvPr id="18435" name="TextBox 3"/>
          <p:cNvSpPr txBox="1">
            <a:spLocks noChangeArrowheads="1"/>
          </p:cNvSpPr>
          <p:nvPr/>
        </p:nvSpPr>
        <p:spPr bwMode="auto">
          <a:xfrm>
            <a:off x="611188" y="5445125"/>
            <a:ext cx="7848600" cy="954107"/>
          </a:xfrm>
          <a:prstGeom prst="rect">
            <a:avLst/>
          </a:prstGeom>
          <a:noFill/>
          <a:ln w="9525">
            <a:noFill/>
            <a:miter lim="800000"/>
            <a:headEnd/>
            <a:tailEnd/>
          </a:ln>
        </p:spPr>
        <p:txBody>
          <a:bodyPr>
            <a:spAutoFit/>
          </a:bodyPr>
          <a:lstStyle/>
          <a:p>
            <a:pPr algn="ctr"/>
            <a:r>
              <a:rPr lang="en-GB" sz="2800" b="1" dirty="0"/>
              <a:t>Best of luck in </a:t>
            </a:r>
            <a:r>
              <a:rPr lang="en-GB" sz="2800" b="1" dirty="0" smtClean="0"/>
              <a:t>Sixth Form and </a:t>
            </a:r>
            <a:r>
              <a:rPr lang="en-GB" sz="2800" b="1" dirty="0"/>
              <a:t>with your future beyond </a:t>
            </a:r>
            <a:r>
              <a:rPr lang="en-GB" sz="2800" b="1" dirty="0" smtClean="0"/>
              <a:t>Little Heath </a:t>
            </a:r>
            <a:r>
              <a:rPr lang="en-GB" sz="2800" b="1" dirty="0"/>
              <a:t>School </a:t>
            </a:r>
          </a:p>
        </p:txBody>
      </p:sp>
      <p:pic>
        <p:nvPicPr>
          <p:cNvPr id="4" name="Picture 3" descr="suzyLamplughLogo.jpg"/>
          <p:cNvPicPr>
            <a:picLocks noChangeAspect="1"/>
          </p:cNvPicPr>
          <p:nvPr/>
        </p:nvPicPr>
        <p:blipFill>
          <a:blip r:embed="rId4" cstate="print"/>
          <a:stretch>
            <a:fillRect/>
          </a:stretch>
        </p:blipFill>
        <p:spPr>
          <a:xfrm>
            <a:off x="5364088" y="620688"/>
            <a:ext cx="2664296" cy="411871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buNone/>
            </a:pPr>
            <a:r>
              <a:rPr lang="en-GB" dirty="0" smtClean="0">
                <a:solidFill>
                  <a:srgbClr val="7030A0"/>
                </a:solidFill>
              </a:rPr>
              <a:t>	Not all dangerous strangers are immediately rude or forceful when you first meet them. </a:t>
            </a:r>
          </a:p>
          <a:p>
            <a:pPr>
              <a:buNone/>
            </a:pPr>
            <a:endParaRPr lang="en-GB" dirty="0" smtClean="0">
              <a:solidFill>
                <a:srgbClr val="7030A0"/>
              </a:solidFill>
            </a:endParaRPr>
          </a:p>
          <a:p>
            <a:pPr>
              <a:buNone/>
            </a:pPr>
            <a:r>
              <a:rPr lang="en-GB" dirty="0" smtClean="0">
                <a:solidFill>
                  <a:srgbClr val="7030A0"/>
                </a:solidFill>
              </a:rPr>
              <a:t>	</a:t>
            </a:r>
          </a:p>
          <a:p>
            <a:pPr>
              <a:buNone/>
            </a:pPr>
            <a:endParaRPr lang="en-GB" dirty="0" smtClean="0">
              <a:solidFill>
                <a:srgbClr val="7030A0"/>
              </a:solidFill>
            </a:endParaRPr>
          </a:p>
          <a:p>
            <a:pPr>
              <a:buNone/>
            </a:pPr>
            <a:endParaRPr lang="en-GB" dirty="0" smtClean="0">
              <a:solidFill>
                <a:srgbClr val="7030A0"/>
              </a:solidFill>
            </a:endParaRPr>
          </a:p>
          <a:p>
            <a:pPr>
              <a:buNone/>
            </a:pPr>
            <a:endParaRPr lang="en-GB" dirty="0" smtClean="0">
              <a:solidFill>
                <a:srgbClr val="7030A0"/>
              </a:solidFill>
            </a:endParaRPr>
          </a:p>
          <a:p>
            <a:pPr>
              <a:buNone/>
            </a:pPr>
            <a:endParaRPr lang="en-GB" dirty="0" smtClean="0">
              <a:solidFill>
                <a:srgbClr val="7030A0"/>
              </a:solidFill>
            </a:endParaRPr>
          </a:p>
          <a:p>
            <a:pPr>
              <a:buNone/>
            </a:pPr>
            <a:endParaRPr lang="en-GB" dirty="0" smtClean="0">
              <a:solidFill>
                <a:srgbClr val="7030A0"/>
              </a:solidFill>
            </a:endParaRPr>
          </a:p>
          <a:p>
            <a:pPr>
              <a:buNone/>
            </a:pPr>
            <a:endParaRPr lang="en-GB" dirty="0" smtClean="0">
              <a:solidFill>
                <a:srgbClr val="7030A0"/>
              </a:solidFill>
            </a:endParaRPr>
          </a:p>
          <a:p>
            <a:pPr algn="ctr">
              <a:buNone/>
            </a:pPr>
            <a:r>
              <a:rPr lang="en-GB" dirty="0" smtClean="0">
                <a:solidFill>
                  <a:srgbClr val="7030A0"/>
                </a:solidFill>
              </a:rPr>
              <a:t>Some are attractive and charming</a:t>
            </a:r>
            <a:endParaRPr lang="en-GB" dirty="0"/>
          </a:p>
        </p:txBody>
      </p:sp>
      <p:pic>
        <p:nvPicPr>
          <p:cNvPr id="3" name="Picture 2" descr="sleazy1.jpg"/>
          <p:cNvPicPr>
            <a:picLocks noChangeAspect="1"/>
          </p:cNvPicPr>
          <p:nvPr/>
        </p:nvPicPr>
        <p:blipFill>
          <a:blip r:embed="rId2" cstate="print"/>
          <a:stretch>
            <a:fillRect/>
          </a:stretch>
        </p:blipFill>
        <p:spPr>
          <a:xfrm>
            <a:off x="2627784" y="1700808"/>
            <a:ext cx="3991185" cy="3927326"/>
          </a:xfrm>
          <a:prstGeom prst="round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p:nvPr>
        </p:nvSpPr>
        <p:spPr/>
        <p:txBody>
          <a:bodyPr/>
          <a:lstStyle/>
          <a:p>
            <a:pPr algn="ctr">
              <a:buNone/>
            </a:pPr>
            <a:r>
              <a:rPr lang="en-GB" sz="2800" b="1" dirty="0" smtClean="0"/>
              <a:t>	Be assertive;</a:t>
            </a:r>
            <a:r>
              <a:rPr lang="en-GB" sz="2800" dirty="0" smtClean="0"/>
              <a:t> if a person that you don't know starts talking to you, you don't have to talk to them. Don't be afraid to sound rude if someone keeps bothering you. Stay calm and firmly and loudly say "NO". Remember that "NO" is a complete sentence - you don't have to explain yourself to someone that you don't know. </a:t>
            </a:r>
          </a:p>
        </p:txBody>
      </p:sp>
      <p:pic>
        <p:nvPicPr>
          <p:cNvPr id="7171" name="Picture 3" descr="C:\Users\personal\Pictures\bar-conversation-ii-adj.png"/>
          <p:cNvPicPr>
            <a:picLocks noChangeAspect="1" noChangeArrowheads="1"/>
          </p:cNvPicPr>
          <p:nvPr/>
        </p:nvPicPr>
        <p:blipFill>
          <a:blip r:embed="rId3" cstate="print"/>
          <a:srcRect/>
          <a:stretch>
            <a:fillRect/>
          </a:stretch>
        </p:blipFill>
        <p:spPr bwMode="auto">
          <a:xfrm>
            <a:off x="900113" y="3573463"/>
            <a:ext cx="7737475" cy="302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p:nvPr>
        </p:nvSpPr>
        <p:spPr>
          <a:xfrm>
            <a:off x="457200" y="274639"/>
            <a:ext cx="7786688" cy="1210146"/>
          </a:xfrm>
        </p:spPr>
        <p:txBody>
          <a:bodyPr/>
          <a:lstStyle/>
          <a:p>
            <a:pPr algn="ctr">
              <a:buNone/>
            </a:pPr>
            <a:r>
              <a:rPr lang="en-GB" sz="2400" b="1" dirty="0" smtClean="0">
                <a:solidFill>
                  <a:srgbClr val="0033CC"/>
                </a:solidFill>
              </a:rPr>
              <a:t>	</a:t>
            </a:r>
            <a:r>
              <a:rPr lang="en-GB" sz="2400" dirty="0" smtClean="0">
                <a:solidFill>
                  <a:srgbClr val="0033CC"/>
                </a:solidFill>
              </a:rPr>
              <a:t>As a pedestrian be</a:t>
            </a:r>
            <a:r>
              <a:rPr lang="en-GB" sz="2400" b="1" dirty="0" smtClean="0">
                <a:solidFill>
                  <a:srgbClr val="0033CC"/>
                </a:solidFill>
              </a:rPr>
              <a:t> aware</a:t>
            </a:r>
            <a:r>
              <a:rPr lang="en-GB" sz="2400" dirty="0" smtClean="0">
                <a:solidFill>
                  <a:srgbClr val="0033CC"/>
                </a:solidFill>
              </a:rPr>
              <a:t> of anyone in a car who stops to talk to you or ask you for directions, even if you are in a familiar area. </a:t>
            </a:r>
          </a:p>
        </p:txBody>
      </p:sp>
      <p:pic>
        <p:nvPicPr>
          <p:cNvPr id="6147" name="Picture 3" descr="C:\Users\personal\Pictures\road-rage.jpg"/>
          <p:cNvPicPr>
            <a:picLocks noChangeAspect="1" noChangeArrowheads="1"/>
          </p:cNvPicPr>
          <p:nvPr/>
        </p:nvPicPr>
        <p:blipFill>
          <a:blip r:embed="rId3" cstate="print"/>
          <a:srcRect/>
          <a:stretch>
            <a:fillRect/>
          </a:stretch>
        </p:blipFill>
        <p:spPr bwMode="auto">
          <a:xfrm>
            <a:off x="2267744" y="1556792"/>
            <a:ext cx="4248150" cy="3186113"/>
          </a:xfrm>
          <a:prstGeom prst="roundRect">
            <a:avLst/>
          </a:prstGeom>
          <a:noFill/>
          <a:ln w="9525">
            <a:noFill/>
            <a:miter lim="800000"/>
            <a:headEnd/>
            <a:tailEnd/>
          </a:ln>
        </p:spPr>
      </p:pic>
      <p:sp>
        <p:nvSpPr>
          <p:cNvPr id="4" name="TextBox 3"/>
          <p:cNvSpPr txBox="1"/>
          <p:nvPr/>
        </p:nvSpPr>
        <p:spPr>
          <a:xfrm>
            <a:off x="1115616" y="5229200"/>
            <a:ext cx="7272808" cy="1323439"/>
          </a:xfrm>
          <a:prstGeom prst="rect">
            <a:avLst/>
          </a:prstGeom>
          <a:noFill/>
        </p:spPr>
        <p:txBody>
          <a:bodyPr wrap="square" rtlCol="0">
            <a:spAutoFit/>
          </a:bodyPr>
          <a:lstStyle/>
          <a:p>
            <a:pPr algn="ctr"/>
            <a:r>
              <a:rPr lang="en-GB" sz="2000" b="1" dirty="0" smtClean="0">
                <a:solidFill>
                  <a:srgbClr val="0033CC"/>
                </a:solidFill>
                <a:latin typeface="+mj-lt"/>
              </a:rPr>
              <a:t>Try to keep your distance from the car and never offer to get in the car even if it sounds like the stranger is going the same way. </a:t>
            </a:r>
          </a:p>
          <a:p>
            <a:pPr algn="ctr"/>
            <a:r>
              <a:rPr lang="en-GB" sz="2000" dirty="0" smtClean="0">
                <a:solidFill>
                  <a:srgbClr val="0033CC"/>
                </a:solidFill>
                <a:latin typeface="+mj-lt"/>
              </a:rPr>
              <a:t>Classic trick - a stranger tells you that there is some kind of an emergency requiring that they bring you home.</a:t>
            </a:r>
            <a:endParaRPr lang="en-GB" sz="2000"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p:nvPr>
        </p:nvSpPr>
        <p:spPr/>
        <p:txBody>
          <a:bodyPr/>
          <a:lstStyle/>
          <a:p>
            <a:pPr algn="ctr">
              <a:buNone/>
            </a:pPr>
            <a:r>
              <a:rPr lang="en-GB" sz="2600" dirty="0" smtClean="0">
                <a:solidFill>
                  <a:srgbClr val="7030A0"/>
                </a:solidFill>
              </a:rPr>
              <a:t>	</a:t>
            </a:r>
            <a:r>
              <a:rPr lang="en-GB" sz="4000" b="1" dirty="0" smtClean="0">
                <a:solidFill>
                  <a:srgbClr val="7030A0"/>
                </a:solidFill>
              </a:rPr>
              <a:t>Don’t be quick to share personal information. Just because a stranger tells you where </a:t>
            </a:r>
            <a:r>
              <a:rPr lang="en-GB" sz="4000" b="1" i="1" dirty="0" smtClean="0">
                <a:solidFill>
                  <a:srgbClr val="7030A0"/>
                </a:solidFill>
              </a:rPr>
              <a:t>they</a:t>
            </a:r>
            <a:r>
              <a:rPr lang="en-GB" sz="4000" b="1" dirty="0" smtClean="0">
                <a:solidFill>
                  <a:srgbClr val="7030A0"/>
                </a:solidFill>
              </a:rPr>
              <a:t> live, it doesn't mean that you have to tell them where </a:t>
            </a:r>
            <a:r>
              <a:rPr lang="en-GB" sz="4000" b="1" i="1" dirty="0" smtClean="0">
                <a:solidFill>
                  <a:srgbClr val="7030A0"/>
                </a:solidFill>
              </a:rPr>
              <a:t>you</a:t>
            </a:r>
            <a:r>
              <a:rPr lang="en-GB" sz="4000" b="1" dirty="0" smtClean="0">
                <a:solidFill>
                  <a:srgbClr val="7030A0"/>
                </a:solidFill>
              </a:rPr>
              <a:t> live or they have been honest with you. </a:t>
            </a:r>
          </a:p>
          <a:p>
            <a:pPr algn="ctr">
              <a:buNone/>
            </a:pPr>
            <a:r>
              <a:rPr lang="en-GB" sz="4000" b="1" dirty="0" smtClean="0">
                <a:solidFill>
                  <a:srgbClr val="7030A0"/>
                </a:solidFill>
              </a:rPr>
              <a:t>	</a:t>
            </a:r>
          </a:p>
          <a:p>
            <a:pPr algn="ctr">
              <a:buNone/>
            </a:pPr>
            <a:r>
              <a:rPr lang="en-GB" sz="4000" b="1" dirty="0" smtClean="0">
                <a:solidFill>
                  <a:srgbClr val="7030A0"/>
                </a:solidFill>
              </a:rPr>
              <a:t>	Don't volunteer unnecessary information about your plans or even your full name.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ub-drug-and-addiction.jpg"/>
          <p:cNvPicPr>
            <a:picLocks noGrp="1" noChangeAspect="1"/>
          </p:cNvPicPr>
          <p:nvPr>
            <p:ph/>
          </p:nvPr>
        </p:nvPicPr>
        <p:blipFill>
          <a:blip r:embed="rId2" cstate="print"/>
          <a:stretch>
            <a:fillRect/>
          </a:stretch>
        </p:blipFill>
        <p:spPr>
          <a:xfrm>
            <a:off x="1619672" y="1340768"/>
            <a:ext cx="5701216" cy="4275912"/>
          </a:xfrm>
          <a:prstGeom prst="roundRect">
            <a:avLst/>
          </a:prstGeom>
        </p:spPr>
      </p:pic>
      <p:sp>
        <p:nvSpPr>
          <p:cNvPr id="5" name="TextBox 4"/>
          <p:cNvSpPr txBox="1"/>
          <p:nvPr/>
        </p:nvSpPr>
        <p:spPr>
          <a:xfrm>
            <a:off x="971600" y="332656"/>
            <a:ext cx="7344816" cy="954107"/>
          </a:xfrm>
          <a:prstGeom prst="rect">
            <a:avLst/>
          </a:prstGeom>
          <a:noFill/>
        </p:spPr>
        <p:txBody>
          <a:bodyPr wrap="square" rtlCol="0">
            <a:spAutoFit/>
          </a:bodyPr>
          <a:lstStyle/>
          <a:p>
            <a:pPr algn="ctr"/>
            <a:r>
              <a:rPr lang="en-GB" sz="2800" b="1" dirty="0" smtClean="0">
                <a:solidFill>
                  <a:srgbClr val="0000FF"/>
                </a:solidFill>
                <a:latin typeface="+mj-lt"/>
              </a:rPr>
              <a:t>Films like The Hangover have raised the profile of </a:t>
            </a:r>
            <a:r>
              <a:rPr lang="en-GB" sz="2800" b="1" dirty="0" err="1" smtClean="0">
                <a:solidFill>
                  <a:srgbClr val="0000FF"/>
                </a:solidFill>
                <a:latin typeface="+mj-lt"/>
              </a:rPr>
              <a:t>Roofies</a:t>
            </a:r>
            <a:r>
              <a:rPr lang="en-GB" sz="2800" b="1" dirty="0" smtClean="0">
                <a:solidFill>
                  <a:srgbClr val="0000FF"/>
                </a:solidFill>
                <a:latin typeface="+mj-lt"/>
              </a:rPr>
              <a:t> / Rohypnol </a:t>
            </a:r>
            <a:endParaRPr lang="en-GB" sz="2800" b="1" dirty="0">
              <a:solidFill>
                <a:srgbClr val="0000FF"/>
              </a:solidFill>
              <a:latin typeface="+mj-lt"/>
            </a:endParaRPr>
          </a:p>
        </p:txBody>
      </p:sp>
      <p:sp>
        <p:nvSpPr>
          <p:cNvPr id="6" name="TextBox 5"/>
          <p:cNvSpPr txBox="1"/>
          <p:nvPr/>
        </p:nvSpPr>
        <p:spPr>
          <a:xfrm>
            <a:off x="1259632" y="5949280"/>
            <a:ext cx="6336704" cy="369332"/>
          </a:xfrm>
          <a:prstGeom prst="rect">
            <a:avLst/>
          </a:prstGeom>
          <a:noFill/>
        </p:spPr>
        <p:txBody>
          <a:bodyPr wrap="square" rtlCol="0">
            <a:spAutoFit/>
          </a:bodyPr>
          <a:lstStyle/>
          <a:p>
            <a:pPr algn="ctr"/>
            <a:r>
              <a:rPr lang="en-GB" dirty="0" smtClean="0"/>
              <a:t>TVP stats suggest a drug called C2H505 is far more deadly</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personal\Downloads\personal-safety-wallpaper-watch-your-back-2.jpg"/>
          <p:cNvPicPr>
            <a:picLocks noGrp="1" noChangeAspect="1" noChangeArrowheads="1"/>
          </p:cNvPicPr>
          <p:nvPr>
            <p:ph/>
          </p:nvPr>
        </p:nvPicPr>
        <p:blipFill>
          <a:blip r:embed="rId3" cstate="print"/>
          <a:srcRect/>
          <a:stretch>
            <a:fillRect/>
          </a:stretch>
        </p:blipFill>
        <p:spPr>
          <a:xfrm>
            <a:off x="671513" y="274638"/>
            <a:ext cx="7800975" cy="5851525"/>
          </a:xfrm>
          <a:prstGeom prst="round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p:nvPr>
        </p:nvSpPr>
        <p:spPr/>
        <p:txBody>
          <a:bodyPr/>
          <a:lstStyle/>
          <a:p>
            <a:r>
              <a:rPr lang="en-GB" smtClean="0">
                <a:solidFill>
                  <a:srgbClr val="FF0000"/>
                </a:solidFill>
              </a:rPr>
              <a:t>NEVER</a:t>
            </a:r>
            <a:r>
              <a:rPr lang="en-GB" smtClean="0"/>
              <a:t> get in a motor vehicle with anyone who is under the influence of drink or drugs</a:t>
            </a:r>
          </a:p>
          <a:p>
            <a:endParaRPr lang="en-GB" smtClean="0"/>
          </a:p>
        </p:txBody>
      </p:sp>
      <p:pic>
        <p:nvPicPr>
          <p:cNvPr id="10243" name="Picture 2" descr="C:\Users\personal\Pictures\3494267.png"/>
          <p:cNvPicPr>
            <a:picLocks noChangeAspect="1" noChangeArrowheads="1"/>
          </p:cNvPicPr>
          <p:nvPr/>
        </p:nvPicPr>
        <p:blipFill>
          <a:blip r:embed="rId3" cstate="print"/>
          <a:srcRect/>
          <a:stretch>
            <a:fillRect/>
          </a:stretch>
        </p:blipFill>
        <p:spPr bwMode="auto">
          <a:xfrm>
            <a:off x="1619250" y="2276475"/>
            <a:ext cx="5689600" cy="3810000"/>
          </a:xfrm>
          <a:prstGeom prst="round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p:nvPr>
        </p:nvSpPr>
        <p:spPr/>
        <p:txBody>
          <a:bodyPr/>
          <a:lstStyle/>
          <a:p>
            <a:pPr>
              <a:buNone/>
            </a:pPr>
            <a:r>
              <a:rPr lang="en-GB" sz="2400" b="1" dirty="0" smtClean="0"/>
              <a:t>	</a:t>
            </a:r>
            <a:r>
              <a:rPr lang="en-GB" sz="3800" b="1" dirty="0" smtClean="0"/>
              <a:t>Some tips to keep safe on the streets;</a:t>
            </a:r>
          </a:p>
          <a:p>
            <a:pPr>
              <a:buFont typeface="Arial" charset="0"/>
              <a:buNone/>
            </a:pPr>
            <a:endParaRPr lang="en-GB" sz="1100" b="1" dirty="0" smtClean="0"/>
          </a:p>
          <a:p>
            <a:pPr>
              <a:buFont typeface="+mj-lt"/>
              <a:buAutoNum type="arabicPeriod"/>
            </a:pPr>
            <a:r>
              <a:rPr lang="en-GB" sz="2800" dirty="0" smtClean="0">
                <a:solidFill>
                  <a:srgbClr val="0033CC"/>
                </a:solidFill>
              </a:rPr>
              <a:t>stay alert, MP3 players and phones are a huge distraction</a:t>
            </a:r>
          </a:p>
          <a:p>
            <a:pPr>
              <a:buFont typeface="+mj-lt"/>
              <a:buAutoNum type="arabicPeriod"/>
            </a:pPr>
            <a:r>
              <a:rPr lang="en-GB" sz="2800" dirty="0" smtClean="0">
                <a:solidFill>
                  <a:srgbClr val="0033CC"/>
                </a:solidFill>
              </a:rPr>
              <a:t>stick to busier well-lit roads, and avoid short cuts through alleyways</a:t>
            </a:r>
          </a:p>
          <a:p>
            <a:pPr>
              <a:buFont typeface="+mj-lt"/>
              <a:buAutoNum type="arabicPeriod"/>
            </a:pPr>
            <a:r>
              <a:rPr lang="en-GB" sz="2800" dirty="0" smtClean="0">
                <a:solidFill>
                  <a:srgbClr val="0033CC"/>
                </a:solidFill>
              </a:rPr>
              <a:t>if you think someone is following you, cross the road or go to a place with lots of people around, like a bus stop or shop</a:t>
            </a:r>
          </a:p>
          <a:p>
            <a:pPr>
              <a:buFont typeface="+mj-lt"/>
              <a:buAutoNum type="arabicPeriod"/>
            </a:pPr>
            <a:r>
              <a:rPr lang="en-GB" sz="2800" dirty="0" smtClean="0">
                <a:solidFill>
                  <a:srgbClr val="0033CC"/>
                </a:solidFill>
              </a:rPr>
              <a:t>Some young women like to carry a whistle or shrill alarm to warn off suspicious strangers</a:t>
            </a:r>
          </a:p>
          <a:p>
            <a:pPr>
              <a:buFont typeface="+mj-lt"/>
              <a:buAutoNum type="arabicPeriod"/>
            </a:pPr>
            <a:r>
              <a:rPr lang="en-GB" sz="2800" dirty="0" smtClean="0">
                <a:solidFill>
                  <a:srgbClr val="0033CC"/>
                </a:solidFill>
              </a:rPr>
              <a:t>if someone tries to take something from you, never fight.  Don't carry weapons because they are more likely to be used against them, and it's </a:t>
            </a:r>
            <a:r>
              <a:rPr lang="en-GB" sz="2800" u="sng" dirty="0" smtClean="0">
                <a:solidFill>
                  <a:srgbClr val="0033CC"/>
                </a:solidFill>
              </a:rPr>
              <a:t>illegal</a:t>
            </a:r>
            <a:endParaRPr lang="en-GB" sz="2800" dirty="0" smtClean="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xEl>
                                              <p:pRg st="2" end="2"/>
                                            </p:txEl>
                                          </p:spTgt>
                                        </p:tgtEl>
                                        <p:attrNameLst>
                                          <p:attrName>style.visibility</p:attrName>
                                        </p:attrNameLst>
                                      </p:cBhvr>
                                      <p:to>
                                        <p:strVal val="visible"/>
                                      </p:to>
                                    </p:set>
                                    <p:anim calcmode="lin" valueType="num">
                                      <p:cBhvr additive="base">
                                        <p:cTn id="7" dur="500" fill="hold"/>
                                        <p:tgtEl>
                                          <p:spTgt spid="1126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6">
                                            <p:txEl>
                                              <p:pRg st="3" end="3"/>
                                            </p:txEl>
                                          </p:spTgt>
                                        </p:tgtEl>
                                        <p:attrNameLst>
                                          <p:attrName>style.visibility</p:attrName>
                                        </p:attrNameLst>
                                      </p:cBhvr>
                                      <p:to>
                                        <p:strVal val="visible"/>
                                      </p:to>
                                    </p:set>
                                    <p:anim calcmode="lin" valueType="num">
                                      <p:cBhvr additive="base">
                                        <p:cTn id="13" dur="500" fill="hold"/>
                                        <p:tgtEl>
                                          <p:spTgt spid="1126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6">
                                            <p:txEl>
                                              <p:pRg st="4" end="4"/>
                                            </p:txEl>
                                          </p:spTgt>
                                        </p:tgtEl>
                                        <p:attrNameLst>
                                          <p:attrName>style.visibility</p:attrName>
                                        </p:attrNameLst>
                                      </p:cBhvr>
                                      <p:to>
                                        <p:strVal val="visible"/>
                                      </p:to>
                                    </p:set>
                                    <p:anim calcmode="lin" valueType="num">
                                      <p:cBhvr additive="base">
                                        <p:cTn id="19" dur="5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6">
                                            <p:txEl>
                                              <p:pRg st="5" end="5"/>
                                            </p:txEl>
                                          </p:spTgt>
                                        </p:tgtEl>
                                        <p:attrNameLst>
                                          <p:attrName>style.visibility</p:attrName>
                                        </p:attrNameLst>
                                      </p:cBhvr>
                                      <p:to>
                                        <p:strVal val="visible"/>
                                      </p:to>
                                    </p:set>
                                    <p:anim calcmode="lin" valueType="num">
                                      <p:cBhvr additive="base">
                                        <p:cTn id="25" dur="500" fill="hold"/>
                                        <p:tgtEl>
                                          <p:spTgt spid="1126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6">
                                            <p:txEl>
                                              <p:pRg st="6" end="6"/>
                                            </p:txEl>
                                          </p:spTgt>
                                        </p:tgtEl>
                                        <p:attrNameLst>
                                          <p:attrName>style.visibility</p:attrName>
                                        </p:attrNameLst>
                                      </p:cBhvr>
                                      <p:to>
                                        <p:strVal val="visible"/>
                                      </p:to>
                                    </p:set>
                                    <p:anim calcmode="lin" valueType="num">
                                      <p:cBhvr additive="base">
                                        <p:cTn id="31" dur="500" fill="hold"/>
                                        <p:tgtEl>
                                          <p:spTgt spid="1126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uiExpand="1" build="p"/>
    </p:bld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TotalTime>
  <Words>76</Words>
  <Application>Microsoft Office PowerPoint</Application>
  <PresentationFormat>On-screen Show (4:3)</PresentationFormat>
  <Paragraphs>41</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Thames Valley Police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c9677</dc:creator>
  <cp:lastModifiedBy>akydd</cp:lastModifiedBy>
  <cp:revision>114</cp:revision>
  <dcterms:created xsi:type="dcterms:W3CDTF">2010-03-08T13:27:35Z</dcterms:created>
  <dcterms:modified xsi:type="dcterms:W3CDTF">2013-10-06T09:03:08Z</dcterms:modified>
</cp:coreProperties>
</file>