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9" r:id="rId5"/>
    <p:sldId id="262" r:id="rId6"/>
    <p:sldId id="263" r:id="rId7"/>
    <p:sldId id="264" r:id="rId8"/>
    <p:sldId id="270"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4660" autoAdjust="0"/>
  </p:normalViewPr>
  <p:slideViewPr>
    <p:cSldViewPr snapToGrid="0">
      <p:cViewPr varScale="1">
        <p:scale>
          <a:sx n="63" d="100"/>
          <a:sy n="63" d="100"/>
        </p:scale>
        <p:origin x="84" y="1080"/>
      </p:cViewPr>
      <p:guideLst>
        <p:guide orient="horz" pos="2160"/>
        <p:guide pos="3840"/>
      </p:guideLst>
    </p:cSldViewPr>
  </p:slideViewPr>
  <p:outlineViewPr>
    <p:cViewPr>
      <p:scale>
        <a:sx n="33" d="100"/>
        <a:sy n="33" d="100"/>
      </p:scale>
      <p:origin x="48" y="100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9/28/2015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9/28/2015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9/28/2015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areersbox.co.uk/" TargetMode="External"/><Relationship Id="rId2" Type="http://schemas.openxmlformats.org/officeDocument/2006/relationships/hyperlink" Target="http://www.icould.com/buzz" TargetMode="External"/><Relationship Id="rId1" Type="http://schemas.openxmlformats.org/officeDocument/2006/relationships/slideLayout" Target="../slideLayouts/slideLayout2.xml"/><Relationship Id="rId5" Type="http://schemas.openxmlformats.org/officeDocument/2006/relationships/hyperlink" Target="http://www.eclips-online.co.uk/" TargetMode="External"/><Relationship Id="rId4" Type="http://schemas.openxmlformats.org/officeDocument/2006/relationships/hyperlink" Target="http://www.nationalcareersservice.direct.gov.uk/advice/planning/jobfamil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WORK EXPERIENCE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6360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documents</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endParaRPr lang="en-GB" dirty="0" smtClean="0"/>
          </a:p>
          <a:p>
            <a:pPr>
              <a:buFont typeface="Wingdings" panose="05000000000000000000" pitchFamily="2" charset="2"/>
              <a:buChar char="Ø"/>
            </a:pPr>
            <a:r>
              <a:rPr lang="en-GB" sz="2800" dirty="0" smtClean="0"/>
              <a:t>Letter of application for work experience</a:t>
            </a:r>
          </a:p>
          <a:p>
            <a:pPr>
              <a:buFont typeface="Wingdings" panose="05000000000000000000" pitchFamily="2" charset="2"/>
              <a:buChar char="Ø"/>
            </a:pPr>
            <a:r>
              <a:rPr lang="en-GB" sz="2800" dirty="0" smtClean="0"/>
              <a:t>CV </a:t>
            </a:r>
          </a:p>
          <a:p>
            <a:pPr>
              <a:buFont typeface="Wingdings" panose="05000000000000000000" pitchFamily="2" charset="2"/>
              <a:buChar char="Ø"/>
            </a:pPr>
            <a:endParaRPr lang="en-GB" sz="2800" dirty="0"/>
          </a:p>
          <a:p>
            <a:pPr marL="0" indent="0">
              <a:buNone/>
            </a:pPr>
            <a:r>
              <a:rPr lang="en-GB" sz="2800" dirty="0" smtClean="0"/>
              <a:t>Examples of these documents can be found on the Heathen web site.</a:t>
            </a:r>
          </a:p>
          <a:p>
            <a:pPr marL="0" indent="0">
              <a:buNone/>
            </a:pPr>
            <a:r>
              <a:rPr lang="en-GB" sz="2800" dirty="0" smtClean="0"/>
              <a:t>Click on the tab called “careers” at the top of the page and select work experience. </a:t>
            </a:r>
            <a:endParaRPr lang="en-GB" sz="2800" dirty="0"/>
          </a:p>
        </p:txBody>
      </p:sp>
    </p:spTree>
    <p:extLst>
      <p:ext uri="{BB962C8B-B14F-4D97-AF65-F5344CB8AC3E}">
        <p14:creationId xmlns:p14="http://schemas.microsoft.com/office/powerpoint/2010/main" val="2657841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things an employer might expect</a:t>
            </a:r>
            <a:br>
              <a:rPr lang="en-GB" dirty="0" smtClean="0"/>
            </a:br>
            <a:endParaRPr lang="en-GB" dirty="0"/>
          </a:p>
        </p:txBody>
      </p:sp>
      <p:graphicFrame>
        <p:nvGraphicFramePr>
          <p:cNvPr id="3" name="Content Placeholder 9"/>
          <p:cNvGraphicFramePr>
            <a:graphicFrameLocks/>
          </p:cNvGraphicFramePr>
          <p:nvPr>
            <p:extLst>
              <p:ext uri="{D42A27DB-BD31-4B8C-83A1-F6EECF244321}">
                <p14:modId xmlns:p14="http://schemas.microsoft.com/office/powerpoint/2010/main" val="3638358047"/>
              </p:ext>
            </p:extLst>
          </p:nvPr>
        </p:nvGraphicFramePr>
        <p:xfrm>
          <a:off x="1097280" y="2523597"/>
          <a:ext cx="10058400" cy="2839720"/>
        </p:xfrm>
        <a:graphic>
          <a:graphicData uri="http://schemas.openxmlformats.org/drawingml/2006/table">
            <a:tbl>
              <a:tblPr firstRow="1" bandRow="1">
                <a:tableStyleId>{5C22544A-7EE6-4342-B048-85BDC9FD1C3A}</a:tableStyleId>
              </a:tblPr>
              <a:tblGrid>
                <a:gridCol w="3352800"/>
                <a:gridCol w="3352800"/>
                <a:gridCol w="3352800"/>
              </a:tblGrid>
              <a:tr h="370840">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sz="2400" dirty="0" smtClean="0"/>
                        <a:t>Punctuality</a:t>
                      </a:r>
                    </a:p>
                    <a:p>
                      <a:endParaRPr lang="en-GB" sz="2400" dirty="0"/>
                    </a:p>
                  </a:txBody>
                  <a:tcPr/>
                </a:tc>
                <a:tc>
                  <a:txBody>
                    <a:bodyPr/>
                    <a:lstStyle/>
                    <a:p>
                      <a:r>
                        <a:rPr lang="en-GB" sz="2400" dirty="0" smtClean="0"/>
                        <a:t>Dress Code</a:t>
                      </a:r>
                      <a:endParaRPr lang="en-GB" sz="2400" dirty="0"/>
                    </a:p>
                  </a:txBody>
                  <a:tcPr/>
                </a:tc>
                <a:tc>
                  <a:txBody>
                    <a:bodyPr/>
                    <a:lstStyle/>
                    <a:p>
                      <a:r>
                        <a:rPr lang="en-GB" sz="2400" dirty="0" smtClean="0"/>
                        <a:t>Questioning</a:t>
                      </a:r>
                      <a:endParaRPr lang="en-GB" sz="2400" dirty="0"/>
                    </a:p>
                  </a:txBody>
                  <a:tcPr/>
                </a:tc>
              </a:tr>
              <a:tr h="370840">
                <a:tc>
                  <a:txBody>
                    <a:bodyPr/>
                    <a:lstStyle/>
                    <a:p>
                      <a:r>
                        <a:rPr lang="en-GB" sz="2400" dirty="0" smtClean="0"/>
                        <a:t>Reliability</a:t>
                      </a:r>
                      <a:endParaRPr lang="en-GB" sz="2400" dirty="0"/>
                    </a:p>
                  </a:txBody>
                  <a:tcPr/>
                </a:tc>
                <a:tc>
                  <a:txBody>
                    <a:bodyPr/>
                    <a:lstStyle/>
                    <a:p>
                      <a:r>
                        <a:rPr lang="en-GB" sz="2400" dirty="0" smtClean="0"/>
                        <a:t>Health &amp; safety</a:t>
                      </a:r>
                    </a:p>
                    <a:p>
                      <a:endParaRPr lang="en-GB" sz="2400" dirty="0"/>
                    </a:p>
                  </a:txBody>
                  <a:tcPr/>
                </a:tc>
                <a:tc>
                  <a:txBody>
                    <a:bodyPr/>
                    <a:lstStyle/>
                    <a:p>
                      <a:r>
                        <a:rPr lang="en-GB" sz="2400" dirty="0" smtClean="0"/>
                        <a:t>Teamwork</a:t>
                      </a:r>
                      <a:endParaRPr lang="en-GB" sz="2400" dirty="0"/>
                    </a:p>
                  </a:txBody>
                  <a:tcPr/>
                </a:tc>
              </a:tr>
              <a:tr h="370840">
                <a:tc>
                  <a:txBody>
                    <a:bodyPr/>
                    <a:lstStyle/>
                    <a:p>
                      <a:r>
                        <a:rPr lang="en-GB" sz="2400" dirty="0" smtClean="0"/>
                        <a:t>Initiative</a:t>
                      </a:r>
                    </a:p>
                    <a:p>
                      <a:endParaRPr lang="en-GB" sz="2400" dirty="0"/>
                    </a:p>
                  </a:txBody>
                  <a:tcPr/>
                </a:tc>
                <a:tc>
                  <a:txBody>
                    <a:bodyPr/>
                    <a:lstStyle/>
                    <a:p>
                      <a:r>
                        <a:rPr lang="en-GB" sz="2400" dirty="0" smtClean="0"/>
                        <a:t>Use of the internet</a:t>
                      </a:r>
                      <a:endParaRPr lang="en-GB" sz="2400" dirty="0"/>
                    </a:p>
                  </a:txBody>
                  <a:tcPr/>
                </a:tc>
                <a:tc>
                  <a:txBody>
                    <a:bodyPr/>
                    <a:lstStyle/>
                    <a:p>
                      <a:r>
                        <a:rPr lang="en-GB" sz="2400" dirty="0" smtClean="0"/>
                        <a:t>Communication</a:t>
                      </a:r>
                      <a:endParaRPr lang="en-GB" sz="2400" dirty="0"/>
                    </a:p>
                  </a:txBody>
                  <a:tcPr/>
                </a:tc>
              </a:tr>
            </a:tbl>
          </a:graphicData>
        </a:graphic>
      </p:graphicFrame>
    </p:spTree>
    <p:extLst>
      <p:ext uri="{BB962C8B-B14F-4D97-AF65-F5344CB8AC3E}">
        <p14:creationId xmlns:p14="http://schemas.microsoft.com/office/powerpoint/2010/main" val="481200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an employer expects</a:t>
            </a:r>
            <a:endParaRPr lang="en-GB" dirty="0"/>
          </a:p>
        </p:txBody>
      </p:sp>
      <p:sp>
        <p:nvSpPr>
          <p:cNvPr id="3" name="Content Placeholder 2"/>
          <p:cNvSpPr>
            <a:spLocks noGrp="1"/>
          </p:cNvSpPr>
          <p:nvPr>
            <p:ph idx="1"/>
          </p:nvPr>
        </p:nvSpPr>
        <p:spPr/>
        <p:txBody>
          <a:bodyPr>
            <a:normAutofit lnSpcReduction="10000"/>
          </a:bodyPr>
          <a:lstStyle/>
          <a:p>
            <a:r>
              <a:rPr lang="en-GB" b="1" dirty="0" smtClean="0"/>
              <a:t>Punctuality</a:t>
            </a:r>
            <a:r>
              <a:rPr lang="en-GB" dirty="0" smtClean="0"/>
              <a:t> – Arrive on time, if you are going to be late let your supervisor know.</a:t>
            </a:r>
          </a:p>
          <a:p>
            <a:r>
              <a:rPr lang="en-GB" b="1" dirty="0" smtClean="0"/>
              <a:t>Reliability</a:t>
            </a:r>
            <a:r>
              <a:rPr lang="en-GB" dirty="0" smtClean="0"/>
              <a:t> – Projects are sometimes planned for students on work experience, so if you are unable to attend  for any reason its important to let your employer know.  </a:t>
            </a:r>
          </a:p>
          <a:p>
            <a:r>
              <a:rPr lang="en-GB" b="1" dirty="0" smtClean="0"/>
              <a:t>Initiative – </a:t>
            </a:r>
            <a:r>
              <a:rPr lang="en-GB" dirty="0" smtClean="0"/>
              <a:t>Don’t wait to be asked if you have finished a task.  When you need something else to do ask your supervisor.  If you notice something that doesn’t look right , let your supervisor know - it may be helpful.  If you want to learn something specific  during your work experience let your employer know before you start.</a:t>
            </a:r>
          </a:p>
          <a:p>
            <a:r>
              <a:rPr lang="en-GB" b="1" dirty="0" smtClean="0"/>
              <a:t>Communication</a:t>
            </a:r>
            <a:r>
              <a:rPr lang="en-GB" dirty="0" smtClean="0"/>
              <a:t> – It is important to answer the phone in a professional manner.  If you do not know the answer to a question while on the phone, do not panic, explain that you are doping work experience and will need to refer the caller to a colleague .</a:t>
            </a:r>
          </a:p>
          <a:p>
            <a:r>
              <a:rPr lang="en-GB" b="1" dirty="0" smtClean="0"/>
              <a:t>Dress Code -  </a:t>
            </a:r>
            <a:r>
              <a:rPr lang="en-GB" dirty="0" smtClean="0"/>
              <a:t>Smart casual wear is usually acceptable, however in most roles bare flesh, trainers  or jeans are unacceptable.  Ask your employer what they require you to wear before you start.</a:t>
            </a:r>
            <a:endParaRPr lang="en-GB" b="1" dirty="0"/>
          </a:p>
        </p:txBody>
      </p:sp>
    </p:spTree>
    <p:extLst>
      <p:ext uri="{BB962C8B-B14F-4D97-AF65-F5344CB8AC3E}">
        <p14:creationId xmlns:p14="http://schemas.microsoft.com/office/powerpoint/2010/main" val="2237240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an employer wants continued.</a:t>
            </a:r>
            <a:endParaRPr lang="en-GB" dirty="0"/>
          </a:p>
        </p:txBody>
      </p:sp>
      <p:sp>
        <p:nvSpPr>
          <p:cNvPr id="3" name="Content Placeholder 2"/>
          <p:cNvSpPr>
            <a:spLocks noGrp="1"/>
          </p:cNvSpPr>
          <p:nvPr>
            <p:ph idx="1"/>
          </p:nvPr>
        </p:nvSpPr>
        <p:spPr/>
        <p:txBody>
          <a:bodyPr/>
          <a:lstStyle/>
          <a:p>
            <a:r>
              <a:rPr lang="en-GB" b="1" dirty="0" smtClean="0"/>
              <a:t>Health &amp; Safety </a:t>
            </a:r>
            <a:r>
              <a:rPr lang="en-GB" dirty="0" smtClean="0"/>
              <a:t>– You should be taken through Health &amp; safety procedures on your first day.  It is extremely important that you observe these at all times for your own safety and the safety of others</a:t>
            </a:r>
          </a:p>
          <a:p>
            <a:r>
              <a:rPr lang="en-GB" b="1" dirty="0" smtClean="0"/>
              <a:t>Using the internet </a:t>
            </a:r>
            <a:r>
              <a:rPr lang="en-GB" dirty="0" smtClean="0"/>
              <a:t>– Check the company policy on use of the internet and email while on work premises</a:t>
            </a:r>
          </a:p>
          <a:p>
            <a:r>
              <a:rPr lang="en-GB" b="1" dirty="0" smtClean="0"/>
              <a:t>Questioning</a:t>
            </a:r>
            <a:r>
              <a:rPr lang="en-GB" dirty="0" smtClean="0"/>
              <a:t> – Never be afraid to ask questions- you will be learning lots of new skills and tasks.  Employers prefer students to take an interest in the business</a:t>
            </a:r>
          </a:p>
          <a:p>
            <a:r>
              <a:rPr lang="en-GB" b="1" dirty="0" smtClean="0"/>
              <a:t>Teamwork</a:t>
            </a:r>
            <a:r>
              <a:rPr lang="en-GB" dirty="0" smtClean="0"/>
              <a:t> – Most work experience students will be working as part of a team.  You may be asked to do very basic tasks at times, do not feel undervalued.  This demonstrates that you are able to work as part of a team.</a:t>
            </a:r>
          </a:p>
          <a:p>
            <a:endParaRPr lang="en-GB" dirty="0" smtClean="0"/>
          </a:p>
          <a:p>
            <a:endParaRPr lang="en-GB" dirty="0"/>
          </a:p>
        </p:txBody>
      </p:sp>
    </p:spTree>
    <p:extLst>
      <p:ext uri="{BB962C8B-B14F-4D97-AF65-F5344CB8AC3E}">
        <p14:creationId xmlns:p14="http://schemas.microsoft.com/office/powerpoint/2010/main" val="30057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work experience important ?</a:t>
            </a:r>
            <a:endParaRPr lang="en-GB" dirty="0"/>
          </a:p>
        </p:txBody>
      </p:sp>
      <p:sp>
        <p:nvSpPr>
          <p:cNvPr id="3" name="Content Placeholder 2"/>
          <p:cNvSpPr>
            <a:spLocks noGrp="1"/>
          </p:cNvSpPr>
          <p:nvPr>
            <p:ph idx="1"/>
          </p:nvPr>
        </p:nvSpPr>
        <p:spPr>
          <a:xfrm>
            <a:off x="1097280" y="1996046"/>
            <a:ext cx="10058400" cy="4023360"/>
          </a:xfrm>
        </p:spPr>
        <p:txBody>
          <a:bodyPr>
            <a:normAutofit/>
          </a:bodyPr>
          <a:lstStyle/>
          <a:p>
            <a:pPr>
              <a:buFont typeface="Wingdings" panose="05000000000000000000" pitchFamily="2" charset="2"/>
              <a:buChar char="ü"/>
            </a:pPr>
            <a:r>
              <a:rPr lang="en-GB" sz="2400" dirty="0" smtClean="0"/>
              <a:t>It empowers and enables </a:t>
            </a:r>
            <a:r>
              <a:rPr lang="en-GB" sz="2400" b="1" dirty="0" smtClean="0">
                <a:solidFill>
                  <a:srgbClr val="0070C0"/>
                </a:solidFill>
              </a:rPr>
              <a:t>YOU</a:t>
            </a:r>
            <a:r>
              <a:rPr lang="en-GB" sz="2400" dirty="0" smtClean="0"/>
              <a:t> to take responsibility for developing </a:t>
            </a:r>
            <a:r>
              <a:rPr lang="en-GB" sz="2400" b="1" dirty="0" smtClean="0">
                <a:solidFill>
                  <a:srgbClr val="0070C0"/>
                </a:solidFill>
              </a:rPr>
              <a:t>YOUR</a:t>
            </a:r>
            <a:r>
              <a:rPr lang="en-GB" sz="2400" dirty="0" smtClean="0"/>
              <a:t> own experiences of the world of work</a:t>
            </a:r>
          </a:p>
          <a:p>
            <a:pPr>
              <a:buFont typeface="Wingdings" panose="05000000000000000000" pitchFamily="2" charset="2"/>
              <a:buChar char="ü"/>
            </a:pPr>
            <a:r>
              <a:rPr lang="en-GB" sz="2400" dirty="0" smtClean="0"/>
              <a:t>It helps </a:t>
            </a:r>
            <a:r>
              <a:rPr lang="en-GB" sz="2400" b="1" dirty="0" smtClean="0">
                <a:solidFill>
                  <a:srgbClr val="0070C0"/>
                </a:solidFill>
              </a:rPr>
              <a:t>YOU</a:t>
            </a:r>
            <a:r>
              <a:rPr lang="en-GB" sz="2400" dirty="0" smtClean="0"/>
              <a:t> to make better informed decisions about </a:t>
            </a:r>
            <a:r>
              <a:rPr lang="en-GB" sz="2400" b="1" dirty="0" smtClean="0">
                <a:solidFill>
                  <a:srgbClr val="0070C0"/>
                </a:solidFill>
              </a:rPr>
              <a:t>YOUR</a:t>
            </a:r>
            <a:r>
              <a:rPr lang="en-GB" sz="2400" dirty="0" smtClean="0"/>
              <a:t> future career pathway /university /apprenticeship</a:t>
            </a:r>
          </a:p>
          <a:p>
            <a:pPr>
              <a:buFont typeface="Wingdings" panose="05000000000000000000" pitchFamily="2" charset="2"/>
              <a:buChar char="ü"/>
            </a:pPr>
            <a:r>
              <a:rPr lang="en-GB" sz="2400" dirty="0" smtClean="0"/>
              <a:t>It supports </a:t>
            </a:r>
            <a:r>
              <a:rPr lang="en-GB" sz="2400" b="1" dirty="0" smtClean="0">
                <a:solidFill>
                  <a:srgbClr val="0070C0"/>
                </a:solidFill>
              </a:rPr>
              <a:t>YOU</a:t>
            </a:r>
            <a:r>
              <a:rPr lang="en-GB" sz="2400" dirty="0" smtClean="0"/>
              <a:t> if your chosen career pathway will require work experience in order for </a:t>
            </a:r>
            <a:r>
              <a:rPr lang="en-GB" sz="2400" dirty="0" smtClean="0">
                <a:solidFill>
                  <a:srgbClr val="0070C0"/>
                </a:solidFill>
              </a:rPr>
              <a:t>YOU</a:t>
            </a:r>
            <a:r>
              <a:rPr lang="en-GB" sz="2400" dirty="0" smtClean="0"/>
              <a:t> to be considered for a university place or employment e.g.  teaching, psychology, paramedics…</a:t>
            </a:r>
          </a:p>
          <a:p>
            <a:pPr>
              <a:buFont typeface="Wingdings" panose="05000000000000000000" pitchFamily="2" charset="2"/>
              <a:buChar char="ü"/>
            </a:pPr>
            <a:r>
              <a:rPr lang="en-GB" sz="2400" dirty="0" smtClean="0"/>
              <a:t>Evidence that </a:t>
            </a:r>
            <a:r>
              <a:rPr lang="en-GB" sz="2400" b="1" dirty="0" smtClean="0">
                <a:solidFill>
                  <a:srgbClr val="0070C0"/>
                </a:solidFill>
              </a:rPr>
              <a:t>YOU</a:t>
            </a:r>
            <a:r>
              <a:rPr lang="en-GB" sz="2400" dirty="0" smtClean="0"/>
              <a:t> have undertaken work experience hugely enhances any application for future employment and/ or university place</a:t>
            </a:r>
            <a:endParaRPr lang="en-GB" sz="2400" dirty="0"/>
          </a:p>
        </p:txBody>
      </p:sp>
    </p:spTree>
    <p:extLst>
      <p:ext uri="{BB962C8B-B14F-4D97-AF65-F5344CB8AC3E}">
        <p14:creationId xmlns:p14="http://schemas.microsoft.com/office/powerpoint/2010/main" val="1293098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skills can work experience give me?</a:t>
            </a:r>
            <a:endParaRPr lang="en-GB" dirty="0"/>
          </a:p>
        </p:txBody>
      </p:sp>
      <p:sp>
        <p:nvSpPr>
          <p:cNvPr id="3" name="Content Placeholder 2"/>
          <p:cNvSpPr>
            <a:spLocks noGrp="1"/>
          </p:cNvSpPr>
          <p:nvPr>
            <p:ph idx="1"/>
          </p:nvPr>
        </p:nvSpPr>
        <p:spPr/>
        <p:txBody>
          <a:bodyPr/>
          <a:lstStyle/>
          <a:p>
            <a:r>
              <a:rPr lang="en-GB" dirty="0" smtClean="0"/>
              <a:t>    </a:t>
            </a:r>
          </a:p>
          <a:p>
            <a:endParaRPr lang="en-GB" dirty="0"/>
          </a:p>
          <a:p>
            <a:endParaRPr lang="en-GB" dirty="0" smtClean="0"/>
          </a:p>
          <a:p>
            <a:r>
              <a:rPr lang="en-GB" dirty="0"/>
              <a:t> </a:t>
            </a:r>
            <a:r>
              <a:rPr lang="en-GB" dirty="0" smtClean="0"/>
              <a:t>                    </a:t>
            </a:r>
            <a:endParaRPr lang="en-GB" dirty="0"/>
          </a:p>
        </p:txBody>
      </p:sp>
      <p:sp>
        <p:nvSpPr>
          <p:cNvPr id="4" name="Explosion 1 3"/>
          <p:cNvSpPr/>
          <p:nvPr/>
        </p:nvSpPr>
        <p:spPr>
          <a:xfrm>
            <a:off x="1927013" y="1818641"/>
            <a:ext cx="7247467" cy="3877735"/>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ln>
                  <a:solidFill>
                    <a:sysClr val="windowText" lastClr="000000"/>
                  </a:solidFill>
                </a:ln>
                <a:solidFill>
                  <a:srgbClr val="00B0F0"/>
                </a:solidFill>
              </a:rPr>
              <a:t>EMPLOYABILITY</a:t>
            </a:r>
            <a:endParaRPr lang="en-GB" sz="4400" dirty="0">
              <a:ln>
                <a:solidFill>
                  <a:sysClr val="windowText" lastClr="000000"/>
                </a:solidFill>
              </a:ln>
              <a:solidFill>
                <a:srgbClr val="00B0F0"/>
              </a:solidFill>
            </a:endParaRPr>
          </a:p>
        </p:txBody>
      </p:sp>
    </p:spTree>
    <p:extLst>
      <p:ext uri="{BB962C8B-B14F-4D97-AF65-F5344CB8AC3E}">
        <p14:creationId xmlns:p14="http://schemas.microsoft.com/office/powerpoint/2010/main" val="392514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xit" presetSubtype="0" fill="hold" grpId="1" nodeType="clickEffect">
                                  <p:stCondLst>
                                    <p:cond delay="0"/>
                                  </p:stCondLst>
                                  <p:childTnLst>
                                    <p:animEffect transition="out" filter="fade">
                                      <p:cBhvr>
                                        <p:cTn id="12" dur="2000"/>
                                        <p:tgtEl>
                                          <p:spTgt spid="4"/>
                                        </p:tgtEl>
                                      </p:cBhvr>
                                    </p:animEffect>
                                    <p:anim calcmode="lin" valueType="num">
                                      <p:cBhvr>
                                        <p:cTn id="13"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 dur="2000"/>
                                        <p:tgtEl>
                                          <p:spTgt spid="4"/>
                                        </p:tgtEl>
                                        <p:attrNameLst>
                                          <p:attrName>ppt_h</p:attrName>
                                        </p:attrNameLst>
                                      </p:cBhvr>
                                      <p:tavLst>
                                        <p:tav tm="0">
                                          <p:val>
                                            <p:strVal val="ppt_h"/>
                                          </p:val>
                                        </p:tav>
                                        <p:tav tm="100000">
                                          <p:val>
                                            <p:strVal val="ppt_h"/>
                                          </p:val>
                                        </p:tav>
                                      </p:tavLst>
                                    </p:anim>
                                    <p:set>
                                      <p:cBhvr>
                                        <p:cTn id="15"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Employability skills</a:t>
            </a:r>
            <a:endParaRPr lang="en-GB"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65866791"/>
              </p:ext>
            </p:extLst>
          </p:nvPr>
        </p:nvGraphicFramePr>
        <p:xfrm>
          <a:off x="1096963" y="1846263"/>
          <a:ext cx="10058400" cy="4485640"/>
        </p:xfrm>
        <a:graphic>
          <a:graphicData uri="http://schemas.openxmlformats.org/drawingml/2006/table">
            <a:tbl>
              <a:tblPr firstRow="1" bandRow="1">
                <a:tableStyleId>{5C22544A-7EE6-4342-B048-85BDC9FD1C3A}</a:tableStyleId>
              </a:tblPr>
              <a:tblGrid>
                <a:gridCol w="3352800"/>
                <a:gridCol w="3352800"/>
                <a:gridCol w="3352800"/>
              </a:tblGrid>
              <a:tr h="370840">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sz="2400" dirty="0" smtClean="0"/>
                        <a:t>Communication</a:t>
                      </a:r>
                    </a:p>
                    <a:p>
                      <a:endParaRPr lang="en-GB" sz="2400" dirty="0"/>
                    </a:p>
                  </a:txBody>
                  <a:tcPr/>
                </a:tc>
                <a:tc>
                  <a:txBody>
                    <a:bodyPr/>
                    <a:lstStyle/>
                    <a:p>
                      <a:r>
                        <a:rPr lang="en-GB" sz="2400" dirty="0" smtClean="0"/>
                        <a:t>Timekeeping</a:t>
                      </a:r>
                      <a:endParaRPr lang="en-GB" sz="2400" dirty="0"/>
                    </a:p>
                  </a:txBody>
                  <a:tcPr/>
                </a:tc>
                <a:tc>
                  <a:txBody>
                    <a:bodyPr/>
                    <a:lstStyle/>
                    <a:p>
                      <a:r>
                        <a:rPr lang="en-GB" sz="2400" dirty="0" smtClean="0"/>
                        <a:t>Personal Presentation</a:t>
                      </a:r>
                      <a:endParaRPr lang="en-GB" sz="2400" dirty="0"/>
                    </a:p>
                  </a:txBody>
                  <a:tcPr/>
                </a:tc>
              </a:tr>
              <a:tr h="370840">
                <a:tc>
                  <a:txBody>
                    <a:bodyPr/>
                    <a:lstStyle/>
                    <a:p>
                      <a:r>
                        <a:rPr lang="en-GB" sz="2400" dirty="0" smtClean="0"/>
                        <a:t>Reliability</a:t>
                      </a:r>
                    </a:p>
                    <a:p>
                      <a:endParaRPr lang="en-GB" sz="2400" dirty="0"/>
                    </a:p>
                  </a:txBody>
                  <a:tcPr/>
                </a:tc>
                <a:tc>
                  <a:txBody>
                    <a:bodyPr/>
                    <a:lstStyle/>
                    <a:p>
                      <a:r>
                        <a:rPr lang="en-GB" sz="2400" dirty="0" smtClean="0"/>
                        <a:t>Negotiation &amp; decision making</a:t>
                      </a:r>
                      <a:endParaRPr lang="en-GB" sz="2400" dirty="0"/>
                    </a:p>
                  </a:txBody>
                  <a:tcPr/>
                </a:tc>
                <a:tc>
                  <a:txBody>
                    <a:bodyPr/>
                    <a:lstStyle/>
                    <a:p>
                      <a:r>
                        <a:rPr lang="en-GB" sz="2400" dirty="0" smtClean="0"/>
                        <a:t>Numeracy</a:t>
                      </a:r>
                      <a:endParaRPr lang="en-GB" sz="2400" dirty="0"/>
                    </a:p>
                  </a:txBody>
                  <a:tcPr/>
                </a:tc>
              </a:tr>
              <a:tr h="370840">
                <a:tc>
                  <a:txBody>
                    <a:bodyPr/>
                    <a:lstStyle/>
                    <a:p>
                      <a:r>
                        <a:rPr lang="en-GB" sz="2400" dirty="0" smtClean="0"/>
                        <a:t>Teamwork</a:t>
                      </a:r>
                    </a:p>
                    <a:p>
                      <a:endParaRPr lang="en-GB" sz="2400" dirty="0"/>
                    </a:p>
                  </a:txBody>
                  <a:tcPr/>
                </a:tc>
                <a:tc>
                  <a:txBody>
                    <a:bodyPr/>
                    <a:lstStyle/>
                    <a:p>
                      <a:r>
                        <a:rPr lang="en-GB" sz="2400" dirty="0" smtClean="0"/>
                        <a:t>Leadership</a:t>
                      </a:r>
                      <a:endParaRPr lang="en-GB" sz="2400" dirty="0"/>
                    </a:p>
                  </a:txBody>
                  <a:tcPr/>
                </a:tc>
                <a:tc>
                  <a:txBody>
                    <a:bodyPr/>
                    <a:lstStyle/>
                    <a:p>
                      <a:r>
                        <a:rPr lang="en-GB" sz="2400" dirty="0" smtClean="0"/>
                        <a:t>Integrity</a:t>
                      </a:r>
                      <a:endParaRPr lang="en-GB" sz="2400" dirty="0"/>
                    </a:p>
                  </a:txBody>
                  <a:tcPr/>
                </a:tc>
              </a:tr>
              <a:tr h="370840">
                <a:tc>
                  <a:txBody>
                    <a:bodyPr/>
                    <a:lstStyle/>
                    <a:p>
                      <a:r>
                        <a:rPr lang="en-GB" sz="2400" dirty="0" smtClean="0"/>
                        <a:t>Management</a:t>
                      </a:r>
                    </a:p>
                    <a:p>
                      <a:endParaRPr lang="en-GB" sz="2400" dirty="0"/>
                    </a:p>
                  </a:txBody>
                  <a:tcPr/>
                </a:tc>
                <a:tc>
                  <a:txBody>
                    <a:bodyPr/>
                    <a:lstStyle/>
                    <a:p>
                      <a:r>
                        <a:rPr lang="en-GB" sz="2400" dirty="0" smtClean="0"/>
                        <a:t>Organisational</a:t>
                      </a:r>
                      <a:endParaRPr lang="en-GB" sz="2400" dirty="0"/>
                    </a:p>
                  </a:txBody>
                  <a:tcPr/>
                </a:tc>
                <a:tc>
                  <a:txBody>
                    <a:bodyPr/>
                    <a:lstStyle/>
                    <a:p>
                      <a:r>
                        <a:rPr lang="en-GB" sz="2400" dirty="0" smtClean="0"/>
                        <a:t>Problem solving</a:t>
                      </a:r>
                      <a:endParaRPr lang="en-GB" sz="2400" dirty="0"/>
                    </a:p>
                  </a:txBody>
                  <a:tcPr/>
                </a:tc>
              </a:tr>
              <a:tr h="370840">
                <a:tc>
                  <a:txBody>
                    <a:bodyPr/>
                    <a:lstStyle/>
                    <a:p>
                      <a:r>
                        <a:rPr lang="en-GB" sz="2400" dirty="0" smtClean="0"/>
                        <a:t>IT</a:t>
                      </a:r>
                    </a:p>
                    <a:p>
                      <a:endParaRPr lang="en-GB" sz="2400" dirty="0"/>
                    </a:p>
                  </a:txBody>
                  <a:tcPr/>
                </a:tc>
                <a:tc>
                  <a:txBody>
                    <a:bodyPr/>
                    <a:lstStyle/>
                    <a:p>
                      <a:endParaRPr lang="en-GB" sz="2400" dirty="0"/>
                    </a:p>
                  </a:txBody>
                  <a:tcPr/>
                </a:tc>
                <a:tc>
                  <a:txBody>
                    <a:bodyPr/>
                    <a:lstStyle/>
                    <a:p>
                      <a:endParaRPr lang="en-GB" sz="2400" dirty="0"/>
                    </a:p>
                  </a:txBody>
                  <a:tcPr/>
                </a:tc>
              </a:tr>
            </a:tbl>
          </a:graphicData>
        </a:graphic>
      </p:graphicFrame>
    </p:spTree>
    <p:extLst>
      <p:ext uri="{BB962C8B-B14F-4D97-AF65-F5344CB8AC3E}">
        <p14:creationId xmlns:p14="http://schemas.microsoft.com/office/powerpoint/2010/main" val="117372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1</a:t>
            </a:r>
            <a:endParaRPr lang="en-GB" dirty="0"/>
          </a:p>
        </p:txBody>
      </p:sp>
      <p:sp>
        <p:nvSpPr>
          <p:cNvPr id="3" name="Content Placeholder 2"/>
          <p:cNvSpPr>
            <a:spLocks noGrp="1"/>
          </p:cNvSpPr>
          <p:nvPr>
            <p:ph idx="1"/>
          </p:nvPr>
        </p:nvSpPr>
        <p:spPr/>
        <p:txBody>
          <a:bodyPr/>
          <a:lstStyle/>
          <a:p>
            <a:r>
              <a:rPr lang="en-GB" dirty="0" smtClean="0"/>
              <a:t> </a:t>
            </a:r>
          </a:p>
          <a:p>
            <a:endParaRPr lang="en-GB" sz="4000" b="1" dirty="0"/>
          </a:p>
          <a:p>
            <a:r>
              <a:rPr lang="en-GB" sz="4000" b="1" dirty="0" smtClean="0"/>
              <a:t>What three things do I want to achieve from my work experience and why ?</a:t>
            </a:r>
            <a:endParaRPr lang="en-GB" sz="4000" b="1" dirty="0"/>
          </a:p>
        </p:txBody>
      </p:sp>
    </p:spTree>
    <p:extLst>
      <p:ext uri="{BB962C8B-B14F-4D97-AF65-F5344CB8AC3E}">
        <p14:creationId xmlns:p14="http://schemas.microsoft.com/office/powerpoint/2010/main" val="488772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can I do work experience?</a:t>
            </a:r>
            <a:br>
              <a:rPr lang="en-GB" dirty="0" smtClean="0"/>
            </a:br>
            <a:endParaRPr lang="en-GB"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Students can undertake work experience during the </a:t>
            </a:r>
            <a:r>
              <a:rPr lang="en-GB" b="1" dirty="0" smtClean="0"/>
              <a:t>half term breaks </a:t>
            </a:r>
            <a:r>
              <a:rPr lang="en-GB" dirty="0" smtClean="0"/>
              <a:t>and </a:t>
            </a:r>
            <a:r>
              <a:rPr lang="en-GB" b="1" dirty="0" smtClean="0"/>
              <a:t>holidays</a:t>
            </a:r>
            <a:r>
              <a:rPr lang="en-GB" dirty="0" smtClean="0"/>
              <a:t>.  It is useful to make a note of your dates of availability so that this can be referenced in letters to employers,</a:t>
            </a:r>
          </a:p>
          <a:p>
            <a:endParaRPr lang="en-GB" dirty="0"/>
          </a:p>
          <a:p>
            <a:r>
              <a:rPr lang="en-GB" dirty="0" smtClean="0"/>
              <a:t>Half term:    22 October – 30 October 2015</a:t>
            </a:r>
          </a:p>
          <a:p>
            <a:r>
              <a:rPr lang="en-GB" dirty="0" smtClean="0"/>
              <a:t>Christmas:    2 December – 4 January 2016</a:t>
            </a:r>
          </a:p>
          <a:p>
            <a:r>
              <a:rPr lang="en-GB" dirty="0" smtClean="0"/>
              <a:t>Half term:    15 February – 10 February 2016</a:t>
            </a:r>
          </a:p>
          <a:p>
            <a:r>
              <a:rPr lang="en-GB" dirty="0" smtClean="0"/>
              <a:t>Easter :         25 March – 8 April 2016</a:t>
            </a:r>
          </a:p>
          <a:p>
            <a:r>
              <a:rPr lang="en-GB" dirty="0" smtClean="0"/>
              <a:t>Half term:    30 May – 3 June 2016</a:t>
            </a:r>
          </a:p>
          <a:p>
            <a:r>
              <a:rPr lang="en-GB" dirty="0" smtClean="0"/>
              <a:t>Holidays       21 July 2015 – September 2016 </a:t>
            </a:r>
            <a:endParaRPr lang="en-GB" dirty="0"/>
          </a:p>
        </p:txBody>
      </p:sp>
    </p:spTree>
    <p:extLst>
      <p:ext uri="{BB962C8B-B14F-4D97-AF65-F5344CB8AC3E}">
        <p14:creationId xmlns:p14="http://schemas.microsoft.com/office/powerpoint/2010/main" val="385994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 of work experience should I apply for?</a:t>
            </a:r>
            <a:endParaRPr lang="en-GB" dirty="0"/>
          </a:p>
        </p:txBody>
      </p:sp>
      <p:sp>
        <p:nvSpPr>
          <p:cNvPr id="3" name="Content Placeholder 2"/>
          <p:cNvSpPr>
            <a:spLocks noGrp="1"/>
          </p:cNvSpPr>
          <p:nvPr>
            <p:ph idx="1"/>
          </p:nvPr>
        </p:nvSpPr>
        <p:spPr>
          <a:xfrm>
            <a:off x="1097279" y="1879600"/>
            <a:ext cx="10214187" cy="4521200"/>
          </a:xfrm>
        </p:spPr>
        <p:txBody>
          <a:bodyPr>
            <a:normAutofit fontScale="92500" lnSpcReduction="20000"/>
          </a:bodyPr>
          <a:lstStyle/>
          <a:p>
            <a:r>
              <a:rPr lang="en-GB" dirty="0" smtClean="0"/>
              <a:t>If you know the employment sector that you want to work in, start looking there. If you are unsure about where or what sector that you want to work in , its really important to begin career research </a:t>
            </a:r>
            <a:r>
              <a:rPr lang="en-GB" b="1" dirty="0" smtClean="0"/>
              <a:t>NOW!   Things you can do:</a:t>
            </a:r>
            <a:endParaRPr lang="en-GB" b="1" dirty="0"/>
          </a:p>
          <a:p>
            <a:pPr>
              <a:buFont typeface="Wingdings" panose="05000000000000000000" pitchFamily="2" charset="2"/>
              <a:buChar char="Ø"/>
            </a:pPr>
            <a:r>
              <a:rPr lang="en-GB" dirty="0" smtClean="0"/>
              <a:t>Try the “Buzz test” this only takes a few minutes to do.  The answers which you give will reveal your personality type.  You are given suggested ideas about potential career areas which suit your personality type : </a:t>
            </a:r>
            <a:r>
              <a:rPr lang="en-GB" b="1" dirty="0" smtClean="0">
                <a:hlinkClick r:id="rId2"/>
              </a:rPr>
              <a:t>www.icould.com/buzz</a:t>
            </a:r>
            <a:r>
              <a:rPr lang="en-GB" b="1" dirty="0" smtClean="0"/>
              <a:t> </a:t>
            </a:r>
          </a:p>
          <a:p>
            <a:pPr marL="0" indent="0">
              <a:buNone/>
            </a:pPr>
            <a:endParaRPr lang="en-GB" b="1" dirty="0" smtClean="0"/>
          </a:p>
          <a:p>
            <a:pPr>
              <a:buFont typeface="Wingdings" panose="05000000000000000000" pitchFamily="2" charset="2"/>
              <a:buChar char="Ø"/>
            </a:pPr>
            <a:r>
              <a:rPr lang="en-GB" dirty="0" smtClean="0"/>
              <a:t>Explore/watch career videos of employers and employees talking about their job roles, career paths and future prospects:</a:t>
            </a:r>
            <a:r>
              <a:rPr lang="en-GB" b="1" dirty="0" smtClean="0"/>
              <a:t> </a:t>
            </a:r>
            <a:r>
              <a:rPr lang="en-GB" b="1" dirty="0" smtClean="0">
                <a:hlinkClick r:id="rId3"/>
              </a:rPr>
              <a:t>www.careersbox.co.uk</a:t>
            </a:r>
            <a:r>
              <a:rPr lang="en-GB" b="1" dirty="0" smtClean="0"/>
              <a:t>    </a:t>
            </a:r>
            <a:r>
              <a:rPr lang="en-GB" b="1" dirty="0" smtClean="0">
                <a:hlinkClick r:id="rId2"/>
              </a:rPr>
              <a:t>www.icould.com/buzz</a:t>
            </a:r>
            <a:endParaRPr lang="en-GB" b="1" dirty="0" smtClean="0"/>
          </a:p>
          <a:p>
            <a:pPr>
              <a:buFont typeface="Wingdings" panose="05000000000000000000" pitchFamily="2" charset="2"/>
              <a:buChar char="Ø"/>
            </a:pPr>
            <a:endParaRPr lang="en-GB" b="1" dirty="0" smtClean="0"/>
          </a:p>
          <a:p>
            <a:pPr>
              <a:buFont typeface="Wingdings" panose="05000000000000000000" pitchFamily="2" charset="2"/>
              <a:buChar char="Ø"/>
            </a:pPr>
            <a:r>
              <a:rPr lang="en-GB" dirty="0" smtClean="0"/>
              <a:t>Look at job profiles and information leaflets: </a:t>
            </a:r>
            <a:r>
              <a:rPr lang="en-GB" b="1" dirty="0" smtClean="0">
                <a:hlinkClick r:id="rId4"/>
              </a:rPr>
              <a:t>www.nationalcareersservice.direct.gov.uk/advice/planning/jobfamily</a:t>
            </a:r>
            <a:endParaRPr lang="en-GB" b="1" dirty="0" smtClean="0"/>
          </a:p>
          <a:p>
            <a:pPr>
              <a:buFont typeface="Wingdings" panose="05000000000000000000" pitchFamily="2" charset="2"/>
              <a:buChar char="Ø"/>
            </a:pPr>
            <a:endParaRPr lang="en-GB" b="1" dirty="0" smtClean="0"/>
          </a:p>
          <a:p>
            <a:pPr>
              <a:buFont typeface="Wingdings" panose="05000000000000000000" pitchFamily="2" charset="2"/>
              <a:buChar char="Ø"/>
            </a:pPr>
            <a:r>
              <a:rPr lang="en-GB" b="1" dirty="0" smtClean="0">
                <a:hlinkClick r:id="rId5"/>
              </a:rPr>
              <a:t>www.eclips-online.co.uk</a:t>
            </a:r>
            <a:r>
              <a:rPr lang="en-GB" dirty="0" smtClean="0"/>
              <a:t> </a:t>
            </a:r>
            <a:r>
              <a:rPr lang="en-GB" dirty="0" smtClean="0"/>
              <a:t>–  Login:  </a:t>
            </a:r>
            <a:r>
              <a:rPr lang="en-GB" b="1" dirty="0" smtClean="0"/>
              <a:t>  </a:t>
            </a:r>
            <a:r>
              <a:rPr lang="en-GB" b="1" dirty="0"/>
              <a:t>LitHea5ty</a:t>
            </a:r>
            <a:endParaRPr lang="en-GB" dirty="0" smtClean="0"/>
          </a:p>
          <a:p>
            <a:pPr>
              <a:buFont typeface="Wingdings" panose="05000000000000000000" pitchFamily="2" charset="2"/>
              <a:buChar char="Ø"/>
            </a:pPr>
            <a:endParaRPr lang="en-GB" b="1" dirty="0"/>
          </a:p>
          <a:p>
            <a:pPr>
              <a:buFont typeface="Wingdings" panose="05000000000000000000" pitchFamily="2" charset="2"/>
              <a:buChar char="Ø"/>
            </a:pPr>
            <a:endParaRPr lang="en-GB" b="1" dirty="0" smtClean="0"/>
          </a:p>
          <a:p>
            <a:pPr>
              <a:buFont typeface="Wingdings" panose="05000000000000000000" pitchFamily="2" charset="2"/>
              <a:buChar char="Ø"/>
            </a:pPr>
            <a:endParaRPr lang="en-GB" b="1" dirty="0" smtClean="0"/>
          </a:p>
          <a:p>
            <a:pPr>
              <a:buFont typeface="Wingdings" panose="05000000000000000000" pitchFamily="2" charset="2"/>
              <a:buChar char="Ø"/>
            </a:pPr>
            <a:endParaRPr lang="en-GB" b="1" dirty="0"/>
          </a:p>
        </p:txBody>
      </p:sp>
    </p:spTree>
    <p:extLst>
      <p:ext uri="{BB962C8B-B14F-4D97-AF65-F5344CB8AC3E}">
        <p14:creationId xmlns:p14="http://schemas.microsoft.com/office/powerpoint/2010/main" val="2155951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should I look for work experience? </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smtClean="0"/>
              <a:t> Anywhere and everywhere</a:t>
            </a:r>
          </a:p>
          <a:p>
            <a:pPr>
              <a:buFont typeface="Wingdings" panose="05000000000000000000" pitchFamily="2" charset="2"/>
              <a:buChar char="v"/>
            </a:pPr>
            <a:r>
              <a:rPr lang="en-GB" dirty="0" smtClean="0"/>
              <a:t> Use your local area knowledge and network of friends and family</a:t>
            </a:r>
          </a:p>
          <a:p>
            <a:pPr>
              <a:buFont typeface="Wingdings" panose="05000000000000000000" pitchFamily="2" charset="2"/>
              <a:buChar char="v"/>
            </a:pPr>
            <a:r>
              <a:rPr lang="en-GB" dirty="0" smtClean="0"/>
              <a:t> Ask your parents and their friends – let people know you are looking for work experience</a:t>
            </a:r>
          </a:p>
          <a:p>
            <a:pPr>
              <a:buFont typeface="Wingdings" panose="05000000000000000000" pitchFamily="2" charset="2"/>
              <a:buChar char="v"/>
            </a:pPr>
            <a:r>
              <a:rPr lang="en-GB" dirty="0" smtClean="0"/>
              <a:t> Ask older students/friends where they found work experience</a:t>
            </a:r>
          </a:p>
          <a:p>
            <a:pPr>
              <a:buFont typeface="Wingdings" panose="05000000000000000000" pitchFamily="2" charset="2"/>
              <a:buChar char="v"/>
            </a:pPr>
            <a:r>
              <a:rPr lang="en-GB" dirty="0" smtClean="0"/>
              <a:t> Use the internet to search local businesses that interest you</a:t>
            </a:r>
          </a:p>
          <a:p>
            <a:pPr>
              <a:buFont typeface="Wingdings" panose="05000000000000000000" pitchFamily="2" charset="2"/>
              <a:buChar char="v"/>
            </a:pPr>
            <a:r>
              <a:rPr lang="en-GB" dirty="0" smtClean="0"/>
              <a:t> Careers events at LHS – talk to the business professionals who attend</a:t>
            </a:r>
          </a:p>
          <a:p>
            <a:pPr>
              <a:buFont typeface="Wingdings" panose="05000000000000000000" pitchFamily="2" charset="2"/>
              <a:buChar char="v"/>
            </a:pPr>
            <a:r>
              <a:rPr lang="en-GB" dirty="0" smtClean="0"/>
              <a:t> Use the LHS alumni network</a:t>
            </a:r>
          </a:p>
          <a:p>
            <a:pPr>
              <a:buFont typeface="Wingdings" panose="05000000000000000000" pitchFamily="2" charset="2"/>
              <a:buChar char="v"/>
            </a:pPr>
            <a:r>
              <a:rPr lang="en-GB" dirty="0" smtClean="0"/>
              <a:t> Careers office at LHS</a:t>
            </a:r>
            <a:endParaRPr lang="en-GB" dirty="0"/>
          </a:p>
        </p:txBody>
      </p:sp>
    </p:spTree>
    <p:extLst>
      <p:ext uri="{BB962C8B-B14F-4D97-AF65-F5344CB8AC3E}">
        <p14:creationId xmlns:p14="http://schemas.microsoft.com/office/powerpoint/2010/main" val="2155907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I get work experience?</a:t>
            </a:r>
            <a:endParaRPr lang="en-GB" dirty="0"/>
          </a:p>
        </p:txBody>
      </p:sp>
      <p:sp>
        <p:nvSpPr>
          <p:cNvPr id="3" name="Content Placeholder 2"/>
          <p:cNvSpPr>
            <a:spLocks noGrp="1"/>
          </p:cNvSpPr>
          <p:nvPr>
            <p:ph idx="1"/>
          </p:nvPr>
        </p:nvSpPr>
        <p:spPr/>
        <p:txBody>
          <a:bodyPr>
            <a:normAutofit lnSpcReduction="10000"/>
          </a:bodyPr>
          <a:lstStyle/>
          <a:p>
            <a:r>
              <a:rPr lang="en-GB" dirty="0" smtClean="0"/>
              <a:t>Start looking and applying  </a:t>
            </a:r>
            <a:r>
              <a:rPr lang="en-GB" b="1" dirty="0" smtClean="0"/>
              <a:t>NOW</a:t>
            </a:r>
            <a:r>
              <a:rPr lang="en-GB" dirty="0" smtClean="0"/>
              <a:t> – its never too early.</a:t>
            </a:r>
          </a:p>
          <a:p>
            <a:r>
              <a:rPr lang="en-GB" dirty="0" smtClean="0"/>
              <a:t>The quickest way is to go into local businesses and ask to speak to the manager or person  in charge.  Introduce yourself and explain that you are looking  for work experience and  be prepared to give a few reasons why you would particularly like to work for that business.</a:t>
            </a:r>
          </a:p>
          <a:p>
            <a:r>
              <a:rPr lang="en-GB" b="1" dirty="0" smtClean="0"/>
              <a:t>Examples of some reasons you may want to use:</a:t>
            </a:r>
          </a:p>
          <a:p>
            <a:pPr>
              <a:buFont typeface="Wingdings" panose="05000000000000000000" pitchFamily="2" charset="2"/>
              <a:buChar char="Ø"/>
            </a:pPr>
            <a:r>
              <a:rPr lang="en-GB" dirty="0" smtClean="0"/>
              <a:t>I want to improve my employability skills</a:t>
            </a:r>
          </a:p>
          <a:p>
            <a:pPr>
              <a:buFont typeface="Wingdings" panose="05000000000000000000" pitchFamily="2" charset="2"/>
              <a:buChar char="Ø"/>
            </a:pPr>
            <a:r>
              <a:rPr lang="en-GB" dirty="0" smtClean="0"/>
              <a:t>I have no experience of work and think its really important for me to get some </a:t>
            </a:r>
          </a:p>
          <a:p>
            <a:pPr>
              <a:buFont typeface="Wingdings" panose="05000000000000000000" pitchFamily="2" charset="2"/>
              <a:buChar char="Ø"/>
            </a:pPr>
            <a:r>
              <a:rPr lang="en-GB" dirty="0" smtClean="0"/>
              <a:t>I need to have work experience so that I can get on a particular university course</a:t>
            </a:r>
          </a:p>
          <a:p>
            <a:pPr>
              <a:buFont typeface="Wingdings" panose="05000000000000000000" pitchFamily="2" charset="2"/>
              <a:buChar char="Ø"/>
            </a:pPr>
            <a:r>
              <a:rPr lang="en-GB" dirty="0" smtClean="0"/>
              <a:t>I want to find out if this area of work is really for me</a:t>
            </a:r>
          </a:p>
          <a:p>
            <a:pPr>
              <a:buFont typeface="Wingdings" panose="05000000000000000000" pitchFamily="2" charset="2"/>
              <a:buChar char="Ø"/>
            </a:pPr>
            <a:r>
              <a:rPr lang="en-GB" dirty="0" smtClean="0"/>
              <a:t>I want to improve my employability  </a:t>
            </a:r>
            <a:endParaRPr lang="en-GB" dirty="0"/>
          </a:p>
        </p:txBody>
      </p:sp>
    </p:spTree>
    <p:extLst>
      <p:ext uri="{BB962C8B-B14F-4D97-AF65-F5344CB8AC3E}">
        <p14:creationId xmlns:p14="http://schemas.microsoft.com/office/powerpoint/2010/main" val="2854272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145</TotalTime>
  <Words>996</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Calibri Light</vt:lpstr>
      <vt:lpstr>Wingdings</vt:lpstr>
      <vt:lpstr>Retrospect</vt:lpstr>
      <vt:lpstr>WORK EXPERIENCE</vt:lpstr>
      <vt:lpstr>Why is work experience important ?</vt:lpstr>
      <vt:lpstr>What skills can work experience give me?</vt:lpstr>
      <vt:lpstr>Employability skills</vt:lpstr>
      <vt:lpstr>Task 1</vt:lpstr>
      <vt:lpstr>When can I do work experience? </vt:lpstr>
      <vt:lpstr>What kind of work experience should I apply for?</vt:lpstr>
      <vt:lpstr>Where should I look for work experience? </vt:lpstr>
      <vt:lpstr>How do I get work experience?</vt:lpstr>
      <vt:lpstr>Useful documents</vt:lpstr>
      <vt:lpstr>Practical things an employer might expect </vt:lpstr>
      <vt:lpstr>What an employer expects</vt:lpstr>
      <vt:lpstr>What an employer wants continued.</vt:lpstr>
    </vt:vector>
  </TitlesOfParts>
  <Company>Little Heath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EXPERIENCE</dc:title>
  <dc:creator>Ms E Wooller</dc:creator>
  <cp:lastModifiedBy>Ms E Wooller</cp:lastModifiedBy>
  <cp:revision>17</cp:revision>
  <dcterms:created xsi:type="dcterms:W3CDTF">2015-09-28T10:28:57Z</dcterms:created>
  <dcterms:modified xsi:type="dcterms:W3CDTF">2015-09-28T13:21:10Z</dcterms:modified>
</cp:coreProperties>
</file>