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17" r:id="rId2"/>
  </p:sldMasterIdLst>
  <p:notesMasterIdLst>
    <p:notesMasterId r:id="rId32"/>
  </p:notesMasterIdLst>
  <p:handoutMasterIdLst>
    <p:handoutMasterId r:id="rId33"/>
  </p:handoutMasterIdLst>
  <p:sldIdLst>
    <p:sldId id="265" r:id="rId3"/>
    <p:sldId id="314" r:id="rId4"/>
    <p:sldId id="293" r:id="rId5"/>
    <p:sldId id="294" r:id="rId6"/>
    <p:sldId id="296" r:id="rId7"/>
    <p:sldId id="316" r:id="rId8"/>
    <p:sldId id="299" r:id="rId9"/>
    <p:sldId id="300" r:id="rId10"/>
    <p:sldId id="318" r:id="rId11"/>
    <p:sldId id="312" r:id="rId12"/>
    <p:sldId id="313" r:id="rId13"/>
    <p:sldId id="319" r:id="rId14"/>
    <p:sldId id="307" r:id="rId15"/>
    <p:sldId id="309" r:id="rId16"/>
    <p:sldId id="282"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20" r:id="rId30"/>
    <p:sldId id="284" r:id="rId31"/>
  </p:sldIdLst>
  <p:sldSz cx="9144000" cy="6858000" type="screen4x3"/>
  <p:notesSz cx="6718300" cy="9867900"/>
  <p:embeddedFontLst>
    <p:embeddedFont>
      <p:font typeface="Effra" panose="020B0604020202020204" charset="0"/>
      <p:regular r:id="rId34"/>
      <p:bold r:id="rId35"/>
      <p:italic r:id="rId36"/>
      <p:boldItalic r:id="rId37"/>
    </p:embeddedFont>
    <p:embeddedFont>
      <p:font typeface="Effra Heavy" panose="020B0604020202020204" charset="0"/>
      <p:bold r:id="rId38"/>
      <p:boldItalic r:id="rId39"/>
    </p:embeddedFont>
    <p:embeddedFont>
      <p:font typeface="Rdg Vesta"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Effra Light" panose="020B0604020202020204" charset="0"/>
      <p:regular r:id="rId48"/>
      <p:italic r:id="rId49"/>
    </p:embeddedFont>
  </p:embeddedFontLst>
  <p:defaultTextStyle>
    <a:defPPr>
      <a:defRPr lang="en-GB"/>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6" autoAdjust="0"/>
    <p:restoredTop sz="95990" autoAdjust="0"/>
  </p:normalViewPr>
  <p:slideViewPr>
    <p:cSldViewPr showGuides="1">
      <p:cViewPr varScale="1">
        <p:scale>
          <a:sx n="104" d="100"/>
          <a:sy n="104" d="100"/>
        </p:scale>
        <p:origin x="20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B9078-E791-4004-ABC5-A444154A9A4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37EBA716-1B10-4C4A-A926-4D20A49C1F0D}">
      <dgm:prSet phldrT="[Text]"/>
      <dgm:spPr/>
      <dgm:t>
        <a:bodyPr/>
        <a:lstStyle/>
        <a:p>
          <a:r>
            <a:rPr lang="en-GB" dirty="0" smtClean="0"/>
            <a:t>Entry requirements</a:t>
          </a:r>
          <a:endParaRPr lang="en-GB" dirty="0"/>
        </a:p>
      </dgm:t>
    </dgm:pt>
    <dgm:pt modelId="{E66E0274-7238-41C4-868F-A8FE02469160}" type="parTrans" cxnId="{50E75AEA-9875-4C1E-ABDF-6EFFCC34BBE0}">
      <dgm:prSet/>
      <dgm:spPr/>
      <dgm:t>
        <a:bodyPr/>
        <a:lstStyle/>
        <a:p>
          <a:endParaRPr lang="en-GB"/>
        </a:p>
      </dgm:t>
    </dgm:pt>
    <dgm:pt modelId="{2805EE70-812B-4C9A-A767-5E8C9A5C38EB}" type="sibTrans" cxnId="{50E75AEA-9875-4C1E-ABDF-6EFFCC34BBE0}">
      <dgm:prSet/>
      <dgm:spPr/>
      <dgm:t>
        <a:bodyPr/>
        <a:lstStyle/>
        <a:p>
          <a:endParaRPr lang="en-GB"/>
        </a:p>
      </dgm:t>
    </dgm:pt>
    <dgm:pt modelId="{EA5927DF-A572-4244-9513-834559A121DD}">
      <dgm:prSet phldrT="[Text]"/>
      <dgm:spPr/>
      <dgm:t>
        <a:bodyPr/>
        <a:lstStyle/>
        <a:p>
          <a:r>
            <a:rPr lang="en-GB" dirty="0" smtClean="0"/>
            <a:t>Course content </a:t>
          </a:r>
          <a:endParaRPr lang="en-GB" dirty="0"/>
        </a:p>
      </dgm:t>
    </dgm:pt>
    <dgm:pt modelId="{409818CA-89C5-4288-B5C7-D5116C76C01C}" type="parTrans" cxnId="{BD15F7E4-72EB-4AAC-BEBD-8A621DF96CD7}">
      <dgm:prSet/>
      <dgm:spPr/>
      <dgm:t>
        <a:bodyPr/>
        <a:lstStyle/>
        <a:p>
          <a:endParaRPr lang="en-GB"/>
        </a:p>
      </dgm:t>
    </dgm:pt>
    <dgm:pt modelId="{FC797AC8-DB2A-4E5F-94A2-9D178AC0577F}" type="sibTrans" cxnId="{BD15F7E4-72EB-4AAC-BEBD-8A621DF96CD7}">
      <dgm:prSet/>
      <dgm:spPr/>
      <dgm:t>
        <a:bodyPr/>
        <a:lstStyle/>
        <a:p>
          <a:endParaRPr lang="en-GB"/>
        </a:p>
      </dgm:t>
    </dgm:pt>
    <dgm:pt modelId="{F3AF377D-1379-473E-9026-82FF5FB9D776}">
      <dgm:prSet phldrT="[Text]"/>
      <dgm:spPr/>
      <dgm:t>
        <a:bodyPr/>
        <a:lstStyle/>
        <a:p>
          <a:r>
            <a:rPr lang="en-GB" dirty="0" smtClean="0"/>
            <a:t>Accreditation</a:t>
          </a:r>
          <a:endParaRPr lang="en-GB" dirty="0"/>
        </a:p>
      </dgm:t>
    </dgm:pt>
    <dgm:pt modelId="{75F15E4C-1D40-4A50-856F-D21BAE2FFBD6}" type="parTrans" cxnId="{81E02A3C-8827-4FDA-B66C-D32F6339B818}">
      <dgm:prSet/>
      <dgm:spPr/>
      <dgm:t>
        <a:bodyPr/>
        <a:lstStyle/>
        <a:p>
          <a:endParaRPr lang="en-GB"/>
        </a:p>
      </dgm:t>
    </dgm:pt>
    <dgm:pt modelId="{8C7A565E-86A4-4369-AE6C-C247426FA11C}" type="sibTrans" cxnId="{81E02A3C-8827-4FDA-B66C-D32F6339B818}">
      <dgm:prSet/>
      <dgm:spPr/>
      <dgm:t>
        <a:bodyPr/>
        <a:lstStyle/>
        <a:p>
          <a:endParaRPr lang="en-GB"/>
        </a:p>
      </dgm:t>
    </dgm:pt>
    <dgm:pt modelId="{8D744A52-AE19-492A-A705-606C97954F5B}">
      <dgm:prSet phldrT="[Text]"/>
      <dgm:spPr/>
      <dgm:t>
        <a:bodyPr/>
        <a:lstStyle/>
        <a:p>
          <a:r>
            <a:rPr lang="en-GB" dirty="0" smtClean="0"/>
            <a:t>Support</a:t>
          </a:r>
          <a:endParaRPr lang="en-GB" dirty="0"/>
        </a:p>
      </dgm:t>
    </dgm:pt>
    <dgm:pt modelId="{8B06BDEC-E223-4B48-A490-11BE66D42CC4}" type="parTrans" cxnId="{E8CA58DC-BA80-41E0-BE5F-846F7D041439}">
      <dgm:prSet/>
      <dgm:spPr/>
      <dgm:t>
        <a:bodyPr/>
        <a:lstStyle/>
        <a:p>
          <a:endParaRPr lang="en-GB"/>
        </a:p>
      </dgm:t>
    </dgm:pt>
    <dgm:pt modelId="{2D3D6564-F7EE-46C3-AFFD-7A81DECE5458}" type="sibTrans" cxnId="{E8CA58DC-BA80-41E0-BE5F-846F7D041439}">
      <dgm:prSet/>
      <dgm:spPr/>
      <dgm:t>
        <a:bodyPr/>
        <a:lstStyle/>
        <a:p>
          <a:endParaRPr lang="en-GB"/>
        </a:p>
      </dgm:t>
    </dgm:pt>
    <dgm:pt modelId="{03F12275-3145-4CBB-BE97-713F0F9E8FC6}">
      <dgm:prSet phldrT="[Text]"/>
      <dgm:spPr/>
      <dgm:t>
        <a:bodyPr/>
        <a:lstStyle/>
        <a:p>
          <a:r>
            <a:rPr lang="en-GB" dirty="0" smtClean="0"/>
            <a:t>Facilities </a:t>
          </a:r>
          <a:endParaRPr lang="en-GB" dirty="0"/>
        </a:p>
      </dgm:t>
    </dgm:pt>
    <dgm:pt modelId="{FD41BC1C-822A-44A5-BAD2-8FBFD4AFF3C7}" type="parTrans" cxnId="{0F2A62EC-DB0F-4745-8CB5-33CDABE8487E}">
      <dgm:prSet/>
      <dgm:spPr/>
      <dgm:t>
        <a:bodyPr/>
        <a:lstStyle/>
        <a:p>
          <a:endParaRPr lang="en-GB"/>
        </a:p>
      </dgm:t>
    </dgm:pt>
    <dgm:pt modelId="{3108D0B1-8EB2-4B07-82FD-D927FBD5DB96}" type="sibTrans" cxnId="{0F2A62EC-DB0F-4745-8CB5-33CDABE8487E}">
      <dgm:prSet/>
      <dgm:spPr/>
      <dgm:t>
        <a:bodyPr/>
        <a:lstStyle/>
        <a:p>
          <a:endParaRPr lang="en-GB"/>
        </a:p>
      </dgm:t>
    </dgm:pt>
    <dgm:pt modelId="{1233D6D9-7CDB-414B-BA9B-1F6371909814}">
      <dgm:prSet phldrT="[Text]"/>
      <dgm:spPr/>
      <dgm:t>
        <a:bodyPr/>
        <a:lstStyle/>
        <a:p>
          <a:r>
            <a:rPr lang="en-GB" dirty="0" smtClean="0"/>
            <a:t>Assessment</a:t>
          </a:r>
          <a:endParaRPr lang="en-GB" dirty="0"/>
        </a:p>
      </dgm:t>
    </dgm:pt>
    <dgm:pt modelId="{FE296B72-D92A-49B7-89C6-E2D9C42E4788}" type="parTrans" cxnId="{0AA971F8-E123-4DB7-A6AE-FB4F34D924E4}">
      <dgm:prSet/>
      <dgm:spPr/>
      <dgm:t>
        <a:bodyPr/>
        <a:lstStyle/>
        <a:p>
          <a:endParaRPr lang="en-GB"/>
        </a:p>
      </dgm:t>
    </dgm:pt>
    <dgm:pt modelId="{FF8D3379-4158-4F40-A2BA-ABC875304BF1}" type="sibTrans" cxnId="{0AA971F8-E123-4DB7-A6AE-FB4F34D924E4}">
      <dgm:prSet/>
      <dgm:spPr/>
      <dgm:t>
        <a:bodyPr/>
        <a:lstStyle/>
        <a:p>
          <a:endParaRPr lang="en-GB"/>
        </a:p>
      </dgm:t>
    </dgm:pt>
    <dgm:pt modelId="{F8A1C0CD-3E84-458D-84A9-1ECC9072808C}">
      <dgm:prSet phldrT="[Text]"/>
      <dgm:spPr/>
      <dgm:t>
        <a:bodyPr/>
        <a:lstStyle/>
        <a:p>
          <a:r>
            <a:rPr lang="en-GB" dirty="0" smtClean="0"/>
            <a:t>Other opportunities</a:t>
          </a:r>
        </a:p>
      </dgm:t>
    </dgm:pt>
    <dgm:pt modelId="{4BA7E106-960C-4ABB-9A2D-9E585547A0B4}" type="parTrans" cxnId="{CC39CD09-D457-4CE8-BABB-A9958582638E}">
      <dgm:prSet/>
      <dgm:spPr/>
      <dgm:t>
        <a:bodyPr/>
        <a:lstStyle/>
        <a:p>
          <a:endParaRPr lang="en-GB"/>
        </a:p>
      </dgm:t>
    </dgm:pt>
    <dgm:pt modelId="{CD88361F-1098-49F2-951E-DD11CCB04DFA}" type="sibTrans" cxnId="{CC39CD09-D457-4CE8-BABB-A9958582638E}">
      <dgm:prSet/>
      <dgm:spPr/>
      <dgm:t>
        <a:bodyPr/>
        <a:lstStyle/>
        <a:p>
          <a:endParaRPr lang="en-GB"/>
        </a:p>
      </dgm:t>
    </dgm:pt>
    <dgm:pt modelId="{386B6841-41AA-46B6-AFF2-F875B24F2B05}" type="pres">
      <dgm:prSet presAssocID="{261B9078-E791-4004-ABC5-A444154A9A47}" presName="cycle" presStyleCnt="0">
        <dgm:presLayoutVars>
          <dgm:dir/>
          <dgm:resizeHandles val="exact"/>
        </dgm:presLayoutVars>
      </dgm:prSet>
      <dgm:spPr/>
      <dgm:t>
        <a:bodyPr/>
        <a:lstStyle/>
        <a:p>
          <a:endParaRPr lang="en-GB"/>
        </a:p>
      </dgm:t>
    </dgm:pt>
    <dgm:pt modelId="{3B219615-9E40-48CA-A891-534B4DD6FC0A}" type="pres">
      <dgm:prSet presAssocID="{37EBA716-1B10-4C4A-A926-4D20A49C1F0D}" presName="node" presStyleLbl="node1" presStyleIdx="0" presStyleCnt="7">
        <dgm:presLayoutVars>
          <dgm:bulletEnabled val="1"/>
        </dgm:presLayoutVars>
      </dgm:prSet>
      <dgm:spPr/>
      <dgm:t>
        <a:bodyPr/>
        <a:lstStyle/>
        <a:p>
          <a:endParaRPr lang="en-GB"/>
        </a:p>
      </dgm:t>
    </dgm:pt>
    <dgm:pt modelId="{03E34981-22FD-4D93-AB6E-30448B0C0342}" type="pres">
      <dgm:prSet presAssocID="{37EBA716-1B10-4C4A-A926-4D20A49C1F0D}" presName="spNode" presStyleCnt="0"/>
      <dgm:spPr/>
    </dgm:pt>
    <dgm:pt modelId="{FE2D6210-879D-44E0-8C2A-F789C69D4446}" type="pres">
      <dgm:prSet presAssocID="{2805EE70-812B-4C9A-A767-5E8C9A5C38EB}" presName="sibTrans" presStyleLbl="sibTrans1D1" presStyleIdx="0" presStyleCnt="7"/>
      <dgm:spPr/>
      <dgm:t>
        <a:bodyPr/>
        <a:lstStyle/>
        <a:p>
          <a:endParaRPr lang="en-GB"/>
        </a:p>
      </dgm:t>
    </dgm:pt>
    <dgm:pt modelId="{55D450DF-1DB5-4303-88E0-37C9D561DDCB}" type="pres">
      <dgm:prSet presAssocID="{EA5927DF-A572-4244-9513-834559A121DD}" presName="node" presStyleLbl="node1" presStyleIdx="1" presStyleCnt="7">
        <dgm:presLayoutVars>
          <dgm:bulletEnabled val="1"/>
        </dgm:presLayoutVars>
      </dgm:prSet>
      <dgm:spPr/>
      <dgm:t>
        <a:bodyPr/>
        <a:lstStyle/>
        <a:p>
          <a:endParaRPr lang="en-GB"/>
        </a:p>
      </dgm:t>
    </dgm:pt>
    <dgm:pt modelId="{7736F9D2-7ABB-485B-9ED0-43512B11F8CB}" type="pres">
      <dgm:prSet presAssocID="{EA5927DF-A572-4244-9513-834559A121DD}" presName="spNode" presStyleCnt="0"/>
      <dgm:spPr/>
    </dgm:pt>
    <dgm:pt modelId="{B638CF0E-F4B9-46B0-868E-D5CFF17E1219}" type="pres">
      <dgm:prSet presAssocID="{FC797AC8-DB2A-4E5F-94A2-9D178AC0577F}" presName="sibTrans" presStyleLbl="sibTrans1D1" presStyleIdx="1" presStyleCnt="7"/>
      <dgm:spPr/>
      <dgm:t>
        <a:bodyPr/>
        <a:lstStyle/>
        <a:p>
          <a:endParaRPr lang="en-GB"/>
        </a:p>
      </dgm:t>
    </dgm:pt>
    <dgm:pt modelId="{926CB772-6837-4D5C-AFE1-E68CEF20B56E}" type="pres">
      <dgm:prSet presAssocID="{F3AF377D-1379-473E-9026-82FF5FB9D776}" presName="node" presStyleLbl="node1" presStyleIdx="2" presStyleCnt="7">
        <dgm:presLayoutVars>
          <dgm:bulletEnabled val="1"/>
        </dgm:presLayoutVars>
      </dgm:prSet>
      <dgm:spPr/>
      <dgm:t>
        <a:bodyPr/>
        <a:lstStyle/>
        <a:p>
          <a:endParaRPr lang="en-GB"/>
        </a:p>
      </dgm:t>
    </dgm:pt>
    <dgm:pt modelId="{7B756A6D-C147-4DDC-9913-5E3962AC0769}" type="pres">
      <dgm:prSet presAssocID="{F3AF377D-1379-473E-9026-82FF5FB9D776}" presName="spNode" presStyleCnt="0"/>
      <dgm:spPr/>
    </dgm:pt>
    <dgm:pt modelId="{72C6678E-151E-47D9-849F-73FEFFE60A11}" type="pres">
      <dgm:prSet presAssocID="{8C7A565E-86A4-4369-AE6C-C247426FA11C}" presName="sibTrans" presStyleLbl="sibTrans1D1" presStyleIdx="2" presStyleCnt="7"/>
      <dgm:spPr/>
      <dgm:t>
        <a:bodyPr/>
        <a:lstStyle/>
        <a:p>
          <a:endParaRPr lang="en-GB"/>
        </a:p>
      </dgm:t>
    </dgm:pt>
    <dgm:pt modelId="{6BBDFB6A-F5D8-452A-9CEE-BD54ADE86CD3}" type="pres">
      <dgm:prSet presAssocID="{8D744A52-AE19-492A-A705-606C97954F5B}" presName="node" presStyleLbl="node1" presStyleIdx="3" presStyleCnt="7">
        <dgm:presLayoutVars>
          <dgm:bulletEnabled val="1"/>
        </dgm:presLayoutVars>
      </dgm:prSet>
      <dgm:spPr/>
      <dgm:t>
        <a:bodyPr/>
        <a:lstStyle/>
        <a:p>
          <a:endParaRPr lang="en-GB"/>
        </a:p>
      </dgm:t>
    </dgm:pt>
    <dgm:pt modelId="{CF189245-A066-4D4D-9B82-37053DE7ACB8}" type="pres">
      <dgm:prSet presAssocID="{8D744A52-AE19-492A-A705-606C97954F5B}" presName="spNode" presStyleCnt="0"/>
      <dgm:spPr/>
    </dgm:pt>
    <dgm:pt modelId="{3054BF56-8130-4759-97B0-7443386A25AF}" type="pres">
      <dgm:prSet presAssocID="{2D3D6564-F7EE-46C3-AFFD-7A81DECE5458}" presName="sibTrans" presStyleLbl="sibTrans1D1" presStyleIdx="3" presStyleCnt="7"/>
      <dgm:spPr/>
      <dgm:t>
        <a:bodyPr/>
        <a:lstStyle/>
        <a:p>
          <a:endParaRPr lang="en-GB"/>
        </a:p>
      </dgm:t>
    </dgm:pt>
    <dgm:pt modelId="{FDBCB3A5-5B9D-4926-8F5D-3F198D2DE263}" type="pres">
      <dgm:prSet presAssocID="{03F12275-3145-4CBB-BE97-713F0F9E8FC6}" presName="node" presStyleLbl="node1" presStyleIdx="4" presStyleCnt="7">
        <dgm:presLayoutVars>
          <dgm:bulletEnabled val="1"/>
        </dgm:presLayoutVars>
      </dgm:prSet>
      <dgm:spPr/>
      <dgm:t>
        <a:bodyPr/>
        <a:lstStyle/>
        <a:p>
          <a:endParaRPr lang="en-GB"/>
        </a:p>
      </dgm:t>
    </dgm:pt>
    <dgm:pt modelId="{A7688144-C885-48D5-9860-4EFDD83A9662}" type="pres">
      <dgm:prSet presAssocID="{03F12275-3145-4CBB-BE97-713F0F9E8FC6}" presName="spNode" presStyleCnt="0"/>
      <dgm:spPr/>
    </dgm:pt>
    <dgm:pt modelId="{FA007D20-541B-41E7-8FE2-342AE7320A77}" type="pres">
      <dgm:prSet presAssocID="{3108D0B1-8EB2-4B07-82FD-D927FBD5DB96}" presName="sibTrans" presStyleLbl="sibTrans1D1" presStyleIdx="4" presStyleCnt="7"/>
      <dgm:spPr/>
      <dgm:t>
        <a:bodyPr/>
        <a:lstStyle/>
        <a:p>
          <a:endParaRPr lang="en-GB"/>
        </a:p>
      </dgm:t>
    </dgm:pt>
    <dgm:pt modelId="{40F13A6F-4D57-4731-A30A-8446F564064F}" type="pres">
      <dgm:prSet presAssocID="{1233D6D9-7CDB-414B-BA9B-1F6371909814}" presName="node" presStyleLbl="node1" presStyleIdx="5" presStyleCnt="7">
        <dgm:presLayoutVars>
          <dgm:bulletEnabled val="1"/>
        </dgm:presLayoutVars>
      </dgm:prSet>
      <dgm:spPr/>
      <dgm:t>
        <a:bodyPr/>
        <a:lstStyle/>
        <a:p>
          <a:endParaRPr lang="en-GB"/>
        </a:p>
      </dgm:t>
    </dgm:pt>
    <dgm:pt modelId="{3F588FC5-5549-4E3E-9122-0938CFDEEE79}" type="pres">
      <dgm:prSet presAssocID="{1233D6D9-7CDB-414B-BA9B-1F6371909814}" presName="spNode" presStyleCnt="0"/>
      <dgm:spPr/>
    </dgm:pt>
    <dgm:pt modelId="{DECFA363-9EED-4AAE-9368-2B7302834F6C}" type="pres">
      <dgm:prSet presAssocID="{FF8D3379-4158-4F40-A2BA-ABC875304BF1}" presName="sibTrans" presStyleLbl="sibTrans1D1" presStyleIdx="5" presStyleCnt="7"/>
      <dgm:spPr/>
      <dgm:t>
        <a:bodyPr/>
        <a:lstStyle/>
        <a:p>
          <a:endParaRPr lang="en-GB"/>
        </a:p>
      </dgm:t>
    </dgm:pt>
    <dgm:pt modelId="{85542675-51D7-4710-8855-44CFA5BEC429}" type="pres">
      <dgm:prSet presAssocID="{F8A1C0CD-3E84-458D-84A9-1ECC9072808C}" presName="node" presStyleLbl="node1" presStyleIdx="6" presStyleCnt="7">
        <dgm:presLayoutVars>
          <dgm:bulletEnabled val="1"/>
        </dgm:presLayoutVars>
      </dgm:prSet>
      <dgm:spPr/>
      <dgm:t>
        <a:bodyPr/>
        <a:lstStyle/>
        <a:p>
          <a:endParaRPr lang="en-GB"/>
        </a:p>
      </dgm:t>
    </dgm:pt>
    <dgm:pt modelId="{C5384CE3-2922-4F9E-9129-5983DEB2CD22}" type="pres">
      <dgm:prSet presAssocID="{F8A1C0CD-3E84-458D-84A9-1ECC9072808C}" presName="spNode" presStyleCnt="0"/>
      <dgm:spPr/>
    </dgm:pt>
    <dgm:pt modelId="{5F5CA90B-DA4A-4C08-8BE3-6CC55B95781D}" type="pres">
      <dgm:prSet presAssocID="{CD88361F-1098-49F2-951E-DD11CCB04DFA}" presName="sibTrans" presStyleLbl="sibTrans1D1" presStyleIdx="6" presStyleCnt="7"/>
      <dgm:spPr/>
      <dgm:t>
        <a:bodyPr/>
        <a:lstStyle/>
        <a:p>
          <a:endParaRPr lang="en-GB"/>
        </a:p>
      </dgm:t>
    </dgm:pt>
  </dgm:ptLst>
  <dgm:cxnLst>
    <dgm:cxn modelId="{CC39CD09-D457-4CE8-BABB-A9958582638E}" srcId="{261B9078-E791-4004-ABC5-A444154A9A47}" destId="{F8A1C0CD-3E84-458D-84A9-1ECC9072808C}" srcOrd="6" destOrd="0" parTransId="{4BA7E106-960C-4ABB-9A2D-9E585547A0B4}" sibTransId="{CD88361F-1098-49F2-951E-DD11CCB04DFA}"/>
    <dgm:cxn modelId="{0F2A62EC-DB0F-4745-8CB5-33CDABE8487E}" srcId="{261B9078-E791-4004-ABC5-A444154A9A47}" destId="{03F12275-3145-4CBB-BE97-713F0F9E8FC6}" srcOrd="4" destOrd="0" parTransId="{FD41BC1C-822A-44A5-BAD2-8FBFD4AFF3C7}" sibTransId="{3108D0B1-8EB2-4B07-82FD-D927FBD5DB96}"/>
    <dgm:cxn modelId="{11A1E986-3A28-43D8-ACD9-578FDD29BA4F}" type="presOf" srcId="{261B9078-E791-4004-ABC5-A444154A9A47}" destId="{386B6841-41AA-46B6-AFF2-F875B24F2B05}" srcOrd="0" destOrd="0" presId="urn:microsoft.com/office/officeart/2005/8/layout/cycle6"/>
    <dgm:cxn modelId="{81E02A3C-8827-4FDA-B66C-D32F6339B818}" srcId="{261B9078-E791-4004-ABC5-A444154A9A47}" destId="{F3AF377D-1379-473E-9026-82FF5FB9D776}" srcOrd="2" destOrd="0" parTransId="{75F15E4C-1D40-4A50-856F-D21BAE2FFBD6}" sibTransId="{8C7A565E-86A4-4369-AE6C-C247426FA11C}"/>
    <dgm:cxn modelId="{0AA971F8-E123-4DB7-A6AE-FB4F34D924E4}" srcId="{261B9078-E791-4004-ABC5-A444154A9A47}" destId="{1233D6D9-7CDB-414B-BA9B-1F6371909814}" srcOrd="5" destOrd="0" parTransId="{FE296B72-D92A-49B7-89C6-E2D9C42E4788}" sibTransId="{FF8D3379-4158-4F40-A2BA-ABC875304BF1}"/>
    <dgm:cxn modelId="{C4494002-8D1B-47B9-A299-248540BB006B}" type="presOf" srcId="{8C7A565E-86A4-4369-AE6C-C247426FA11C}" destId="{72C6678E-151E-47D9-849F-73FEFFE60A11}" srcOrd="0" destOrd="0" presId="urn:microsoft.com/office/officeart/2005/8/layout/cycle6"/>
    <dgm:cxn modelId="{A98FB224-3EED-444B-8860-3556881385A7}" type="presOf" srcId="{FC797AC8-DB2A-4E5F-94A2-9D178AC0577F}" destId="{B638CF0E-F4B9-46B0-868E-D5CFF17E1219}" srcOrd="0" destOrd="0" presId="urn:microsoft.com/office/officeart/2005/8/layout/cycle6"/>
    <dgm:cxn modelId="{965DFAB9-DFAD-4EF7-9064-FAD31E9D0ABF}" type="presOf" srcId="{F3AF377D-1379-473E-9026-82FF5FB9D776}" destId="{926CB772-6837-4D5C-AFE1-E68CEF20B56E}" srcOrd="0" destOrd="0" presId="urn:microsoft.com/office/officeart/2005/8/layout/cycle6"/>
    <dgm:cxn modelId="{BD29FA3C-BF36-4920-A6B5-6B2E382122DB}" type="presOf" srcId="{EA5927DF-A572-4244-9513-834559A121DD}" destId="{55D450DF-1DB5-4303-88E0-37C9D561DDCB}" srcOrd="0" destOrd="0" presId="urn:microsoft.com/office/officeart/2005/8/layout/cycle6"/>
    <dgm:cxn modelId="{6E44775B-B368-4AD7-9284-63AA43F92941}" type="presOf" srcId="{2805EE70-812B-4C9A-A767-5E8C9A5C38EB}" destId="{FE2D6210-879D-44E0-8C2A-F789C69D4446}" srcOrd="0" destOrd="0" presId="urn:microsoft.com/office/officeart/2005/8/layout/cycle6"/>
    <dgm:cxn modelId="{AD176A68-551D-4CED-AADB-C34A675DECB4}" type="presOf" srcId="{F8A1C0CD-3E84-458D-84A9-1ECC9072808C}" destId="{85542675-51D7-4710-8855-44CFA5BEC429}" srcOrd="0" destOrd="0" presId="urn:microsoft.com/office/officeart/2005/8/layout/cycle6"/>
    <dgm:cxn modelId="{BD15F7E4-72EB-4AAC-BEBD-8A621DF96CD7}" srcId="{261B9078-E791-4004-ABC5-A444154A9A47}" destId="{EA5927DF-A572-4244-9513-834559A121DD}" srcOrd="1" destOrd="0" parTransId="{409818CA-89C5-4288-B5C7-D5116C76C01C}" sibTransId="{FC797AC8-DB2A-4E5F-94A2-9D178AC0577F}"/>
    <dgm:cxn modelId="{69DE7885-BF44-46CD-AA01-C1EB21DEE054}" type="presOf" srcId="{3108D0B1-8EB2-4B07-82FD-D927FBD5DB96}" destId="{FA007D20-541B-41E7-8FE2-342AE7320A77}" srcOrd="0" destOrd="0" presId="urn:microsoft.com/office/officeart/2005/8/layout/cycle6"/>
    <dgm:cxn modelId="{6A79B415-FBA7-43A6-8257-8DB3CB96FF29}" type="presOf" srcId="{CD88361F-1098-49F2-951E-DD11CCB04DFA}" destId="{5F5CA90B-DA4A-4C08-8BE3-6CC55B95781D}" srcOrd="0" destOrd="0" presId="urn:microsoft.com/office/officeart/2005/8/layout/cycle6"/>
    <dgm:cxn modelId="{E8CA58DC-BA80-41E0-BE5F-846F7D041439}" srcId="{261B9078-E791-4004-ABC5-A444154A9A47}" destId="{8D744A52-AE19-492A-A705-606C97954F5B}" srcOrd="3" destOrd="0" parTransId="{8B06BDEC-E223-4B48-A490-11BE66D42CC4}" sibTransId="{2D3D6564-F7EE-46C3-AFFD-7A81DECE5458}"/>
    <dgm:cxn modelId="{E90171B4-6ACF-44E1-8B2B-D45D003C3946}" type="presOf" srcId="{03F12275-3145-4CBB-BE97-713F0F9E8FC6}" destId="{FDBCB3A5-5B9D-4926-8F5D-3F198D2DE263}" srcOrd="0" destOrd="0" presId="urn:microsoft.com/office/officeart/2005/8/layout/cycle6"/>
    <dgm:cxn modelId="{9ACFCF4E-534C-4F69-9E45-644580E0A12F}" type="presOf" srcId="{2D3D6564-F7EE-46C3-AFFD-7A81DECE5458}" destId="{3054BF56-8130-4759-97B0-7443386A25AF}" srcOrd="0" destOrd="0" presId="urn:microsoft.com/office/officeart/2005/8/layout/cycle6"/>
    <dgm:cxn modelId="{44073969-C9DF-4C0A-8033-FCDBAD56DC9F}" type="presOf" srcId="{1233D6D9-7CDB-414B-BA9B-1F6371909814}" destId="{40F13A6F-4D57-4731-A30A-8446F564064F}" srcOrd="0" destOrd="0" presId="urn:microsoft.com/office/officeart/2005/8/layout/cycle6"/>
    <dgm:cxn modelId="{83693858-98A6-4AC0-8062-60C48CE0A0BD}" type="presOf" srcId="{FF8D3379-4158-4F40-A2BA-ABC875304BF1}" destId="{DECFA363-9EED-4AAE-9368-2B7302834F6C}" srcOrd="0" destOrd="0" presId="urn:microsoft.com/office/officeart/2005/8/layout/cycle6"/>
    <dgm:cxn modelId="{4ACF265C-9521-43A1-8611-7C23C64EA05F}" type="presOf" srcId="{37EBA716-1B10-4C4A-A926-4D20A49C1F0D}" destId="{3B219615-9E40-48CA-A891-534B4DD6FC0A}" srcOrd="0" destOrd="0" presId="urn:microsoft.com/office/officeart/2005/8/layout/cycle6"/>
    <dgm:cxn modelId="{50E75AEA-9875-4C1E-ABDF-6EFFCC34BBE0}" srcId="{261B9078-E791-4004-ABC5-A444154A9A47}" destId="{37EBA716-1B10-4C4A-A926-4D20A49C1F0D}" srcOrd="0" destOrd="0" parTransId="{E66E0274-7238-41C4-868F-A8FE02469160}" sibTransId="{2805EE70-812B-4C9A-A767-5E8C9A5C38EB}"/>
    <dgm:cxn modelId="{CB643FE3-0450-41DE-9D98-249601BAA3E8}" type="presOf" srcId="{8D744A52-AE19-492A-A705-606C97954F5B}" destId="{6BBDFB6A-F5D8-452A-9CEE-BD54ADE86CD3}" srcOrd="0" destOrd="0" presId="urn:microsoft.com/office/officeart/2005/8/layout/cycle6"/>
    <dgm:cxn modelId="{0B662BB3-7753-4EB6-AF33-BBEA18B9BAE3}" type="presParOf" srcId="{386B6841-41AA-46B6-AFF2-F875B24F2B05}" destId="{3B219615-9E40-48CA-A891-534B4DD6FC0A}" srcOrd="0" destOrd="0" presId="urn:microsoft.com/office/officeart/2005/8/layout/cycle6"/>
    <dgm:cxn modelId="{DA580124-4954-4B40-8B5B-4B6044F82C54}" type="presParOf" srcId="{386B6841-41AA-46B6-AFF2-F875B24F2B05}" destId="{03E34981-22FD-4D93-AB6E-30448B0C0342}" srcOrd="1" destOrd="0" presId="urn:microsoft.com/office/officeart/2005/8/layout/cycle6"/>
    <dgm:cxn modelId="{23723F45-513F-4F5D-B642-3F01712D3F6B}" type="presParOf" srcId="{386B6841-41AA-46B6-AFF2-F875B24F2B05}" destId="{FE2D6210-879D-44E0-8C2A-F789C69D4446}" srcOrd="2" destOrd="0" presId="urn:microsoft.com/office/officeart/2005/8/layout/cycle6"/>
    <dgm:cxn modelId="{266B4C72-0B8B-4FB6-A5A2-395E2B494095}" type="presParOf" srcId="{386B6841-41AA-46B6-AFF2-F875B24F2B05}" destId="{55D450DF-1DB5-4303-88E0-37C9D561DDCB}" srcOrd="3" destOrd="0" presId="urn:microsoft.com/office/officeart/2005/8/layout/cycle6"/>
    <dgm:cxn modelId="{208AAF3B-06C3-486E-A2BC-2131E0C2C56B}" type="presParOf" srcId="{386B6841-41AA-46B6-AFF2-F875B24F2B05}" destId="{7736F9D2-7ABB-485B-9ED0-43512B11F8CB}" srcOrd="4" destOrd="0" presId="urn:microsoft.com/office/officeart/2005/8/layout/cycle6"/>
    <dgm:cxn modelId="{6DC75A62-6F99-45A5-AFA3-DA0FEC77FBB3}" type="presParOf" srcId="{386B6841-41AA-46B6-AFF2-F875B24F2B05}" destId="{B638CF0E-F4B9-46B0-868E-D5CFF17E1219}" srcOrd="5" destOrd="0" presId="urn:microsoft.com/office/officeart/2005/8/layout/cycle6"/>
    <dgm:cxn modelId="{3B9EBA9D-5DB4-45B8-B4BD-AC403A106905}" type="presParOf" srcId="{386B6841-41AA-46B6-AFF2-F875B24F2B05}" destId="{926CB772-6837-4D5C-AFE1-E68CEF20B56E}" srcOrd="6" destOrd="0" presId="urn:microsoft.com/office/officeart/2005/8/layout/cycle6"/>
    <dgm:cxn modelId="{E1A41F33-D2A3-4154-B5D1-2BB8356F2D5A}" type="presParOf" srcId="{386B6841-41AA-46B6-AFF2-F875B24F2B05}" destId="{7B756A6D-C147-4DDC-9913-5E3962AC0769}" srcOrd="7" destOrd="0" presId="urn:microsoft.com/office/officeart/2005/8/layout/cycle6"/>
    <dgm:cxn modelId="{BFD5345D-A4E8-4EDC-8218-2DC8891ABA6A}" type="presParOf" srcId="{386B6841-41AA-46B6-AFF2-F875B24F2B05}" destId="{72C6678E-151E-47D9-849F-73FEFFE60A11}" srcOrd="8" destOrd="0" presId="urn:microsoft.com/office/officeart/2005/8/layout/cycle6"/>
    <dgm:cxn modelId="{D62934FB-AF72-4B43-B8C4-801CEFC17749}" type="presParOf" srcId="{386B6841-41AA-46B6-AFF2-F875B24F2B05}" destId="{6BBDFB6A-F5D8-452A-9CEE-BD54ADE86CD3}" srcOrd="9" destOrd="0" presId="urn:microsoft.com/office/officeart/2005/8/layout/cycle6"/>
    <dgm:cxn modelId="{0AA106D5-A697-4D75-B003-E1BD0FA9A469}" type="presParOf" srcId="{386B6841-41AA-46B6-AFF2-F875B24F2B05}" destId="{CF189245-A066-4D4D-9B82-37053DE7ACB8}" srcOrd="10" destOrd="0" presId="urn:microsoft.com/office/officeart/2005/8/layout/cycle6"/>
    <dgm:cxn modelId="{31BF05F7-9CD6-4AA5-B0C8-07E94F25D47C}" type="presParOf" srcId="{386B6841-41AA-46B6-AFF2-F875B24F2B05}" destId="{3054BF56-8130-4759-97B0-7443386A25AF}" srcOrd="11" destOrd="0" presId="urn:microsoft.com/office/officeart/2005/8/layout/cycle6"/>
    <dgm:cxn modelId="{C70E37CE-58BA-4FB1-BBE5-E3AB5019C539}" type="presParOf" srcId="{386B6841-41AA-46B6-AFF2-F875B24F2B05}" destId="{FDBCB3A5-5B9D-4926-8F5D-3F198D2DE263}" srcOrd="12" destOrd="0" presId="urn:microsoft.com/office/officeart/2005/8/layout/cycle6"/>
    <dgm:cxn modelId="{E189BC6E-FDCC-4E11-8A3A-C9D48A8A6ED5}" type="presParOf" srcId="{386B6841-41AA-46B6-AFF2-F875B24F2B05}" destId="{A7688144-C885-48D5-9860-4EFDD83A9662}" srcOrd="13" destOrd="0" presId="urn:microsoft.com/office/officeart/2005/8/layout/cycle6"/>
    <dgm:cxn modelId="{B431794A-E453-4618-80C1-30C2415337BD}" type="presParOf" srcId="{386B6841-41AA-46B6-AFF2-F875B24F2B05}" destId="{FA007D20-541B-41E7-8FE2-342AE7320A77}" srcOrd="14" destOrd="0" presId="urn:microsoft.com/office/officeart/2005/8/layout/cycle6"/>
    <dgm:cxn modelId="{8852487C-30A0-4F4D-AC98-FF9C1A81FC1B}" type="presParOf" srcId="{386B6841-41AA-46B6-AFF2-F875B24F2B05}" destId="{40F13A6F-4D57-4731-A30A-8446F564064F}" srcOrd="15" destOrd="0" presId="urn:microsoft.com/office/officeart/2005/8/layout/cycle6"/>
    <dgm:cxn modelId="{76969A4B-15F4-4C61-B671-F1CC6351BE07}" type="presParOf" srcId="{386B6841-41AA-46B6-AFF2-F875B24F2B05}" destId="{3F588FC5-5549-4E3E-9122-0938CFDEEE79}" srcOrd="16" destOrd="0" presId="urn:microsoft.com/office/officeart/2005/8/layout/cycle6"/>
    <dgm:cxn modelId="{734B1E62-07FC-4958-8AA8-AD1ACCC01D68}" type="presParOf" srcId="{386B6841-41AA-46B6-AFF2-F875B24F2B05}" destId="{DECFA363-9EED-4AAE-9368-2B7302834F6C}" srcOrd="17" destOrd="0" presId="urn:microsoft.com/office/officeart/2005/8/layout/cycle6"/>
    <dgm:cxn modelId="{2D864F97-3184-46B1-B7B7-A18948F42CA0}" type="presParOf" srcId="{386B6841-41AA-46B6-AFF2-F875B24F2B05}" destId="{85542675-51D7-4710-8855-44CFA5BEC429}" srcOrd="18" destOrd="0" presId="urn:microsoft.com/office/officeart/2005/8/layout/cycle6"/>
    <dgm:cxn modelId="{3A1D25C1-75E0-489B-8DDA-E653B4526569}" type="presParOf" srcId="{386B6841-41AA-46B6-AFF2-F875B24F2B05}" destId="{C5384CE3-2922-4F9E-9129-5983DEB2CD22}" srcOrd="19" destOrd="0" presId="urn:microsoft.com/office/officeart/2005/8/layout/cycle6"/>
    <dgm:cxn modelId="{0A75B57A-6728-4BA3-8BDA-5C342CCA97F3}" type="presParOf" srcId="{386B6841-41AA-46B6-AFF2-F875B24F2B05}" destId="{5F5CA90B-DA4A-4C08-8BE3-6CC55B95781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83E67-AF2C-4EAF-BDD1-80FC36DD7AB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0A6A732-4F5A-4CC6-96CD-9DA10A87E9F7}">
      <dgm:prSet phldrT="[Text]"/>
      <dgm:spPr/>
      <dgm:t>
        <a:bodyPr/>
        <a:lstStyle/>
        <a:p>
          <a:r>
            <a:rPr lang="en-GB" dirty="0" smtClean="0"/>
            <a:t>Apply </a:t>
          </a:r>
          <a:endParaRPr lang="en-GB" dirty="0"/>
        </a:p>
      </dgm:t>
    </dgm:pt>
    <dgm:pt modelId="{E3294F75-5ED7-4F52-ABA4-F6CD3081CAB2}" type="parTrans" cxnId="{85F2F273-3579-46D7-AB22-BD7CA96C05D4}">
      <dgm:prSet/>
      <dgm:spPr/>
      <dgm:t>
        <a:bodyPr/>
        <a:lstStyle/>
        <a:p>
          <a:endParaRPr lang="en-GB"/>
        </a:p>
      </dgm:t>
    </dgm:pt>
    <dgm:pt modelId="{F76047E3-B1A5-454E-9EBA-390879AF9589}" type="sibTrans" cxnId="{85F2F273-3579-46D7-AB22-BD7CA96C05D4}">
      <dgm:prSet/>
      <dgm:spPr/>
      <dgm:t>
        <a:bodyPr/>
        <a:lstStyle/>
        <a:p>
          <a:endParaRPr lang="en-GB"/>
        </a:p>
      </dgm:t>
    </dgm:pt>
    <dgm:pt modelId="{4A202A63-2ADB-410C-BAF6-BA0A71FB6169}">
      <dgm:prSet phldrT="[Text]" custT="1"/>
      <dgm:spPr/>
      <dgm:t>
        <a:bodyPr/>
        <a:lstStyle/>
        <a:p>
          <a:r>
            <a:rPr lang="en-GB" sz="2000" b="1" dirty="0" smtClean="0">
              <a:latin typeface="+mn-lt"/>
            </a:rPr>
            <a:t>September 2015 –</a:t>
          </a:r>
          <a:r>
            <a:rPr lang="en-GB" sz="2000" dirty="0" smtClean="0">
              <a:latin typeface="+mn-lt"/>
            </a:rPr>
            <a:t> Applications open.  5 course choices</a:t>
          </a:r>
          <a:endParaRPr lang="en-GB" sz="2000" b="1" dirty="0">
            <a:latin typeface="+mn-lt"/>
          </a:endParaRPr>
        </a:p>
      </dgm:t>
    </dgm:pt>
    <dgm:pt modelId="{01F29A95-61B2-4FF6-8D05-FB70844F3C39}" type="parTrans" cxnId="{10828018-3D91-4242-B060-A90BAFA599E3}">
      <dgm:prSet/>
      <dgm:spPr/>
      <dgm:t>
        <a:bodyPr/>
        <a:lstStyle/>
        <a:p>
          <a:endParaRPr lang="en-GB"/>
        </a:p>
      </dgm:t>
    </dgm:pt>
    <dgm:pt modelId="{5C893BC0-8C9C-4D49-B9A9-87926F6A2F9C}" type="sibTrans" cxnId="{10828018-3D91-4242-B060-A90BAFA599E3}">
      <dgm:prSet/>
      <dgm:spPr/>
      <dgm:t>
        <a:bodyPr/>
        <a:lstStyle/>
        <a:p>
          <a:endParaRPr lang="en-GB"/>
        </a:p>
      </dgm:t>
    </dgm:pt>
    <dgm:pt modelId="{3EAC04C1-3112-4891-81D0-199AB44AE024}">
      <dgm:prSet phldrT="[Text]"/>
      <dgm:spPr/>
      <dgm:t>
        <a:bodyPr/>
        <a:lstStyle/>
        <a:p>
          <a:r>
            <a:rPr lang="en-GB" dirty="0" smtClean="0"/>
            <a:t>Offers </a:t>
          </a:r>
          <a:endParaRPr lang="en-GB" dirty="0"/>
        </a:p>
      </dgm:t>
    </dgm:pt>
    <dgm:pt modelId="{DF35B72D-5301-49A2-AA17-43BE45AB0E1C}" type="parTrans" cxnId="{EC73F053-CEDE-4049-8503-755FC004431F}">
      <dgm:prSet/>
      <dgm:spPr/>
      <dgm:t>
        <a:bodyPr/>
        <a:lstStyle/>
        <a:p>
          <a:endParaRPr lang="en-GB"/>
        </a:p>
      </dgm:t>
    </dgm:pt>
    <dgm:pt modelId="{D9929B9A-8194-4DD9-A084-E0BF95FD78CA}" type="sibTrans" cxnId="{EC73F053-CEDE-4049-8503-755FC004431F}">
      <dgm:prSet/>
      <dgm:spPr/>
      <dgm:t>
        <a:bodyPr/>
        <a:lstStyle/>
        <a:p>
          <a:endParaRPr lang="en-GB"/>
        </a:p>
      </dgm:t>
    </dgm:pt>
    <dgm:pt modelId="{CB7A7977-21BC-40F5-AA2F-E4A9F9C01264}">
      <dgm:prSet phldrT="[Text]" custT="1"/>
      <dgm:spPr/>
      <dgm:t>
        <a:bodyPr/>
        <a:lstStyle/>
        <a:p>
          <a:r>
            <a:rPr lang="en-GB" sz="2000" dirty="0" smtClean="0"/>
            <a:t>Universities process applications</a:t>
          </a:r>
          <a:endParaRPr lang="en-GB" sz="2000" dirty="0"/>
        </a:p>
      </dgm:t>
    </dgm:pt>
    <dgm:pt modelId="{5D06101A-AE59-443D-A042-9AA12C0017B0}" type="parTrans" cxnId="{D1EB9A1B-2494-4DC5-BFAB-3E5E453FA1C5}">
      <dgm:prSet/>
      <dgm:spPr/>
      <dgm:t>
        <a:bodyPr/>
        <a:lstStyle/>
        <a:p>
          <a:endParaRPr lang="en-GB"/>
        </a:p>
      </dgm:t>
    </dgm:pt>
    <dgm:pt modelId="{21E77C11-B311-43D5-B405-E50B5D34BC23}" type="sibTrans" cxnId="{D1EB9A1B-2494-4DC5-BFAB-3E5E453FA1C5}">
      <dgm:prSet/>
      <dgm:spPr/>
      <dgm:t>
        <a:bodyPr/>
        <a:lstStyle/>
        <a:p>
          <a:endParaRPr lang="en-GB"/>
        </a:p>
      </dgm:t>
    </dgm:pt>
    <dgm:pt modelId="{DDC0B0CB-E1D3-4D90-9ED6-F1C2ECED7F17}">
      <dgm:prSet phldrT="[Text]"/>
      <dgm:spPr/>
      <dgm:t>
        <a:bodyPr/>
        <a:lstStyle/>
        <a:p>
          <a:r>
            <a:rPr lang="en-GB" dirty="0" smtClean="0"/>
            <a:t>Decisions </a:t>
          </a:r>
          <a:endParaRPr lang="en-GB" dirty="0"/>
        </a:p>
      </dgm:t>
    </dgm:pt>
    <dgm:pt modelId="{2D86019F-6AAA-49A8-A0AB-1409A6B73122}" type="parTrans" cxnId="{4E607A6B-4AA9-4D9D-ABE8-9811C026096B}">
      <dgm:prSet/>
      <dgm:spPr/>
      <dgm:t>
        <a:bodyPr/>
        <a:lstStyle/>
        <a:p>
          <a:endParaRPr lang="en-GB"/>
        </a:p>
      </dgm:t>
    </dgm:pt>
    <dgm:pt modelId="{52583DA0-6221-46C0-91CB-FAAC57EA0EC2}" type="sibTrans" cxnId="{4E607A6B-4AA9-4D9D-ABE8-9811C026096B}">
      <dgm:prSet/>
      <dgm:spPr/>
      <dgm:t>
        <a:bodyPr/>
        <a:lstStyle/>
        <a:p>
          <a:endParaRPr lang="en-GB"/>
        </a:p>
      </dgm:t>
    </dgm:pt>
    <dgm:pt modelId="{7E48803E-CEB1-4ADC-A9EA-408ED71703C5}">
      <dgm:prSet phldrT="[Text]" custT="1"/>
      <dgm:spPr/>
      <dgm:t>
        <a:bodyPr/>
        <a:lstStyle/>
        <a:p>
          <a:r>
            <a:rPr lang="en-GB" sz="2000" b="1" dirty="0" smtClean="0"/>
            <a:t>May/ June 2016 –</a:t>
          </a:r>
          <a:r>
            <a:rPr lang="en-GB" sz="2000" b="0" dirty="0" smtClean="0"/>
            <a:t> reply to your offers	</a:t>
          </a:r>
          <a:endParaRPr lang="en-GB" sz="2000" b="0" dirty="0"/>
        </a:p>
      </dgm:t>
    </dgm:pt>
    <dgm:pt modelId="{42D1696D-6DED-4A1A-A6B5-AE0B2F76ABEB}" type="parTrans" cxnId="{AA64F7A6-F502-449A-878B-BCAF06585017}">
      <dgm:prSet/>
      <dgm:spPr/>
      <dgm:t>
        <a:bodyPr/>
        <a:lstStyle/>
        <a:p>
          <a:endParaRPr lang="en-GB"/>
        </a:p>
      </dgm:t>
    </dgm:pt>
    <dgm:pt modelId="{77A5A55C-2835-4E0E-A602-5113F7BBF2B0}" type="sibTrans" cxnId="{AA64F7A6-F502-449A-878B-BCAF06585017}">
      <dgm:prSet/>
      <dgm:spPr/>
      <dgm:t>
        <a:bodyPr/>
        <a:lstStyle/>
        <a:p>
          <a:endParaRPr lang="en-GB"/>
        </a:p>
      </dgm:t>
    </dgm:pt>
    <dgm:pt modelId="{C6F602BA-9BC7-4584-A94F-C0A346713CAE}">
      <dgm:prSet custT="1"/>
      <dgm:spPr/>
      <dgm:t>
        <a:bodyPr/>
        <a:lstStyle/>
        <a:p>
          <a:r>
            <a:rPr lang="en-GB" sz="2000" b="1" dirty="0" smtClean="0">
              <a:latin typeface="+mn-lt"/>
            </a:rPr>
            <a:t>15 January 2016 – </a:t>
          </a:r>
          <a:r>
            <a:rPr lang="en-GB" sz="2000" dirty="0" smtClean="0">
              <a:latin typeface="+mn-lt"/>
            </a:rPr>
            <a:t>Deadline for applications to most courses</a:t>
          </a:r>
        </a:p>
      </dgm:t>
    </dgm:pt>
    <dgm:pt modelId="{CA76ADA3-EBF9-43C6-82E8-167493E05154}" type="parTrans" cxnId="{71C5CBDE-428B-4712-BBB3-E0D38892C685}">
      <dgm:prSet/>
      <dgm:spPr/>
      <dgm:t>
        <a:bodyPr/>
        <a:lstStyle/>
        <a:p>
          <a:endParaRPr lang="en-GB"/>
        </a:p>
      </dgm:t>
    </dgm:pt>
    <dgm:pt modelId="{5B331F46-C7FD-4378-8F15-9FBDC6A6BCD1}" type="sibTrans" cxnId="{71C5CBDE-428B-4712-BBB3-E0D38892C685}">
      <dgm:prSet/>
      <dgm:spPr/>
      <dgm:t>
        <a:bodyPr/>
        <a:lstStyle/>
        <a:p>
          <a:endParaRPr lang="en-GB"/>
        </a:p>
      </dgm:t>
    </dgm:pt>
    <dgm:pt modelId="{FB4CD609-8103-4DB4-AD55-BF49C9864BB5}">
      <dgm:prSet custT="1"/>
      <dgm:spPr/>
      <dgm:t>
        <a:bodyPr/>
        <a:lstStyle/>
        <a:p>
          <a:r>
            <a:rPr lang="en-GB" sz="2000" b="1" dirty="0" smtClean="0"/>
            <a:t>August 2016 – </a:t>
          </a:r>
          <a:r>
            <a:rPr lang="en-GB" sz="2000" dirty="0" smtClean="0"/>
            <a:t>Results Day (clearing and adjustment)</a:t>
          </a:r>
          <a:endParaRPr lang="en-GB" sz="2000" dirty="0"/>
        </a:p>
      </dgm:t>
    </dgm:pt>
    <dgm:pt modelId="{8B7485EF-63D5-498F-A536-BD78D87DFE0B}" type="parTrans" cxnId="{CA2CC48A-6954-4001-B1FE-836974956899}">
      <dgm:prSet/>
      <dgm:spPr/>
      <dgm:t>
        <a:bodyPr/>
        <a:lstStyle/>
        <a:p>
          <a:endParaRPr lang="en-GB"/>
        </a:p>
      </dgm:t>
    </dgm:pt>
    <dgm:pt modelId="{966C5352-FC53-4740-8177-E52EDE27E9CD}" type="sibTrans" cxnId="{CA2CC48A-6954-4001-B1FE-836974956899}">
      <dgm:prSet/>
      <dgm:spPr/>
      <dgm:t>
        <a:bodyPr/>
        <a:lstStyle/>
        <a:p>
          <a:endParaRPr lang="en-GB"/>
        </a:p>
      </dgm:t>
    </dgm:pt>
    <dgm:pt modelId="{5CB49E79-080B-4727-BFB3-39B4F55476D7}">
      <dgm:prSet phldrT="[Text]" custT="1"/>
      <dgm:spPr/>
      <dgm:t>
        <a:bodyPr/>
        <a:lstStyle/>
        <a:p>
          <a:r>
            <a:rPr lang="en-GB" sz="2000" dirty="0" smtClean="0"/>
            <a:t>Applicants invited to interview </a:t>
          </a:r>
          <a:endParaRPr lang="en-GB" sz="2000" dirty="0"/>
        </a:p>
      </dgm:t>
    </dgm:pt>
    <dgm:pt modelId="{A36F36BB-F7C8-494D-931D-D75E13E8CDB0}" type="parTrans" cxnId="{BB40F543-40E9-4299-A469-AEC68414EC00}">
      <dgm:prSet/>
      <dgm:spPr/>
      <dgm:t>
        <a:bodyPr/>
        <a:lstStyle/>
        <a:p>
          <a:endParaRPr lang="en-GB"/>
        </a:p>
      </dgm:t>
    </dgm:pt>
    <dgm:pt modelId="{8529AE42-EABB-4353-A2A7-191F9B8AFCD9}" type="sibTrans" cxnId="{BB40F543-40E9-4299-A469-AEC68414EC00}">
      <dgm:prSet/>
      <dgm:spPr/>
      <dgm:t>
        <a:bodyPr/>
        <a:lstStyle/>
        <a:p>
          <a:endParaRPr lang="en-GB"/>
        </a:p>
      </dgm:t>
    </dgm:pt>
    <dgm:pt modelId="{60109749-0254-4F98-9858-70E62C244E4F}">
      <dgm:prSet phldrT="[Text]" custT="1"/>
      <dgm:spPr/>
      <dgm:t>
        <a:bodyPr/>
        <a:lstStyle/>
        <a:p>
          <a:r>
            <a:rPr lang="en-GB" sz="2000" b="1" dirty="0" smtClean="0"/>
            <a:t>End March 2016 – </a:t>
          </a:r>
          <a:r>
            <a:rPr lang="en-GB" sz="2000" dirty="0" smtClean="0"/>
            <a:t>Majority of offers made by this date</a:t>
          </a:r>
          <a:endParaRPr lang="en-GB" sz="2000" b="1" dirty="0"/>
        </a:p>
      </dgm:t>
    </dgm:pt>
    <dgm:pt modelId="{6CAE0E26-6912-4973-845D-C374603513B3}" type="parTrans" cxnId="{E74226A2-B237-44B3-BC3E-DCE1E8BB64ED}">
      <dgm:prSet/>
      <dgm:spPr/>
      <dgm:t>
        <a:bodyPr/>
        <a:lstStyle/>
        <a:p>
          <a:endParaRPr lang="en-GB"/>
        </a:p>
      </dgm:t>
    </dgm:pt>
    <dgm:pt modelId="{88C254CB-1E48-4E2E-8F48-911366AECD35}" type="sibTrans" cxnId="{E74226A2-B237-44B3-BC3E-DCE1E8BB64ED}">
      <dgm:prSet/>
      <dgm:spPr/>
      <dgm:t>
        <a:bodyPr/>
        <a:lstStyle/>
        <a:p>
          <a:endParaRPr lang="en-GB"/>
        </a:p>
      </dgm:t>
    </dgm:pt>
    <dgm:pt modelId="{A3733D18-2354-4EE2-8BB2-6CF5AD6D08EC}">
      <dgm:prSet phldrT="[Text]" custT="1"/>
      <dgm:spPr/>
      <dgm:t>
        <a:bodyPr/>
        <a:lstStyle/>
        <a:p>
          <a:r>
            <a:rPr lang="en-GB" sz="2000" b="1" dirty="0" smtClean="0">
              <a:latin typeface="+mn-lt"/>
            </a:rPr>
            <a:t>15 October 2015 – </a:t>
          </a:r>
          <a:r>
            <a:rPr lang="en-GB" sz="2000" dirty="0" smtClean="0">
              <a:latin typeface="+mn-lt"/>
            </a:rPr>
            <a:t>Deadline for applications to Oxford, Cambridge, Medicine, Dentistry and Veterinary Science </a:t>
          </a:r>
          <a:endParaRPr lang="en-GB" sz="2000" b="1" dirty="0">
            <a:latin typeface="+mn-lt"/>
          </a:endParaRPr>
        </a:p>
      </dgm:t>
    </dgm:pt>
    <dgm:pt modelId="{2F979F8D-4454-47B4-AEDA-6C0430D12F99}" type="parTrans" cxnId="{085A85EF-465A-43D1-AB06-B53F8B62248F}">
      <dgm:prSet/>
      <dgm:spPr/>
      <dgm:t>
        <a:bodyPr/>
        <a:lstStyle/>
        <a:p>
          <a:endParaRPr lang="en-GB"/>
        </a:p>
      </dgm:t>
    </dgm:pt>
    <dgm:pt modelId="{885547B7-EEA3-4F15-AF74-0522A9D00771}" type="sibTrans" cxnId="{085A85EF-465A-43D1-AB06-B53F8B62248F}">
      <dgm:prSet/>
      <dgm:spPr/>
      <dgm:t>
        <a:bodyPr/>
        <a:lstStyle/>
        <a:p>
          <a:endParaRPr lang="en-GB"/>
        </a:p>
      </dgm:t>
    </dgm:pt>
    <dgm:pt modelId="{32722AA9-CE1E-4BF1-9672-DAC8170F0169}">
      <dgm:prSet phldrT="[Text]" custT="1"/>
      <dgm:spPr/>
      <dgm:t>
        <a:bodyPr/>
        <a:lstStyle/>
        <a:p>
          <a:r>
            <a:rPr lang="en-GB" sz="2000" b="0" dirty="0" smtClean="0"/>
            <a:t>Decide on a firm and insurance choice institution</a:t>
          </a:r>
          <a:endParaRPr lang="en-GB" sz="2000" b="0" dirty="0"/>
        </a:p>
      </dgm:t>
    </dgm:pt>
    <dgm:pt modelId="{56B852DB-1761-4133-9F81-483AF68A9509}" type="parTrans" cxnId="{C00621D4-0020-4EE4-8E31-0987E075DB1B}">
      <dgm:prSet/>
      <dgm:spPr/>
      <dgm:t>
        <a:bodyPr/>
        <a:lstStyle/>
        <a:p>
          <a:endParaRPr lang="en-GB"/>
        </a:p>
      </dgm:t>
    </dgm:pt>
    <dgm:pt modelId="{BA3F6B01-F893-42AC-8422-435F451D2D47}" type="sibTrans" cxnId="{C00621D4-0020-4EE4-8E31-0987E075DB1B}">
      <dgm:prSet/>
      <dgm:spPr/>
      <dgm:t>
        <a:bodyPr/>
        <a:lstStyle/>
        <a:p>
          <a:endParaRPr lang="en-GB"/>
        </a:p>
      </dgm:t>
    </dgm:pt>
    <dgm:pt modelId="{35AE68E7-6CE0-4B9D-B751-6ECBE7A5274A}" type="pres">
      <dgm:prSet presAssocID="{94083E67-AF2C-4EAF-BDD1-80FC36DD7ABC}" presName="linearFlow" presStyleCnt="0">
        <dgm:presLayoutVars>
          <dgm:dir/>
          <dgm:animLvl val="lvl"/>
          <dgm:resizeHandles val="exact"/>
        </dgm:presLayoutVars>
      </dgm:prSet>
      <dgm:spPr/>
      <dgm:t>
        <a:bodyPr/>
        <a:lstStyle/>
        <a:p>
          <a:endParaRPr lang="en-GB"/>
        </a:p>
      </dgm:t>
    </dgm:pt>
    <dgm:pt modelId="{A2A7DD45-2201-4555-866E-B0BEBD58388C}" type="pres">
      <dgm:prSet presAssocID="{B0A6A732-4F5A-4CC6-96CD-9DA10A87E9F7}" presName="composite" presStyleCnt="0"/>
      <dgm:spPr/>
    </dgm:pt>
    <dgm:pt modelId="{36EC47D1-7A5C-4EFF-B60C-19F1F78C95F1}" type="pres">
      <dgm:prSet presAssocID="{B0A6A732-4F5A-4CC6-96CD-9DA10A87E9F7}" presName="parentText" presStyleLbl="alignNode1" presStyleIdx="0" presStyleCnt="3">
        <dgm:presLayoutVars>
          <dgm:chMax val="1"/>
          <dgm:bulletEnabled val="1"/>
        </dgm:presLayoutVars>
      </dgm:prSet>
      <dgm:spPr/>
      <dgm:t>
        <a:bodyPr/>
        <a:lstStyle/>
        <a:p>
          <a:endParaRPr lang="en-GB"/>
        </a:p>
      </dgm:t>
    </dgm:pt>
    <dgm:pt modelId="{F77D5D65-A74A-4352-95E7-31CF4CA340CB}" type="pres">
      <dgm:prSet presAssocID="{B0A6A732-4F5A-4CC6-96CD-9DA10A87E9F7}" presName="descendantText" presStyleLbl="alignAcc1" presStyleIdx="0" presStyleCnt="3" custScaleY="115324">
        <dgm:presLayoutVars>
          <dgm:bulletEnabled val="1"/>
        </dgm:presLayoutVars>
      </dgm:prSet>
      <dgm:spPr/>
      <dgm:t>
        <a:bodyPr/>
        <a:lstStyle/>
        <a:p>
          <a:endParaRPr lang="en-GB"/>
        </a:p>
      </dgm:t>
    </dgm:pt>
    <dgm:pt modelId="{034CB463-CD63-4CDD-8C8B-5141188DDDB3}" type="pres">
      <dgm:prSet presAssocID="{F76047E3-B1A5-454E-9EBA-390879AF9589}" presName="sp" presStyleCnt="0"/>
      <dgm:spPr/>
    </dgm:pt>
    <dgm:pt modelId="{74CC0A08-8A45-4A6E-8853-4795B44D755C}" type="pres">
      <dgm:prSet presAssocID="{3EAC04C1-3112-4891-81D0-199AB44AE024}" presName="composite" presStyleCnt="0"/>
      <dgm:spPr/>
    </dgm:pt>
    <dgm:pt modelId="{CDDD9ADF-B70E-4235-A1A5-477B651EC7A9}" type="pres">
      <dgm:prSet presAssocID="{3EAC04C1-3112-4891-81D0-199AB44AE024}" presName="parentText" presStyleLbl="alignNode1" presStyleIdx="1" presStyleCnt="3" custLinFactNeighborX="0" custLinFactNeighborY="2456">
        <dgm:presLayoutVars>
          <dgm:chMax val="1"/>
          <dgm:bulletEnabled val="1"/>
        </dgm:presLayoutVars>
      </dgm:prSet>
      <dgm:spPr/>
      <dgm:t>
        <a:bodyPr/>
        <a:lstStyle/>
        <a:p>
          <a:endParaRPr lang="en-GB"/>
        </a:p>
      </dgm:t>
    </dgm:pt>
    <dgm:pt modelId="{A7A30052-DBA9-4DD6-B602-BC9328826163}" type="pres">
      <dgm:prSet presAssocID="{3EAC04C1-3112-4891-81D0-199AB44AE024}" presName="descendantText" presStyleLbl="alignAcc1" presStyleIdx="1" presStyleCnt="3" custScaleY="105347" custLinFactNeighborX="34" custLinFactNeighborY="5790">
        <dgm:presLayoutVars>
          <dgm:bulletEnabled val="1"/>
        </dgm:presLayoutVars>
      </dgm:prSet>
      <dgm:spPr/>
      <dgm:t>
        <a:bodyPr/>
        <a:lstStyle/>
        <a:p>
          <a:endParaRPr lang="en-GB"/>
        </a:p>
      </dgm:t>
    </dgm:pt>
    <dgm:pt modelId="{C79907B6-E977-4307-AF44-0A4C0329B802}" type="pres">
      <dgm:prSet presAssocID="{D9929B9A-8194-4DD9-A084-E0BF95FD78CA}" presName="sp" presStyleCnt="0"/>
      <dgm:spPr/>
    </dgm:pt>
    <dgm:pt modelId="{AF4F6CE9-2923-4E98-9E32-D39A05B99ADC}" type="pres">
      <dgm:prSet presAssocID="{DDC0B0CB-E1D3-4D90-9ED6-F1C2ECED7F17}" presName="composite" presStyleCnt="0"/>
      <dgm:spPr/>
    </dgm:pt>
    <dgm:pt modelId="{25FDE8A3-DBDA-44DB-BD00-427C0DE08EBF}" type="pres">
      <dgm:prSet presAssocID="{DDC0B0CB-E1D3-4D90-9ED6-F1C2ECED7F17}" presName="parentText" presStyleLbl="alignNode1" presStyleIdx="2" presStyleCnt="3">
        <dgm:presLayoutVars>
          <dgm:chMax val="1"/>
          <dgm:bulletEnabled val="1"/>
        </dgm:presLayoutVars>
      </dgm:prSet>
      <dgm:spPr/>
      <dgm:t>
        <a:bodyPr/>
        <a:lstStyle/>
        <a:p>
          <a:endParaRPr lang="en-GB"/>
        </a:p>
      </dgm:t>
    </dgm:pt>
    <dgm:pt modelId="{DA966F0E-8C0A-4608-BB93-FEE3CDC74D92}" type="pres">
      <dgm:prSet presAssocID="{DDC0B0CB-E1D3-4D90-9ED6-F1C2ECED7F17}" presName="descendantText" presStyleLbl="alignAcc1" presStyleIdx="2" presStyleCnt="3" custScaleY="104652" custLinFactNeighborX="-106" custLinFactNeighborY="2372">
        <dgm:presLayoutVars>
          <dgm:bulletEnabled val="1"/>
        </dgm:presLayoutVars>
      </dgm:prSet>
      <dgm:spPr/>
      <dgm:t>
        <a:bodyPr/>
        <a:lstStyle/>
        <a:p>
          <a:endParaRPr lang="en-GB"/>
        </a:p>
      </dgm:t>
    </dgm:pt>
  </dgm:ptLst>
  <dgm:cxnLst>
    <dgm:cxn modelId="{CA2CC48A-6954-4001-B1FE-836974956899}" srcId="{DDC0B0CB-E1D3-4D90-9ED6-F1C2ECED7F17}" destId="{FB4CD609-8103-4DB4-AD55-BF49C9864BB5}" srcOrd="2" destOrd="0" parTransId="{8B7485EF-63D5-498F-A536-BD78D87DFE0B}" sibTransId="{966C5352-FC53-4740-8177-E52EDE27E9CD}"/>
    <dgm:cxn modelId="{3B02128D-FCEF-4FA4-9D81-C3315DBBEFB1}" type="presOf" srcId="{FB4CD609-8103-4DB4-AD55-BF49C9864BB5}" destId="{DA966F0E-8C0A-4608-BB93-FEE3CDC74D92}" srcOrd="0" destOrd="2" presId="urn:microsoft.com/office/officeart/2005/8/layout/chevron2"/>
    <dgm:cxn modelId="{E74226A2-B237-44B3-BC3E-DCE1E8BB64ED}" srcId="{3EAC04C1-3112-4891-81D0-199AB44AE024}" destId="{60109749-0254-4F98-9858-70E62C244E4F}" srcOrd="2" destOrd="0" parTransId="{6CAE0E26-6912-4973-845D-C374603513B3}" sibTransId="{88C254CB-1E48-4E2E-8F48-911366AECD35}"/>
    <dgm:cxn modelId="{4E607A6B-4AA9-4D9D-ABE8-9811C026096B}" srcId="{94083E67-AF2C-4EAF-BDD1-80FC36DD7ABC}" destId="{DDC0B0CB-E1D3-4D90-9ED6-F1C2ECED7F17}" srcOrd="2" destOrd="0" parTransId="{2D86019F-6AAA-49A8-A0AB-1409A6B73122}" sibTransId="{52583DA0-6221-46C0-91CB-FAAC57EA0EC2}"/>
    <dgm:cxn modelId="{2874EC3F-D062-4D18-8C63-69D516450BF5}" type="presOf" srcId="{94083E67-AF2C-4EAF-BDD1-80FC36DD7ABC}" destId="{35AE68E7-6CE0-4B9D-B751-6ECBE7A5274A}" srcOrd="0" destOrd="0" presId="urn:microsoft.com/office/officeart/2005/8/layout/chevron2"/>
    <dgm:cxn modelId="{10828018-3D91-4242-B060-A90BAFA599E3}" srcId="{B0A6A732-4F5A-4CC6-96CD-9DA10A87E9F7}" destId="{4A202A63-2ADB-410C-BAF6-BA0A71FB6169}" srcOrd="0" destOrd="0" parTransId="{01F29A95-61B2-4FF6-8D05-FB70844F3C39}" sibTransId="{5C893BC0-8C9C-4D49-B9A9-87926F6A2F9C}"/>
    <dgm:cxn modelId="{BB40F543-40E9-4299-A469-AEC68414EC00}" srcId="{3EAC04C1-3112-4891-81D0-199AB44AE024}" destId="{5CB49E79-080B-4727-BFB3-39B4F55476D7}" srcOrd="1" destOrd="0" parTransId="{A36F36BB-F7C8-494D-931D-D75E13E8CDB0}" sibTransId="{8529AE42-EABB-4353-A2A7-191F9B8AFCD9}"/>
    <dgm:cxn modelId="{C450225E-DE64-499D-85DA-A85C1A2AF1D0}" type="presOf" srcId="{C6F602BA-9BC7-4584-A94F-C0A346713CAE}" destId="{F77D5D65-A74A-4352-95E7-31CF4CA340CB}" srcOrd="0" destOrd="2" presId="urn:microsoft.com/office/officeart/2005/8/layout/chevron2"/>
    <dgm:cxn modelId="{ECCDBE81-5503-4A68-9714-83C2EFDA4974}" type="presOf" srcId="{4A202A63-2ADB-410C-BAF6-BA0A71FB6169}" destId="{F77D5D65-A74A-4352-95E7-31CF4CA340CB}" srcOrd="0" destOrd="0" presId="urn:microsoft.com/office/officeart/2005/8/layout/chevron2"/>
    <dgm:cxn modelId="{B1BD4C36-7F00-4950-A327-8EF94523EB82}" type="presOf" srcId="{60109749-0254-4F98-9858-70E62C244E4F}" destId="{A7A30052-DBA9-4DD6-B602-BC9328826163}" srcOrd="0" destOrd="2" presId="urn:microsoft.com/office/officeart/2005/8/layout/chevron2"/>
    <dgm:cxn modelId="{A703D713-A672-4B34-B99A-B5EAA6D9A7D6}" type="presOf" srcId="{DDC0B0CB-E1D3-4D90-9ED6-F1C2ECED7F17}" destId="{25FDE8A3-DBDA-44DB-BD00-427C0DE08EBF}" srcOrd="0" destOrd="0" presId="urn:microsoft.com/office/officeart/2005/8/layout/chevron2"/>
    <dgm:cxn modelId="{085A85EF-465A-43D1-AB06-B53F8B62248F}" srcId="{B0A6A732-4F5A-4CC6-96CD-9DA10A87E9F7}" destId="{A3733D18-2354-4EE2-8BB2-6CF5AD6D08EC}" srcOrd="1" destOrd="0" parTransId="{2F979F8D-4454-47B4-AEDA-6C0430D12F99}" sibTransId="{885547B7-EEA3-4F15-AF74-0522A9D00771}"/>
    <dgm:cxn modelId="{EC73F053-CEDE-4049-8503-755FC004431F}" srcId="{94083E67-AF2C-4EAF-BDD1-80FC36DD7ABC}" destId="{3EAC04C1-3112-4891-81D0-199AB44AE024}" srcOrd="1" destOrd="0" parTransId="{DF35B72D-5301-49A2-AA17-43BE45AB0E1C}" sibTransId="{D9929B9A-8194-4DD9-A084-E0BF95FD78CA}"/>
    <dgm:cxn modelId="{E23B5A3F-8B2C-480F-B4C1-BDFF9696D26E}" type="presOf" srcId="{B0A6A732-4F5A-4CC6-96CD-9DA10A87E9F7}" destId="{36EC47D1-7A5C-4EFF-B60C-19F1F78C95F1}" srcOrd="0" destOrd="0" presId="urn:microsoft.com/office/officeart/2005/8/layout/chevron2"/>
    <dgm:cxn modelId="{71C5CBDE-428B-4712-BBB3-E0D38892C685}" srcId="{B0A6A732-4F5A-4CC6-96CD-9DA10A87E9F7}" destId="{C6F602BA-9BC7-4584-A94F-C0A346713CAE}" srcOrd="2" destOrd="0" parTransId="{CA76ADA3-EBF9-43C6-82E8-167493E05154}" sibTransId="{5B331F46-C7FD-4378-8F15-9FBDC6A6BCD1}"/>
    <dgm:cxn modelId="{85F2F273-3579-46D7-AB22-BD7CA96C05D4}" srcId="{94083E67-AF2C-4EAF-BDD1-80FC36DD7ABC}" destId="{B0A6A732-4F5A-4CC6-96CD-9DA10A87E9F7}" srcOrd="0" destOrd="0" parTransId="{E3294F75-5ED7-4F52-ABA4-F6CD3081CAB2}" sibTransId="{F76047E3-B1A5-454E-9EBA-390879AF9589}"/>
    <dgm:cxn modelId="{C00621D4-0020-4EE4-8E31-0987E075DB1B}" srcId="{DDC0B0CB-E1D3-4D90-9ED6-F1C2ECED7F17}" destId="{32722AA9-CE1E-4BF1-9672-DAC8170F0169}" srcOrd="1" destOrd="0" parTransId="{56B852DB-1761-4133-9F81-483AF68A9509}" sibTransId="{BA3F6B01-F893-42AC-8422-435F451D2D47}"/>
    <dgm:cxn modelId="{8351A170-61C3-4B36-871B-C196728C4CB8}" type="presOf" srcId="{A3733D18-2354-4EE2-8BB2-6CF5AD6D08EC}" destId="{F77D5D65-A74A-4352-95E7-31CF4CA340CB}" srcOrd="0" destOrd="1" presId="urn:microsoft.com/office/officeart/2005/8/layout/chevron2"/>
    <dgm:cxn modelId="{EF752FAC-5260-402A-A8B1-817FBBFF2179}" type="presOf" srcId="{5CB49E79-080B-4727-BFB3-39B4F55476D7}" destId="{A7A30052-DBA9-4DD6-B602-BC9328826163}" srcOrd="0" destOrd="1" presId="urn:microsoft.com/office/officeart/2005/8/layout/chevron2"/>
    <dgm:cxn modelId="{AA64F7A6-F502-449A-878B-BCAF06585017}" srcId="{DDC0B0CB-E1D3-4D90-9ED6-F1C2ECED7F17}" destId="{7E48803E-CEB1-4ADC-A9EA-408ED71703C5}" srcOrd="0" destOrd="0" parTransId="{42D1696D-6DED-4A1A-A6B5-AE0B2F76ABEB}" sibTransId="{77A5A55C-2835-4E0E-A602-5113F7BBF2B0}"/>
    <dgm:cxn modelId="{52FB81CF-8C18-45EA-B56A-92537CF09D38}" type="presOf" srcId="{3EAC04C1-3112-4891-81D0-199AB44AE024}" destId="{CDDD9ADF-B70E-4235-A1A5-477B651EC7A9}" srcOrd="0" destOrd="0" presId="urn:microsoft.com/office/officeart/2005/8/layout/chevron2"/>
    <dgm:cxn modelId="{D1EB9A1B-2494-4DC5-BFAB-3E5E453FA1C5}" srcId="{3EAC04C1-3112-4891-81D0-199AB44AE024}" destId="{CB7A7977-21BC-40F5-AA2F-E4A9F9C01264}" srcOrd="0" destOrd="0" parTransId="{5D06101A-AE59-443D-A042-9AA12C0017B0}" sibTransId="{21E77C11-B311-43D5-B405-E50B5D34BC23}"/>
    <dgm:cxn modelId="{10DDB036-ADCD-4520-AFB8-41E469F80189}" type="presOf" srcId="{CB7A7977-21BC-40F5-AA2F-E4A9F9C01264}" destId="{A7A30052-DBA9-4DD6-B602-BC9328826163}" srcOrd="0" destOrd="0" presId="urn:microsoft.com/office/officeart/2005/8/layout/chevron2"/>
    <dgm:cxn modelId="{D82BE5D8-F9E6-4FFD-A921-86A752877414}" type="presOf" srcId="{7E48803E-CEB1-4ADC-A9EA-408ED71703C5}" destId="{DA966F0E-8C0A-4608-BB93-FEE3CDC74D92}" srcOrd="0" destOrd="0" presId="urn:microsoft.com/office/officeart/2005/8/layout/chevron2"/>
    <dgm:cxn modelId="{3EC8E63A-03B9-4FB9-9F75-0FC8B4F9668A}" type="presOf" srcId="{32722AA9-CE1E-4BF1-9672-DAC8170F0169}" destId="{DA966F0E-8C0A-4608-BB93-FEE3CDC74D92}" srcOrd="0" destOrd="1" presId="urn:microsoft.com/office/officeart/2005/8/layout/chevron2"/>
    <dgm:cxn modelId="{83D9D659-6824-47A7-BF06-EC4561CD328F}" type="presParOf" srcId="{35AE68E7-6CE0-4B9D-B751-6ECBE7A5274A}" destId="{A2A7DD45-2201-4555-866E-B0BEBD58388C}" srcOrd="0" destOrd="0" presId="urn:microsoft.com/office/officeart/2005/8/layout/chevron2"/>
    <dgm:cxn modelId="{BFBE2F86-713A-4C71-A47B-B8344269E0B1}" type="presParOf" srcId="{A2A7DD45-2201-4555-866E-B0BEBD58388C}" destId="{36EC47D1-7A5C-4EFF-B60C-19F1F78C95F1}" srcOrd="0" destOrd="0" presId="urn:microsoft.com/office/officeart/2005/8/layout/chevron2"/>
    <dgm:cxn modelId="{31497F2C-78D4-4A3C-AE47-DA69F1DC383A}" type="presParOf" srcId="{A2A7DD45-2201-4555-866E-B0BEBD58388C}" destId="{F77D5D65-A74A-4352-95E7-31CF4CA340CB}" srcOrd="1" destOrd="0" presId="urn:microsoft.com/office/officeart/2005/8/layout/chevron2"/>
    <dgm:cxn modelId="{DF74AA5D-5DFE-492C-A38E-A38580536B6D}" type="presParOf" srcId="{35AE68E7-6CE0-4B9D-B751-6ECBE7A5274A}" destId="{034CB463-CD63-4CDD-8C8B-5141188DDDB3}" srcOrd="1" destOrd="0" presId="urn:microsoft.com/office/officeart/2005/8/layout/chevron2"/>
    <dgm:cxn modelId="{9FAC88A5-F90D-4311-8D90-E3537DD02084}" type="presParOf" srcId="{35AE68E7-6CE0-4B9D-B751-6ECBE7A5274A}" destId="{74CC0A08-8A45-4A6E-8853-4795B44D755C}" srcOrd="2" destOrd="0" presId="urn:microsoft.com/office/officeart/2005/8/layout/chevron2"/>
    <dgm:cxn modelId="{32EBAE27-1371-4C11-B69D-6E375B5F20C1}" type="presParOf" srcId="{74CC0A08-8A45-4A6E-8853-4795B44D755C}" destId="{CDDD9ADF-B70E-4235-A1A5-477B651EC7A9}" srcOrd="0" destOrd="0" presId="urn:microsoft.com/office/officeart/2005/8/layout/chevron2"/>
    <dgm:cxn modelId="{65C5798E-CDE7-4C59-B9C2-D733C9B543C7}" type="presParOf" srcId="{74CC0A08-8A45-4A6E-8853-4795B44D755C}" destId="{A7A30052-DBA9-4DD6-B602-BC9328826163}" srcOrd="1" destOrd="0" presId="urn:microsoft.com/office/officeart/2005/8/layout/chevron2"/>
    <dgm:cxn modelId="{0F9A2E73-05D6-4EE8-9CFF-FB3167994A50}" type="presParOf" srcId="{35AE68E7-6CE0-4B9D-B751-6ECBE7A5274A}" destId="{C79907B6-E977-4307-AF44-0A4C0329B802}" srcOrd="3" destOrd="0" presId="urn:microsoft.com/office/officeart/2005/8/layout/chevron2"/>
    <dgm:cxn modelId="{D61BAA6F-64C5-46B1-AC82-D6CEFC5901E5}" type="presParOf" srcId="{35AE68E7-6CE0-4B9D-B751-6ECBE7A5274A}" destId="{AF4F6CE9-2923-4E98-9E32-D39A05B99ADC}" srcOrd="4" destOrd="0" presId="urn:microsoft.com/office/officeart/2005/8/layout/chevron2"/>
    <dgm:cxn modelId="{CF12E70B-59BC-47E3-B090-3AB3009B0CE2}" type="presParOf" srcId="{AF4F6CE9-2923-4E98-9E32-D39A05B99ADC}" destId="{25FDE8A3-DBDA-44DB-BD00-427C0DE08EBF}" srcOrd="0" destOrd="0" presId="urn:microsoft.com/office/officeart/2005/8/layout/chevron2"/>
    <dgm:cxn modelId="{E11E050A-4A20-4C3F-A581-90B3FAC306D1}" type="presParOf" srcId="{AF4F6CE9-2923-4E98-9E32-D39A05B99ADC}" destId="{DA966F0E-8C0A-4608-BB93-FEE3CDC74D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19615-9E40-48CA-A891-534B4DD6FC0A}">
      <dsp:nvSpPr>
        <dsp:cNvPr id="0" name=""/>
        <dsp:cNvSpPr/>
      </dsp:nvSpPr>
      <dsp:spPr>
        <a:xfrm>
          <a:off x="3834184" y="2421"/>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Entry requirements</a:t>
          </a:r>
          <a:endParaRPr lang="en-GB" sz="1600" kern="1200" dirty="0"/>
        </a:p>
      </dsp:txBody>
      <dsp:txXfrm>
        <a:off x="3881006" y="49243"/>
        <a:ext cx="1381986" cy="865516"/>
      </dsp:txXfrm>
    </dsp:sp>
    <dsp:sp modelId="{FE2D6210-879D-44E0-8C2A-F789C69D4446}">
      <dsp:nvSpPr>
        <dsp:cNvPr id="0" name=""/>
        <dsp:cNvSpPr/>
      </dsp:nvSpPr>
      <dsp:spPr>
        <a:xfrm>
          <a:off x="1835868" y="482001"/>
          <a:ext cx="5472262" cy="5472262"/>
        </a:xfrm>
        <a:custGeom>
          <a:avLst/>
          <a:gdLst/>
          <a:ahLst/>
          <a:cxnLst/>
          <a:rect l="0" t="0" r="0" b="0"/>
          <a:pathLst>
            <a:path>
              <a:moveTo>
                <a:pt x="3483699" y="104106"/>
              </a:moveTo>
              <a:arcTo wR="2736131" hR="2736131" stAng="17151362" swAng="12551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D450DF-1DB5-4303-88E0-37C9D561DDCB}">
      <dsp:nvSpPr>
        <dsp:cNvPr id="0" name=""/>
        <dsp:cNvSpPr/>
      </dsp:nvSpPr>
      <dsp:spPr>
        <a:xfrm>
          <a:off x="5973378" y="1032603"/>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Course content </a:t>
          </a:r>
          <a:endParaRPr lang="en-GB" sz="1600" kern="1200" dirty="0"/>
        </a:p>
      </dsp:txBody>
      <dsp:txXfrm>
        <a:off x="6020200" y="1079425"/>
        <a:ext cx="1381986" cy="865516"/>
      </dsp:txXfrm>
    </dsp:sp>
    <dsp:sp modelId="{B638CF0E-F4B9-46B0-868E-D5CFF17E1219}">
      <dsp:nvSpPr>
        <dsp:cNvPr id="0" name=""/>
        <dsp:cNvSpPr/>
      </dsp:nvSpPr>
      <dsp:spPr>
        <a:xfrm>
          <a:off x="1835868" y="482001"/>
          <a:ext cx="5472262" cy="5472262"/>
        </a:xfrm>
        <a:custGeom>
          <a:avLst/>
          <a:gdLst/>
          <a:ahLst/>
          <a:cxnLst/>
          <a:rect l="0" t="0" r="0" b="0"/>
          <a:pathLst>
            <a:path>
              <a:moveTo>
                <a:pt x="5188211" y="1522164"/>
              </a:moveTo>
              <a:arcTo wR="2736131" hR="2736131" stAng="20019665" swAng="17253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6CB772-6837-4D5C-AFE1-E68CEF20B56E}">
      <dsp:nvSpPr>
        <dsp:cNvPr id="0" name=""/>
        <dsp:cNvSpPr/>
      </dsp:nvSpPr>
      <dsp:spPr>
        <a:xfrm>
          <a:off x="6501715" y="3347399"/>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Accreditation</a:t>
          </a:r>
          <a:endParaRPr lang="en-GB" sz="1600" kern="1200" dirty="0"/>
        </a:p>
      </dsp:txBody>
      <dsp:txXfrm>
        <a:off x="6548537" y="3394221"/>
        <a:ext cx="1381986" cy="865516"/>
      </dsp:txXfrm>
    </dsp:sp>
    <dsp:sp modelId="{72C6678E-151E-47D9-849F-73FEFFE60A11}">
      <dsp:nvSpPr>
        <dsp:cNvPr id="0" name=""/>
        <dsp:cNvSpPr/>
      </dsp:nvSpPr>
      <dsp:spPr>
        <a:xfrm>
          <a:off x="1835868" y="482001"/>
          <a:ext cx="5472262" cy="5472262"/>
        </a:xfrm>
        <a:custGeom>
          <a:avLst/>
          <a:gdLst/>
          <a:ahLst/>
          <a:cxnLst/>
          <a:rect l="0" t="0" r="0" b="0"/>
          <a:pathLst>
            <a:path>
              <a:moveTo>
                <a:pt x="5242082" y="3834595"/>
              </a:moveTo>
              <a:arcTo wR="2736131" hR="2736131" stAng="1420192" swAng="13576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BDFB6A-F5D8-452A-9CEE-BD54ADE86CD3}">
      <dsp:nvSpPr>
        <dsp:cNvPr id="0" name=""/>
        <dsp:cNvSpPr/>
      </dsp:nvSpPr>
      <dsp:spPr>
        <a:xfrm>
          <a:off x="5021347" y="5203722"/>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Support</a:t>
          </a:r>
          <a:endParaRPr lang="en-GB" sz="1600" kern="1200" dirty="0"/>
        </a:p>
      </dsp:txBody>
      <dsp:txXfrm>
        <a:off x="5068169" y="5250544"/>
        <a:ext cx="1381986" cy="865516"/>
      </dsp:txXfrm>
    </dsp:sp>
    <dsp:sp modelId="{3054BF56-8130-4759-97B0-7443386A25AF}">
      <dsp:nvSpPr>
        <dsp:cNvPr id="0" name=""/>
        <dsp:cNvSpPr/>
      </dsp:nvSpPr>
      <dsp:spPr>
        <a:xfrm>
          <a:off x="1835868" y="482001"/>
          <a:ext cx="5472262" cy="5472262"/>
        </a:xfrm>
        <a:custGeom>
          <a:avLst/>
          <a:gdLst/>
          <a:ahLst/>
          <a:cxnLst/>
          <a:rect l="0" t="0" r="0" b="0"/>
          <a:pathLst>
            <a:path>
              <a:moveTo>
                <a:pt x="3176611" y="5436573"/>
              </a:moveTo>
              <a:arcTo wR="2736131" hR="2736131" stAng="4844151" swAng="11116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BCB3A5-5B9D-4926-8F5D-3F198D2DE263}">
      <dsp:nvSpPr>
        <dsp:cNvPr id="0" name=""/>
        <dsp:cNvSpPr/>
      </dsp:nvSpPr>
      <dsp:spPr>
        <a:xfrm>
          <a:off x="2647021" y="5203722"/>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Facilities </a:t>
          </a:r>
          <a:endParaRPr lang="en-GB" sz="1600" kern="1200" dirty="0"/>
        </a:p>
      </dsp:txBody>
      <dsp:txXfrm>
        <a:off x="2693843" y="5250544"/>
        <a:ext cx="1381986" cy="865516"/>
      </dsp:txXfrm>
    </dsp:sp>
    <dsp:sp modelId="{FA007D20-541B-41E7-8FE2-342AE7320A77}">
      <dsp:nvSpPr>
        <dsp:cNvPr id="0" name=""/>
        <dsp:cNvSpPr/>
      </dsp:nvSpPr>
      <dsp:spPr>
        <a:xfrm>
          <a:off x="1835868" y="482001"/>
          <a:ext cx="5472262" cy="5472262"/>
        </a:xfrm>
        <a:custGeom>
          <a:avLst/>
          <a:gdLst/>
          <a:ahLst/>
          <a:cxnLst/>
          <a:rect l="0" t="0" r="0" b="0"/>
          <a:pathLst>
            <a:path>
              <a:moveTo>
                <a:pt x="845688" y="4714170"/>
              </a:moveTo>
              <a:arcTo wR="2736131" hR="2736131" stAng="8022171" swAng="13576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F13A6F-4D57-4731-A30A-8446F564064F}">
      <dsp:nvSpPr>
        <dsp:cNvPr id="0" name=""/>
        <dsp:cNvSpPr/>
      </dsp:nvSpPr>
      <dsp:spPr>
        <a:xfrm>
          <a:off x="1166653" y="3347399"/>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Assessment</a:t>
          </a:r>
          <a:endParaRPr lang="en-GB" sz="1600" kern="1200" dirty="0"/>
        </a:p>
      </dsp:txBody>
      <dsp:txXfrm>
        <a:off x="1213475" y="3394221"/>
        <a:ext cx="1381986" cy="865516"/>
      </dsp:txXfrm>
    </dsp:sp>
    <dsp:sp modelId="{DECFA363-9EED-4AAE-9368-2B7302834F6C}">
      <dsp:nvSpPr>
        <dsp:cNvPr id="0" name=""/>
        <dsp:cNvSpPr/>
      </dsp:nvSpPr>
      <dsp:spPr>
        <a:xfrm>
          <a:off x="1835868" y="482001"/>
          <a:ext cx="5472262" cy="5472262"/>
        </a:xfrm>
        <a:custGeom>
          <a:avLst/>
          <a:gdLst/>
          <a:ahLst/>
          <a:cxnLst/>
          <a:rect l="0" t="0" r="0" b="0"/>
          <a:pathLst>
            <a:path>
              <a:moveTo>
                <a:pt x="2435" y="2851554"/>
              </a:moveTo>
              <a:arcTo wR="2736131" hR="2736131" stAng="10654936" swAng="17253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542675-51D7-4710-8855-44CFA5BEC429}">
      <dsp:nvSpPr>
        <dsp:cNvPr id="0" name=""/>
        <dsp:cNvSpPr/>
      </dsp:nvSpPr>
      <dsp:spPr>
        <a:xfrm>
          <a:off x="1694991" y="1032603"/>
          <a:ext cx="1475630" cy="959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Other opportunities</a:t>
          </a:r>
        </a:p>
      </dsp:txBody>
      <dsp:txXfrm>
        <a:off x="1741813" y="1079425"/>
        <a:ext cx="1381986" cy="865516"/>
      </dsp:txXfrm>
    </dsp:sp>
    <dsp:sp modelId="{5F5CA90B-DA4A-4C08-8BE3-6CC55B95781D}">
      <dsp:nvSpPr>
        <dsp:cNvPr id="0" name=""/>
        <dsp:cNvSpPr/>
      </dsp:nvSpPr>
      <dsp:spPr>
        <a:xfrm>
          <a:off x="1835868" y="482001"/>
          <a:ext cx="5472262" cy="5472262"/>
        </a:xfrm>
        <a:custGeom>
          <a:avLst/>
          <a:gdLst/>
          <a:ahLst/>
          <a:cxnLst/>
          <a:rect l="0" t="0" r="0" b="0"/>
          <a:pathLst>
            <a:path>
              <a:moveTo>
                <a:pt x="1098067" y="544519"/>
              </a:moveTo>
              <a:arcTo wR="2736131" hR="2736131" stAng="13993481" swAng="12551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pPr/>
              <a:t>‹#›</a:t>
            </a:fld>
            <a:endParaRPr lang="en-GB" altLang="en-US"/>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vl1pPr>
          </a:lstStyle>
          <a:p>
            <a:endParaRPr lang="en-GB" altLang="en-US"/>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vl1pPr>
          </a:lstStyle>
          <a:p>
            <a:endParaRPr lang="en-GB" altLang="en-US"/>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vl1pPr>
          </a:lstStyle>
          <a:p>
            <a:endParaRPr lang="en-GB" altLang="en-US"/>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vl1pPr>
          </a:lstStyle>
          <a:p>
            <a:fld id="{A3ADB805-8BF7-47B5-B5FB-292FECAF2630}" type="slidenum">
              <a:rPr lang="en-GB" altLang="en-US"/>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Discussion Points</a:t>
            </a:r>
          </a:p>
          <a:p>
            <a:r>
              <a:rPr lang="en-GB" baseline="0" dirty="0" smtClean="0"/>
              <a:t>Jobs e.g. teacher, doctor, nurse, midwife, lawyer, some types of engineer. More and more jobs reserved for people who have degrees in certain subjects. </a:t>
            </a:r>
          </a:p>
          <a:p>
            <a:endParaRPr lang="en-GB" baseline="0" dirty="0" smtClean="0"/>
          </a:p>
          <a:p>
            <a:r>
              <a:rPr lang="en-GB" baseline="0" dirty="0" smtClean="0"/>
              <a:t>You get to study something for 3 or 4 years that you enjoy and are passionate about. You can often tailor your degree so that you take specific modules in areas of interest to you. Often you’ll do a dissertation or research project focusing on one specific area of your choosing. </a:t>
            </a:r>
          </a:p>
          <a:p>
            <a:endParaRPr lang="en-GB" baseline="0" dirty="0" smtClean="0"/>
          </a:p>
          <a:p>
            <a:r>
              <a:rPr lang="en-GB" dirty="0" smtClean="0"/>
              <a:t>See next slide for earning potential. Some graduate jobs offer fast track management opportunities that you can only access with a degree. You may be able to take on more responsibility at an earlier stage of your career if you have a degree. </a:t>
            </a:r>
          </a:p>
          <a:p>
            <a:endParaRPr lang="en-GB" dirty="0" smtClean="0"/>
          </a:p>
          <a:p>
            <a:r>
              <a:rPr lang="en-GB" dirty="0" smtClean="0"/>
              <a:t>Degrees</a:t>
            </a:r>
            <a:r>
              <a:rPr lang="en-GB" baseline="0" dirty="0" smtClean="0"/>
              <a:t> help you develop transferable skills such as team work, project management, time management, presentation skills, IT skills, independent working skills, research ability etc. You often get great feedback on how to develop these skills further from academics/ support staff in your university. Many students are also involved in clubs and societies where they will take on leadership roles e.g. club captain, treasurer etc that can enhance job applications. You can get involved with other things outside your degree too, such as the newspaper, radio station, students union in a greater way than you could if you had a full time job. Many universities, like UoR, also have great volunteering programmes too. If you have a part time job whilst studying you will further improve things like time management and organisation. </a:t>
            </a:r>
          </a:p>
          <a:p>
            <a:endParaRPr lang="en-GB" baseline="0" dirty="0" smtClean="0"/>
          </a:p>
          <a:p>
            <a:r>
              <a:rPr lang="en-GB" baseline="0" dirty="0" smtClean="0"/>
              <a:t>You’ll get to meet a whole new set of people. Many students come from overseas and so you’ll broaden your horizons. People will have difference backgrounds to you which helps you learn more about the world. You can join in with clubs and societies to try new things and meet new people. </a:t>
            </a:r>
          </a:p>
          <a:p>
            <a:endParaRPr lang="en-GB" baseline="0" dirty="0" smtClean="0"/>
          </a:p>
          <a:p>
            <a:r>
              <a:rPr lang="en-GB" baseline="0" dirty="0" smtClean="0"/>
              <a:t>It would probably be hard to move out of home at the age of 18 if you had just started a job, but university gives you that opportunity. You’ll have to be independent and stand on your own two feet and this can be challenging, but all students will find that they grow in confidence and learn a lot about themselves. Of course, you don’t have to move away from home if you don’t want to. Many students choose to live and home and attend a local university. It’s about finding what’s best for you.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257255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the audience a few minutes to discuss this question with the person next to them…</a:t>
            </a:r>
          </a:p>
          <a:p>
            <a:r>
              <a:rPr lang="en-GB" dirty="0" smtClean="0"/>
              <a:t>Take responses from</a:t>
            </a:r>
            <a:r>
              <a:rPr lang="en-GB" baseline="0" dirty="0" smtClean="0"/>
              <a:t> the floor</a:t>
            </a:r>
          </a:p>
          <a:p>
            <a:endParaRPr lang="en-GB" b="0"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151953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solidFill>
                  <a:prstClr val="black"/>
                </a:solidFill>
              </a:rPr>
              <a:pPr/>
              <a:t>29</a:t>
            </a:fld>
            <a:endParaRPr lang="en-GB" altLang="en-US" dirty="0">
              <a:solidFill>
                <a:prstClr val="black"/>
              </a:solidFill>
            </a:endParaRPr>
          </a:p>
        </p:txBody>
      </p:sp>
    </p:spTree>
    <p:extLst>
      <p:ext uri="{BB962C8B-B14F-4D97-AF65-F5344CB8AC3E}">
        <p14:creationId xmlns:p14="http://schemas.microsoft.com/office/powerpoint/2010/main" val="151953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Once</a:t>
            </a:r>
            <a:r>
              <a:rPr lang="en-GB" dirty="0" smtClean="0"/>
              <a:t> you’ve decided that you do want to go to university the next stage is to choose a degree that you want to study. You’ll generally be studying for the next 3-4 years at least so it needs to be something that you are committed to and will find enjoyable. </a:t>
            </a:r>
            <a:endParaRPr lang="en-GB"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151953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all examples of courses offered at the University of Reading. Obviously Reading offers many more examples for each category of course and other universities will have different examples.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279621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choosing a course there are some different factors that you need to take into account…</a:t>
            </a:r>
          </a:p>
          <a:p>
            <a:pPr marL="171450" indent="-171450">
              <a:buFont typeface="Arial" panose="020B0604020202020204" pitchFamily="34" charset="0"/>
              <a:buChar char="•"/>
            </a:pPr>
            <a:r>
              <a:rPr lang="en-GB" dirty="0" smtClean="0"/>
              <a:t>Entry requirements – each course will have specified entry requirements. These are usually based on A-level or equivalent courses that you will study in school/college. Different universities will ask for different entry requirements for courses with the same title. Make sure you choose courses that reflect the grades you are likely to achieve. </a:t>
            </a:r>
          </a:p>
          <a:p>
            <a:pPr marL="171450" indent="-171450">
              <a:buFont typeface="Arial" panose="020B0604020202020204" pitchFamily="34" charset="0"/>
              <a:buChar char="•"/>
            </a:pPr>
            <a:r>
              <a:rPr lang="en-GB" dirty="0" smtClean="0"/>
              <a:t>Course content – look at information in the prospectus or on the website to find out what you will actually be covering if you choose a particular course. Some degree subjects are very different from A-level subjects that share the same name so make sure you do your research. Also what is covered by one university for a particular course will be different from others. If you are interested in modern history for example, you don’t want to end up on a course that focuses on the medieval period just because you didn’t do your research. </a:t>
            </a:r>
          </a:p>
          <a:p>
            <a:pPr marL="171450" indent="-171450">
              <a:buFont typeface="Arial" panose="020B0604020202020204" pitchFamily="34" charset="0"/>
              <a:buChar char="•"/>
            </a:pPr>
            <a:r>
              <a:rPr lang="en-GB" dirty="0" smtClean="0"/>
              <a:t>Accreditation – some courses are accredited by various professional bodies or organisations. This means that the body has decided that the course content is sufficient to count </a:t>
            </a:r>
            <a:r>
              <a:rPr lang="en-GB" dirty="0"/>
              <a:t>towards professional qualifications or </a:t>
            </a:r>
            <a:r>
              <a:rPr lang="en-GB" dirty="0" smtClean="0"/>
              <a:t>to allow you to register with </a:t>
            </a:r>
            <a:r>
              <a:rPr lang="en-GB" dirty="0"/>
              <a:t>a professional body </a:t>
            </a:r>
            <a:r>
              <a:rPr lang="en-GB" dirty="0" smtClean="0"/>
              <a:t>. This </a:t>
            </a:r>
            <a:r>
              <a:rPr lang="en-GB" dirty="0"/>
              <a:t>can benefit you in your career and, in some cases, </a:t>
            </a:r>
            <a:r>
              <a:rPr lang="en-GB" dirty="0" smtClean="0"/>
              <a:t>may be </a:t>
            </a:r>
            <a:r>
              <a:rPr lang="en-GB" dirty="0"/>
              <a:t>a legal requirement of the </a:t>
            </a:r>
            <a:r>
              <a:rPr lang="en-GB" dirty="0" smtClean="0"/>
              <a:t>profession you wish to join. For instance at Reading the Psychology degree programmes are accredited by the British Psychological Society.  Accredited courses usually have fewer optional modules as the course content is more restricted. </a:t>
            </a:r>
          </a:p>
          <a:p>
            <a:pPr marL="171450" indent="-171450">
              <a:buFont typeface="Arial" panose="020B0604020202020204" pitchFamily="34" charset="0"/>
              <a:buChar char="•"/>
            </a:pPr>
            <a:r>
              <a:rPr lang="en-GB" dirty="0" smtClean="0"/>
              <a:t>Support – some courses have a lot of contact hours. Other courses will be more focused on independent study, think about what would suit you best. At Reading all students get a personal tutor who will assist students with adapting to university life and be able to support them through their studies. They will also be able to provide a reference for students when applying for jobs. At Reading we have a dedicated Student </a:t>
            </a:r>
            <a:r>
              <a:rPr lang="en-GB" dirty="0"/>
              <a:t>S</a:t>
            </a:r>
            <a:r>
              <a:rPr lang="en-GB" dirty="0" smtClean="0"/>
              <a:t>upport team available if you need additional help. There are also advisors to speak to for Disability Support and Student Finance. The Careers Service at Reading is available for students throughout their degree and runs workshops for students. </a:t>
            </a:r>
          </a:p>
          <a:p>
            <a:pPr marL="171450" indent="-171450">
              <a:buFont typeface="Arial" panose="020B0604020202020204" pitchFamily="34" charset="0"/>
              <a:buChar char="•"/>
            </a:pPr>
            <a:r>
              <a:rPr lang="en-GB" dirty="0" smtClean="0"/>
              <a:t>Facilities -  you might like to think about the facilities on offer. Some courses will rely on a fantastically stocked library, others might need top of the range lab space or workshops. If you don’t have your own computer you might wants to check the IT facilities at the university. Reading is constantly investing in its buildings and has recently built a new Business School, Film and Theatre facility and new labs (Hopkins Building). </a:t>
            </a:r>
          </a:p>
          <a:p>
            <a:pPr marL="171450" indent="-171450">
              <a:buFont typeface="Arial" panose="020B0604020202020204" pitchFamily="34" charset="0"/>
              <a:buChar char="•"/>
            </a:pPr>
            <a:r>
              <a:rPr lang="en-GB" dirty="0" smtClean="0"/>
              <a:t>Assessment – think about how you like to be assessed. Some courses are mainly assessed via written exams, others by coursework, presentations or group work. If you have a preference it might be worth finding a course that suits your preferred way be of being assessed. </a:t>
            </a:r>
          </a:p>
          <a:p>
            <a:pPr marL="171450" indent="-171450">
              <a:buFont typeface="Arial" panose="020B0604020202020204" pitchFamily="34" charset="0"/>
              <a:buChar char="•"/>
            </a:pPr>
            <a:r>
              <a:rPr lang="en-GB" dirty="0" smtClean="0"/>
              <a:t>Other opportunities – your course can be a lot more than just lectures and seminars. For instance you could do a work placement as part of your degree. At Reading every degree comes with the opportunity to do a work placement of up to one year as part of your studies. This could greatly help with employability at the end of your course. Also, some courses allow you to study or travel abroad as part of the course. For instance, if you study languages you could study at a university overseas. However, other courses offer fieldtrips abroad. At Reading the Zoology students can go on a field trip to Madagascar, the Microbiology students can go to Iceland and the Geography students can go to Spain. There are also many other trips that take place.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43886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information on slide and expand on key points. </a:t>
            </a:r>
          </a:p>
          <a:p>
            <a:endParaRPr lang="en-GB" dirty="0"/>
          </a:p>
          <a:p>
            <a:pPr marL="171450" indent="-171450">
              <a:buFont typeface="Arial" panose="020B0604020202020204" pitchFamily="34" charset="0"/>
              <a:buChar char="•"/>
            </a:pPr>
            <a:r>
              <a:rPr lang="en-GB" dirty="0" smtClean="0"/>
              <a:t>You can order prospectuses and subject brochures online or pick these up at UCAS fairs. Try to do your research before UCAS fairs otherwise you may end up carrying loads of prospectuses home only to find that they don’t do the course you are interested in or the entry requirements aren’t in line with what you are likely to get. Look at all the information in the prospectus – they have information on the course, university in general, accommodation and student union etc. </a:t>
            </a:r>
          </a:p>
          <a:p>
            <a:pPr marL="171450" indent="-171450">
              <a:buFont typeface="Arial" panose="020B0604020202020204" pitchFamily="34" charset="0"/>
              <a:buChar char="•"/>
            </a:pPr>
            <a:r>
              <a:rPr lang="en-GB" dirty="0" smtClean="0"/>
              <a:t>The university website will have a lot of additional information that you can access. </a:t>
            </a:r>
          </a:p>
          <a:p>
            <a:pPr marL="171450" indent="-171450">
              <a:buFont typeface="Arial" panose="020B0604020202020204" pitchFamily="34" charset="0"/>
              <a:buChar char="•"/>
            </a:pPr>
            <a:r>
              <a:rPr lang="en-GB" dirty="0" smtClean="0"/>
              <a:t>There are some general resources such as University League tables, KIS information and student forums such as the Student Room where you may be able to gather additional information. </a:t>
            </a:r>
          </a:p>
          <a:p>
            <a:pPr marL="171450" indent="-171450">
              <a:buFont typeface="Arial" panose="020B0604020202020204" pitchFamily="34" charset="0"/>
              <a:buChar char="•"/>
            </a:pPr>
            <a:r>
              <a:rPr lang="en-GB" dirty="0" smtClean="0"/>
              <a:t>You may be able to apply to take a master class or attend a summer school at some universities that you are interested in studying at. This could be a way for you to see whether you like the atmosphere in the university and could imagine studying there.</a:t>
            </a:r>
          </a:p>
          <a:p>
            <a:pPr marL="171450" indent="-171450">
              <a:buFont typeface="Arial" panose="020B0604020202020204" pitchFamily="34" charset="0"/>
              <a:buChar char="•"/>
            </a:pPr>
            <a:r>
              <a:rPr lang="en-GB" dirty="0" smtClean="0"/>
              <a:t>You could via the Facebook, Twitter or Instagram for some different universities. This will give you an idea of what other students are saying about the place and also how the university portrays itself. It will also be a good way to find out about Open Days.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129184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 good idea to visit some of the universities that you are interested in applying to. Reading has four open days per year. Universities will list their Open Days on their website so keep checking to get the most up to date information. An Open Day is where the university will showcase its departments and core services such as accommodation, student support, general facilities, students union etc. </a:t>
            </a:r>
            <a:r>
              <a:rPr lang="en-GB" dirty="0"/>
              <a:t>Y</a:t>
            </a:r>
            <a:r>
              <a:rPr lang="en-GB" dirty="0" smtClean="0"/>
              <a:t>ou will be able to attend talks, go to sample lecture, go on a tour around campus and speak to staff and current students.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39222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Once</a:t>
            </a:r>
            <a:r>
              <a:rPr lang="en-GB" dirty="0" smtClean="0"/>
              <a:t> you’ve decided that you do want to go to university the next stage is to choose a degree that you want to study. You’ll generally be studying for the next 3-4 years at least so it needs to be something that you are committed to and will find enjoyable. </a:t>
            </a:r>
            <a:endParaRPr lang="en-GB"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51953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the audience a few minutes to discuss this question with the person next to them…</a:t>
            </a:r>
          </a:p>
          <a:p>
            <a:r>
              <a:rPr lang="en-GB" dirty="0" smtClean="0"/>
              <a:t>Take responses from</a:t>
            </a:r>
            <a:r>
              <a:rPr lang="en-GB" baseline="0" dirty="0" smtClean="0"/>
              <a:t> the floor</a:t>
            </a:r>
          </a:p>
          <a:p>
            <a:endParaRPr lang="en-GB" b="0"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151953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the audience a few minutes to discuss this question with the person next to them…</a:t>
            </a:r>
          </a:p>
          <a:p>
            <a:r>
              <a:rPr lang="en-GB" dirty="0" smtClean="0"/>
              <a:t>Take responses from</a:t>
            </a:r>
            <a:r>
              <a:rPr lang="en-GB" baseline="0" dirty="0" smtClean="0"/>
              <a:t> the floor</a:t>
            </a:r>
          </a:p>
          <a:p>
            <a:endParaRPr lang="en-GB" b="0" baseline="0" dirty="0" smtClean="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151953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lvl1pPr>
          </a:lstStyle>
          <a:p>
            <a:fld id="{8CAE96E1-FE19-476C-9CF0-3BB4903735D9}" type="slidenum">
              <a:rPr lang="en-GB" altLang="en-US"/>
              <a:pPr/>
              <a:t>‹#›</a:t>
            </a:fld>
            <a:endParaRPr lang="en-GB" altLang="en-US" dirty="0"/>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706693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160244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963293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dirty="0"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dirty="0" smtClean="0">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solidFill>
                  <a:srgbClr val="E0E0E1"/>
                </a:solidFill>
              </a:rPr>
              <a:t>Wednesday, 11 June 2014</a:t>
            </a:r>
            <a:endParaRPr lang="en-GB" dirty="0">
              <a:solidFill>
                <a:srgbClr val="E0E0E1"/>
              </a:solidFill>
            </a:endParaRP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spcBef>
                <a:spcPct val="20000"/>
              </a:spcBef>
              <a:buClr>
                <a:srgbClr val="D2002E"/>
              </a:buClr>
              <a:buFont typeface="Arial" charset="0"/>
              <a:buNone/>
              <a:defRPr/>
            </a:pPr>
            <a:r>
              <a:rPr lang="en-GB" sz="800" kern="0" dirty="0" smtClean="0">
                <a:solidFill>
                  <a:srgbClr val="E0E0E1"/>
                </a:solidFill>
                <a:latin typeface="Effra"/>
              </a:rPr>
              <a:t>Copyright University of Reading</a:t>
            </a:r>
            <a:endParaRPr lang="en-GB" sz="800" kern="0" dirty="0">
              <a:solidFill>
                <a:srgbClr val="E0E0E1"/>
              </a:solidFill>
              <a:latin typeface="Effra"/>
            </a:endParaRPr>
          </a:p>
        </p:txBody>
      </p:sp>
    </p:spTree>
    <p:extLst>
      <p:ext uri="{BB962C8B-B14F-4D97-AF65-F5344CB8AC3E}">
        <p14:creationId xmlns:p14="http://schemas.microsoft.com/office/powerpoint/2010/main" val="17245345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30961394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831276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lvl1pPr>
          </a:lstStyle>
          <a:p>
            <a:fld id="{8CAE96E1-FE19-476C-9CF0-3BB4903735D9}" type="slidenum">
              <a:rPr lang="en-GB" altLang="en-US">
                <a:solidFill>
                  <a:srgbClr val="50535A"/>
                </a:solidFill>
              </a:rPr>
              <a:pPr/>
              <a:t>‹#›</a:t>
            </a:fld>
            <a:endParaRPr lang="en-GB" altLang="en-US" dirty="0">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40964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lvl1pPr>
          </a:lstStyle>
          <a:p>
            <a:fld id="{8CAE96E1-FE19-476C-9CF0-3BB4903735D9}" type="slidenum">
              <a:rPr lang="en-GB" altLang="en-US">
                <a:solidFill>
                  <a:srgbClr val="50535A"/>
                </a:solidFill>
              </a:rPr>
              <a:pPr/>
              <a:t>‹#›</a:t>
            </a:fld>
            <a:endParaRPr lang="en-GB" altLang="en-US" dirty="0">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4492363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dirty="0" smtClean="0"/>
              <a:t>Click icon to add picture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smtClean="0">
                <a:solidFill>
                  <a:schemeClr val="tx1"/>
                </a:solidFill>
                <a:latin typeface="+mj-lt"/>
              </a:rPr>
              <a:t>EDUCATION IS</a:t>
            </a:r>
            <a:endParaRPr lang="en-GB" dirty="0">
              <a:solidFill>
                <a:schemeClr val="tx1"/>
              </a:solidFill>
              <a:latin typeface="+mj-lt"/>
            </a:endParaRP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smtClean="0">
                <a:solidFill>
                  <a:schemeClr val="tx1"/>
                </a:solidFill>
                <a:latin typeface="+mj-lt"/>
              </a:rPr>
              <a:t>MAKE THE BOX LONGER FOR LONGER PHRASES</a:t>
            </a:r>
            <a:endParaRPr lang="en-GB" dirty="0">
              <a:solidFill>
                <a:schemeClr val="tx1"/>
              </a:solidFill>
              <a:latin typeface="+mj-lt"/>
            </a:endParaRPr>
          </a:p>
        </p:txBody>
      </p:sp>
    </p:spTree>
    <p:extLst>
      <p:ext uri="{BB962C8B-B14F-4D97-AF65-F5344CB8AC3E}">
        <p14:creationId xmlns:p14="http://schemas.microsoft.com/office/powerpoint/2010/main" val="369458419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lvl1pPr>
          </a:lstStyle>
          <a:p>
            <a:fld id="{8CAE96E1-FE19-476C-9CF0-3BB4903735D9}" type="slidenum">
              <a:rPr lang="en-GB" altLang="en-US">
                <a:solidFill>
                  <a:srgbClr val="50535A"/>
                </a:solidFill>
              </a:rPr>
              <a:pPr/>
              <a:t>‹#›</a:t>
            </a:fld>
            <a:endParaRPr lang="en-GB" altLang="en-US" dirty="0">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dirty="0"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4234501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dirty="0"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20833014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dirty="0"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451376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dirty="0"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238315637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dirty="0"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0991510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dirty="0"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4898120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dirty="0">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dirty="0"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92608791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dirty="0" smtClean="0"/>
              <a:t>Click icon to add table</a:t>
            </a:r>
            <a:endParaRPr lang="en-GB" dirty="0"/>
          </a:p>
        </p:txBody>
      </p:sp>
    </p:spTree>
    <p:extLst>
      <p:ext uri="{BB962C8B-B14F-4D97-AF65-F5344CB8AC3E}">
        <p14:creationId xmlns:p14="http://schemas.microsoft.com/office/powerpoint/2010/main" val="385809663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dirty="0" smtClean="0"/>
              <a:t>Click icon to add table</a:t>
            </a:r>
            <a:endParaRPr lang="en-GB" dirty="0"/>
          </a:p>
        </p:txBody>
      </p:sp>
    </p:spTree>
    <p:extLst>
      <p:ext uri="{BB962C8B-B14F-4D97-AF65-F5344CB8AC3E}">
        <p14:creationId xmlns:p14="http://schemas.microsoft.com/office/powerpoint/2010/main" val="290426521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smtClean="0">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dirty="0" smtClean="0"/>
              <a:t>Click icon to add table</a:t>
            </a:r>
            <a:endParaRPr lang="en-GB" dirty="0"/>
          </a:p>
        </p:txBody>
      </p:sp>
    </p:spTree>
    <p:extLst>
      <p:ext uri="{BB962C8B-B14F-4D97-AF65-F5344CB8AC3E}">
        <p14:creationId xmlns:p14="http://schemas.microsoft.com/office/powerpoint/2010/main" val="387385167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dirty="0"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BC98825-13C7-4691-AD1B-ADB91D0C9739}" type="datetimeFigureOut">
              <a:rPr lang="en-GB" smtClean="0">
                <a:solidFill>
                  <a:srgbClr val="FFFFFF"/>
                </a:solidFill>
              </a:rPr>
              <a:pPr/>
              <a:t>30/06/2015</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r>
              <a:rPr lang="en-GB" dirty="0" smtClean="0">
                <a:solidFill>
                  <a:srgbClr val="FFFFFF"/>
                </a:solidFill>
              </a:rPr>
              <a:t>Copyright University of Reading</a:t>
            </a:r>
            <a:endParaRPr lang="en-GB" dirty="0">
              <a:solidFill>
                <a:srgbClr val="FFFFFF"/>
              </a:solidFill>
            </a:endParaRPr>
          </a:p>
        </p:txBody>
      </p:sp>
    </p:spTree>
    <p:extLst>
      <p:ext uri="{BB962C8B-B14F-4D97-AF65-F5344CB8AC3E}">
        <p14:creationId xmlns:p14="http://schemas.microsoft.com/office/powerpoint/2010/main" val="4251724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Picture Placeholder 12"/>
          <p:cNvSpPr>
            <a:spLocks noGrp="1"/>
          </p:cNvSpPr>
          <p:nvPr>
            <p:ph type="pic" sz="quarter" idx="11"/>
          </p:nvPr>
        </p:nvSpPr>
        <p:spPr>
          <a:xfrm>
            <a:off x="0" y="2286000"/>
            <a:ext cx="9144000" cy="2286000"/>
          </a:xfrm>
          <a:ln>
            <a:noFill/>
          </a:ln>
        </p:spPr>
        <p:txBody>
          <a:bodyPr/>
          <a:lstStyle/>
          <a:p>
            <a:r>
              <a:rPr lang="en-US"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28525" y="6237312"/>
            <a:ext cx="676275" cy="252000"/>
          </a:xfrm>
          <a:prstGeom prst="rect">
            <a:avLst/>
          </a:prstGeom>
        </p:spPr>
        <p:txBody>
          <a:bodyPr/>
          <a:lstStyle>
            <a:lvl1pPr>
              <a:defRPr/>
            </a:lvl1pPr>
          </a:lstStyle>
          <a:p>
            <a:fld id="{8CAE96E1-FE19-476C-9CF0-3BB4903735D9}" type="slidenum">
              <a:rPr lang="en-GB" altLang="en-US">
                <a:solidFill>
                  <a:srgbClr val="50535A"/>
                </a:solidFill>
              </a:rPr>
              <a:pPr/>
              <a:t>‹#›</a:t>
            </a:fld>
            <a:endParaRPr lang="en-GB" altLang="en-US" dirty="0">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5486964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7275918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smtClean="0">
                <a:solidFill>
                  <a:schemeClr val="tx1"/>
                </a:solidFill>
                <a:latin typeface="+mj-lt"/>
              </a:rPr>
              <a:t>EDUCATION IS</a:t>
            </a:r>
            <a:endParaRPr lang="en-GB" dirty="0">
              <a:solidFill>
                <a:schemeClr val="tx1"/>
              </a:solidFill>
              <a:latin typeface="+mj-lt"/>
            </a:endParaRP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smtClean="0">
                <a:solidFill>
                  <a:schemeClr val="tx1"/>
                </a:solidFill>
                <a:latin typeface="+mj-lt"/>
              </a:rPr>
              <a:t>MAKE THE BOX LONGER FOR LONGER PHRASES</a:t>
            </a:r>
            <a:endParaRPr lang="en-GB" dirty="0">
              <a:solidFill>
                <a:schemeClr val="tx1"/>
              </a:solidFill>
              <a:latin typeface="+mj-lt"/>
            </a:endParaRPr>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2.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 id="2147483739" r:id="rId20"/>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5173605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Applying to University</a:t>
            </a:r>
            <a:endParaRPr lang="en-GB" dirty="0"/>
          </a:p>
        </p:txBody>
      </p:sp>
      <p:sp>
        <p:nvSpPr>
          <p:cNvPr id="3" name="Subtitle 2"/>
          <p:cNvSpPr>
            <a:spLocks noGrp="1"/>
          </p:cNvSpPr>
          <p:nvPr>
            <p:ph type="subTitle" idx="1"/>
          </p:nvPr>
        </p:nvSpPr>
        <p:spPr/>
        <p:txBody>
          <a:bodyPr/>
          <a:lstStyle/>
          <a:p>
            <a:r>
              <a:rPr lang="en-GB" dirty="0" smtClean="0"/>
              <a:t>Amy Wigham</a:t>
            </a:r>
          </a:p>
          <a:p>
            <a:r>
              <a:rPr lang="en-GB" dirty="0" smtClean="0"/>
              <a:t>Student Recruitment </a:t>
            </a:r>
            <a:r>
              <a:rPr lang="en-GB" dirty="0"/>
              <a:t> </a:t>
            </a:r>
            <a:r>
              <a:rPr lang="en-GB" dirty="0" smtClean="0"/>
              <a:t>&amp;  Access Officer</a:t>
            </a:r>
            <a:endParaRPr lang="en-GB" dirty="0"/>
          </a:p>
        </p:txBody>
      </p:sp>
      <p:sp>
        <p:nvSpPr>
          <p:cNvPr id="5" name="Text Placeholder 4"/>
          <p:cNvSpPr>
            <a:spLocks noGrp="1"/>
          </p:cNvSpPr>
          <p:nvPr>
            <p:ph type="body" sz="quarter" idx="13"/>
          </p:nvPr>
        </p:nvSpPr>
        <p:spPr/>
        <p:txBody>
          <a:bodyPr/>
          <a:lstStyle/>
          <a:p>
            <a:r>
              <a:rPr lang="en-GB" dirty="0" smtClean="0"/>
              <a:t>Student Recruitment and Outreach</a:t>
            </a:r>
            <a:endParaRPr lang="en-GB" dirty="0"/>
          </a:p>
        </p:txBody>
      </p:sp>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31224" b="31224"/>
          <a:stretch>
            <a:fillRect/>
          </a:stretch>
        </p:blipFill>
        <p:spPr/>
      </p:pic>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10</a:t>
            </a:fld>
            <a:endParaRPr lang="en-GB" altLang="en-US"/>
          </a:p>
        </p:txBody>
      </p:sp>
      <p:sp>
        <p:nvSpPr>
          <p:cNvPr id="4" name="Title 3"/>
          <p:cNvSpPr>
            <a:spLocks noGrp="1"/>
          </p:cNvSpPr>
          <p:nvPr>
            <p:ph type="title"/>
          </p:nvPr>
        </p:nvSpPr>
        <p:spPr/>
        <p:txBody>
          <a:bodyPr/>
          <a:lstStyle/>
          <a:p>
            <a:r>
              <a:rPr lang="en-GB" dirty="0" smtClean="0"/>
              <a:t>Applications </a:t>
            </a:r>
            <a:r>
              <a:rPr lang="en-GB" dirty="0"/>
              <a:t>made via </a:t>
            </a:r>
            <a:r>
              <a:rPr lang="en-GB" dirty="0" err="1"/>
              <a:t>ucas</a:t>
            </a:r>
            <a:endParaRPr lang="en-GB" dirty="0"/>
          </a:p>
        </p:txBody>
      </p:sp>
      <p:pic>
        <p:nvPicPr>
          <p:cNvPr id="1026" name="Picture 2" descr="C:\Users\vrs06aw\Dropbox\Screenshots\Screenshot 2015-04-15 15.51.29.pn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11285" b="112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658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11</a:t>
            </a:fld>
            <a:endParaRPr lang="en-GB" altLang="en-US"/>
          </a:p>
        </p:txBody>
      </p:sp>
      <p:sp>
        <p:nvSpPr>
          <p:cNvPr id="4" name="Title 3"/>
          <p:cNvSpPr>
            <a:spLocks noGrp="1"/>
          </p:cNvSpPr>
          <p:nvPr>
            <p:ph type="title"/>
          </p:nvPr>
        </p:nvSpPr>
        <p:spPr/>
        <p:txBody>
          <a:bodyPr/>
          <a:lstStyle/>
          <a:p>
            <a:r>
              <a:rPr lang="en-GB" dirty="0" smtClean="0"/>
              <a:t>Guides for Parents and Guardians</a:t>
            </a:r>
            <a:endParaRPr lang="en-GB" dirty="0"/>
          </a:p>
        </p:txBody>
      </p:sp>
      <p:pic>
        <p:nvPicPr>
          <p:cNvPr id="2050" name="Picture 2" descr="C:\Users\vrs06aw\Dropbox\Screenshots\Screenshot 2015-04-15 15.53.43.pn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11285" b="11285"/>
          <a:stretch>
            <a:fillRect/>
          </a:stretch>
        </p:blipFill>
        <p:spPr bwMode="auto">
          <a:xfrm>
            <a:off x="0" y="-603448"/>
            <a:ext cx="9144000" cy="566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106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sz="quarter" idx="11"/>
            <p:extLst>
              <p:ext uri="{D42A27DB-BD31-4B8C-83A1-F6EECF244321}">
                <p14:modId xmlns:p14="http://schemas.microsoft.com/office/powerpoint/2010/main" val="2071270926"/>
              </p:ext>
            </p:extLst>
          </p:nvPr>
        </p:nvGraphicFramePr>
        <p:xfrm>
          <a:off x="425450" y="476250"/>
          <a:ext cx="8278813" cy="590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0697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p:sp>
      <p:sp>
        <p:nvSpPr>
          <p:cNvPr id="3" name="Title 2"/>
          <p:cNvSpPr>
            <a:spLocks noGrp="1"/>
          </p:cNvSpPr>
          <p:nvPr>
            <p:ph type="title"/>
          </p:nvPr>
        </p:nvSpPr>
        <p:spPr/>
        <p:txBody>
          <a:bodyPr/>
          <a:lstStyle/>
          <a:p>
            <a:r>
              <a:rPr lang="en-US" dirty="0" smtClean="0"/>
              <a:t>Admissions tutors look for</a:t>
            </a:r>
            <a:endParaRPr lang="en-GB" dirty="0"/>
          </a:p>
        </p:txBody>
      </p:sp>
      <p:sp>
        <p:nvSpPr>
          <p:cNvPr id="4" name="Content Placeholder 3"/>
          <p:cNvSpPr>
            <a:spLocks noGrp="1"/>
          </p:cNvSpPr>
          <p:nvPr>
            <p:ph idx="1"/>
          </p:nvPr>
        </p:nvSpPr>
        <p:spPr/>
        <p:txBody>
          <a:bodyPr/>
          <a:lstStyle/>
          <a:p>
            <a:pPr marL="0" indent="0">
              <a:buNone/>
            </a:pPr>
            <a:r>
              <a:rPr lang="en-GB" dirty="0" smtClean="0"/>
              <a:t>Academic </a:t>
            </a:r>
            <a:r>
              <a:rPr lang="en-GB" dirty="0"/>
              <a:t>results </a:t>
            </a:r>
            <a:r>
              <a:rPr lang="en-GB" dirty="0" err="1"/>
              <a:t>eg</a:t>
            </a:r>
            <a:r>
              <a:rPr lang="en-GB" dirty="0"/>
              <a:t>. A levels, IB, BTECs, GSCEs</a:t>
            </a:r>
          </a:p>
          <a:p>
            <a:pPr marL="0" indent="0">
              <a:buNone/>
            </a:pPr>
            <a:r>
              <a:rPr lang="en-GB" dirty="0"/>
              <a:t>Certain subjects </a:t>
            </a:r>
            <a:r>
              <a:rPr lang="en-GB" dirty="0" smtClean="0"/>
              <a:t> (if required)</a:t>
            </a:r>
            <a:endParaRPr lang="en-GB" dirty="0"/>
          </a:p>
          <a:p>
            <a:pPr marL="0" indent="0">
              <a:buNone/>
            </a:pPr>
            <a:r>
              <a:rPr lang="en-GB" dirty="0"/>
              <a:t>Work experience </a:t>
            </a:r>
            <a:r>
              <a:rPr lang="en-GB" dirty="0" smtClean="0"/>
              <a:t>(if required)</a:t>
            </a:r>
            <a:endParaRPr lang="en-GB" dirty="0"/>
          </a:p>
          <a:p>
            <a:pPr marL="0" indent="0">
              <a:buNone/>
            </a:pPr>
            <a:r>
              <a:rPr lang="en-GB" dirty="0"/>
              <a:t>Written work</a:t>
            </a:r>
          </a:p>
          <a:p>
            <a:pPr marL="0" indent="0">
              <a:buNone/>
            </a:pPr>
            <a:r>
              <a:rPr lang="en-GB" dirty="0"/>
              <a:t>Pre-admissions tests</a:t>
            </a:r>
          </a:p>
          <a:p>
            <a:pPr marL="0" indent="0">
              <a:buNone/>
            </a:pPr>
            <a:r>
              <a:rPr lang="en-GB" dirty="0"/>
              <a:t>Personal statements</a:t>
            </a:r>
          </a:p>
          <a:p>
            <a:pPr marL="0" indent="0">
              <a:buNone/>
            </a:pPr>
            <a:r>
              <a:rPr lang="en-GB" dirty="0"/>
              <a:t>Teacher’s reference</a:t>
            </a:r>
          </a:p>
          <a:p>
            <a:pPr marL="0" indent="0">
              <a:buNone/>
            </a:pPr>
            <a:endParaRPr lang="en-US" dirty="0" smtClean="0"/>
          </a:p>
        </p:txBody>
      </p:sp>
      <p:pic>
        <p:nvPicPr>
          <p:cNvPr id="1026" name="Picture 2" descr="H:\Presentations\Photo bank\Teaching\11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0"/>
            <a:ext cx="7632848"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487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14</a:t>
            </a:fld>
            <a:endParaRPr lang="en-GB" altLang="en-US"/>
          </a:p>
        </p:txBody>
      </p:sp>
      <p:sp>
        <p:nvSpPr>
          <p:cNvPr id="6" name="Title 5"/>
          <p:cNvSpPr>
            <a:spLocks noGrp="1"/>
          </p:cNvSpPr>
          <p:nvPr>
            <p:ph type="title"/>
          </p:nvPr>
        </p:nvSpPr>
        <p:spPr/>
        <p:txBody>
          <a:bodyPr/>
          <a:lstStyle/>
          <a:p>
            <a:r>
              <a:rPr lang="en-US" dirty="0"/>
              <a:t>Admissions tutors look for</a:t>
            </a:r>
            <a:endParaRPr lang="en-GB" dirty="0"/>
          </a:p>
        </p:txBody>
      </p:sp>
      <p:sp>
        <p:nvSpPr>
          <p:cNvPr id="7" name="Content Placeholder 6"/>
          <p:cNvSpPr>
            <a:spLocks noGrp="1"/>
          </p:cNvSpPr>
          <p:nvPr>
            <p:ph idx="1"/>
          </p:nvPr>
        </p:nvSpPr>
        <p:spPr/>
        <p:txBody>
          <a:bodyPr/>
          <a:lstStyle/>
          <a:p>
            <a:pPr marL="0" indent="0">
              <a:buNone/>
            </a:pPr>
            <a:r>
              <a:rPr lang="en-US" dirty="0" smtClean="0"/>
              <a:t>Passion &amp; interest in field</a:t>
            </a:r>
          </a:p>
          <a:p>
            <a:pPr marL="0" indent="0">
              <a:buNone/>
            </a:pPr>
            <a:r>
              <a:rPr lang="en-US" dirty="0" smtClean="0"/>
              <a:t>Research &amp; knowledge</a:t>
            </a:r>
          </a:p>
          <a:p>
            <a:pPr marL="0" indent="0">
              <a:buNone/>
            </a:pPr>
            <a:r>
              <a:rPr lang="en-US" dirty="0" smtClean="0"/>
              <a:t>Independent learning</a:t>
            </a:r>
          </a:p>
          <a:p>
            <a:pPr marL="0" indent="0">
              <a:buNone/>
            </a:pPr>
            <a:r>
              <a:rPr lang="en-US" dirty="0" smtClean="0"/>
              <a:t>Application of skills learnt</a:t>
            </a:r>
          </a:p>
          <a:p>
            <a:pPr marL="0" indent="0">
              <a:buNone/>
            </a:pPr>
            <a:r>
              <a:rPr lang="en-US" dirty="0" smtClean="0"/>
              <a:t>Academic ability</a:t>
            </a:r>
          </a:p>
          <a:p>
            <a:pPr marL="0" indent="0">
              <a:buNone/>
            </a:pPr>
            <a:r>
              <a:rPr lang="en-US" dirty="0" smtClean="0"/>
              <a:t>Awareness of real world issues in their chosen area</a:t>
            </a:r>
          </a:p>
          <a:p>
            <a:pPr marL="0" indent="0">
              <a:buNone/>
            </a:pPr>
            <a:r>
              <a:rPr lang="en-US" dirty="0" smtClean="0"/>
              <a:t>Extra curricular activities</a:t>
            </a:r>
          </a:p>
          <a:p>
            <a:endParaRPr lang="en-GB" dirty="0"/>
          </a:p>
        </p:txBody>
      </p:sp>
      <p:pic>
        <p:nvPicPr>
          <p:cNvPr id="11" name="Picture 2" descr="C:\Users\vrs06aw\Desktop\Student Life photos\Research.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6316" r="16316"/>
          <a:stretch>
            <a:fillRect/>
          </a:stretch>
        </p:blipFill>
        <p:spPr bwMode="auto">
          <a:xfrm>
            <a:off x="0" y="0"/>
            <a:ext cx="6095769" cy="68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191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Supporting Students</a:t>
            </a:r>
            <a:endParaRPr lang="en-GB" dirty="0"/>
          </a:p>
        </p:txBody>
      </p:sp>
      <p:sp>
        <p:nvSpPr>
          <p:cNvPr id="9" name="Content Placeholder 8"/>
          <p:cNvSpPr>
            <a:spLocks noGrp="1"/>
          </p:cNvSpPr>
          <p:nvPr>
            <p:ph idx="1"/>
          </p:nvPr>
        </p:nvSpPr>
        <p:spPr>
          <a:xfrm>
            <a:off x="395536" y="2492896"/>
            <a:ext cx="8280000" cy="3960000"/>
          </a:xfrm>
        </p:spPr>
        <p:txBody>
          <a:bodyPr/>
          <a:lstStyle/>
          <a:p>
            <a:r>
              <a:rPr lang="en-GB" sz="2400" dirty="0" smtClean="0"/>
              <a:t>Encouraging thorough research on all options for University</a:t>
            </a:r>
          </a:p>
          <a:p>
            <a:r>
              <a:rPr lang="en-GB" sz="2400" dirty="0"/>
              <a:t>Reading through applications </a:t>
            </a:r>
          </a:p>
          <a:p>
            <a:r>
              <a:rPr lang="en-GB" sz="2400" dirty="0"/>
              <a:t>Encouraging students to meet internal </a:t>
            </a:r>
            <a:r>
              <a:rPr lang="en-GB" sz="2400" dirty="0" smtClean="0"/>
              <a:t>/external deadlines</a:t>
            </a:r>
          </a:p>
          <a:p>
            <a:r>
              <a:rPr lang="en-GB" sz="2400" dirty="0" smtClean="0"/>
              <a:t>Supporting on open days and visit days </a:t>
            </a:r>
          </a:p>
          <a:p>
            <a:r>
              <a:rPr lang="en-GB" sz="2400" dirty="0" smtClean="0"/>
              <a:t>Assisting with the application for finance</a:t>
            </a:r>
          </a:p>
          <a:p>
            <a:endParaRPr lang="en-GB" dirty="0"/>
          </a:p>
        </p:txBody>
      </p:sp>
    </p:spTree>
    <p:extLst>
      <p:ext uri="{BB962C8B-B14F-4D97-AF65-F5344CB8AC3E}">
        <p14:creationId xmlns:p14="http://schemas.microsoft.com/office/powerpoint/2010/main" val="2854019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0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nSpc>
                <a:spcPct val="80000"/>
              </a:lnSpc>
              <a:spcBef>
                <a:spcPts val="7200"/>
              </a:spcBef>
              <a:buNone/>
            </a:pPr>
            <a:r>
              <a:rPr lang="en-GB" sz="10000" dirty="0" smtClean="0">
                <a:latin typeface="+mj-lt"/>
              </a:rPr>
              <a:t>TUITION FEES AND LOANS</a:t>
            </a:r>
          </a:p>
        </p:txBody>
      </p:sp>
    </p:spTree>
    <p:extLst>
      <p:ext uri="{BB962C8B-B14F-4D97-AF65-F5344CB8AC3E}">
        <p14:creationId xmlns:p14="http://schemas.microsoft.com/office/powerpoint/2010/main" val="196969900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p:sp>
      <p:sp>
        <p:nvSpPr>
          <p:cNvPr id="2" name="Title 1"/>
          <p:cNvSpPr>
            <a:spLocks noGrp="1"/>
          </p:cNvSpPr>
          <p:nvPr>
            <p:ph type="title"/>
          </p:nvPr>
        </p:nvSpPr>
        <p:spPr/>
        <p:txBody>
          <a:bodyPr/>
          <a:lstStyle/>
          <a:p>
            <a:r>
              <a:rPr lang="en-GB" altLang="en-US" b="1" dirty="0">
                <a:latin typeface="+mn-lt"/>
              </a:rPr>
              <a:t>Tuition </a:t>
            </a:r>
            <a:r>
              <a:rPr lang="en-GB" altLang="en-US" b="1" dirty="0" smtClean="0">
                <a:latin typeface="+mn-lt"/>
              </a:rPr>
              <a:t>fees: </a:t>
            </a:r>
            <a:br>
              <a:rPr lang="en-GB" altLang="en-US" b="1" dirty="0" smtClean="0">
                <a:latin typeface="+mn-lt"/>
              </a:rPr>
            </a:br>
            <a:r>
              <a:rPr lang="en-GB" altLang="en-US" b="1" dirty="0" smtClean="0">
                <a:latin typeface="+mn-lt"/>
              </a:rPr>
              <a:t>2015 </a:t>
            </a:r>
            <a:r>
              <a:rPr lang="en-GB" altLang="en-US" b="1" dirty="0">
                <a:latin typeface="+mn-lt"/>
              </a:rPr>
              <a:t>entry</a:t>
            </a:r>
            <a:endParaRPr lang="en-GB" dirty="0">
              <a:latin typeface="+mn-lt"/>
            </a:endParaRPr>
          </a:p>
        </p:txBody>
      </p:sp>
      <p:sp>
        <p:nvSpPr>
          <p:cNvPr id="3" name="Content Placeholder 2"/>
          <p:cNvSpPr>
            <a:spLocks noGrp="1"/>
          </p:cNvSpPr>
          <p:nvPr>
            <p:ph idx="1"/>
          </p:nvPr>
        </p:nvSpPr>
        <p:spPr/>
        <p:txBody>
          <a:bodyPr/>
          <a:lstStyle/>
          <a:p>
            <a:pPr marL="0" indent="0">
              <a:buNone/>
            </a:pPr>
            <a:r>
              <a:rPr lang="en-GB" sz="2400" dirty="0" smtClean="0"/>
              <a:t>Up </a:t>
            </a:r>
            <a:r>
              <a:rPr lang="en-GB" sz="2400" dirty="0"/>
              <a:t>to £</a:t>
            </a:r>
            <a:r>
              <a:rPr lang="en-GB" sz="2400" dirty="0" smtClean="0"/>
              <a:t>9,000</a:t>
            </a:r>
            <a:endParaRPr lang="en-GB" sz="2400" dirty="0"/>
          </a:p>
          <a:p>
            <a:pPr marL="0" indent="0">
              <a:buNone/>
            </a:pPr>
            <a:r>
              <a:rPr lang="en-GB" sz="2400" dirty="0" smtClean="0"/>
              <a:t>Loan options available for fees and living costs</a:t>
            </a:r>
          </a:p>
          <a:p>
            <a:pPr marL="0" indent="0">
              <a:buNone/>
            </a:pPr>
            <a:r>
              <a:rPr lang="en-GB" sz="2400" dirty="0" smtClean="0"/>
              <a:t>Tuition fee loans paid to your university direct</a:t>
            </a:r>
            <a:endParaRPr lang="en-GB" sz="2400" dirty="0"/>
          </a:p>
          <a:p>
            <a:pPr marL="0" indent="0">
              <a:buNone/>
            </a:pPr>
            <a:r>
              <a:rPr lang="en-GB" sz="2400" dirty="0" smtClean="0"/>
              <a:t>Repaid when you are earning </a:t>
            </a:r>
          </a:p>
          <a:p>
            <a:pPr marL="0" indent="0">
              <a:buNone/>
            </a:pPr>
            <a:r>
              <a:rPr lang="en-GB" sz="2400" dirty="0" smtClean="0"/>
              <a:t>NHS funded courses</a:t>
            </a:r>
          </a:p>
          <a:p>
            <a:endParaRPr lang="en-GB" sz="2400" dirty="0"/>
          </a:p>
          <a:p>
            <a:endParaRPr lang="en-GB" dirty="0"/>
          </a:p>
        </p:txBody>
      </p:sp>
      <p:pic>
        <p:nvPicPr>
          <p:cNvPr id="1026" name="Picture 2" descr="C:\Users\vrs07ljp\Downloads\9890 (1).jpg"/>
          <p:cNvPicPr>
            <a:picLocks noChangeAspect="1" noChangeArrowheads="1"/>
          </p:cNvPicPr>
          <p:nvPr/>
        </p:nvPicPr>
        <p:blipFill rotWithShape="1">
          <a:blip r:embed="rId2">
            <a:extLst>
              <a:ext uri="{28A0092B-C50C-407E-A947-70E740481C1C}">
                <a14:useLocalDpi xmlns:a14="http://schemas.microsoft.com/office/drawing/2010/main" val="0"/>
              </a:ext>
            </a:extLst>
          </a:blip>
          <a:srcRect r="38680"/>
          <a:stretch/>
        </p:blipFill>
        <p:spPr bwMode="auto">
          <a:xfrm>
            <a:off x="0" y="0"/>
            <a:ext cx="6156176"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0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type="pic" sz="quarter" idx="11"/>
            <p:extLst>
              <p:ext uri="{D42A27DB-BD31-4B8C-83A1-F6EECF244321}">
                <p14:modId xmlns:p14="http://schemas.microsoft.com/office/powerpoint/2010/main" val="1529386644"/>
              </p:ext>
            </p:extLst>
          </p:nvPr>
        </p:nvGraphicFramePr>
        <p:xfrm>
          <a:off x="251520" y="1844824"/>
          <a:ext cx="5485612" cy="3429000"/>
        </p:xfrm>
        <a:graphic>
          <a:graphicData uri="http://schemas.openxmlformats.org/drawingml/2006/table">
            <a:tbl>
              <a:tblPr firstRow="1" bandRow="1">
                <a:tableStyleId>{6E25E649-3F16-4E02-A733-19D2CDBF48F0}</a:tableStyleId>
              </a:tblPr>
              <a:tblGrid>
                <a:gridCol w="2742806"/>
                <a:gridCol w="2742806"/>
              </a:tblGrid>
              <a:tr h="1200159">
                <a:tc>
                  <a:txBody>
                    <a:bodyPr/>
                    <a:lstStyle/>
                    <a:p>
                      <a:r>
                        <a:rPr lang="en-GB" dirty="0" smtClean="0"/>
                        <a:t>Where do</a:t>
                      </a:r>
                      <a:r>
                        <a:rPr lang="en-GB" baseline="0" dirty="0" smtClean="0"/>
                        <a:t> you plan to live/study</a:t>
                      </a:r>
                      <a:endParaRPr lang="en-GB" dirty="0"/>
                    </a:p>
                  </a:txBody>
                  <a:tcPr marL="144615" marR="144615"/>
                </a:tc>
                <a:tc>
                  <a:txBody>
                    <a:bodyPr/>
                    <a:lstStyle/>
                    <a:p>
                      <a:r>
                        <a:rPr lang="en-GB" dirty="0" smtClean="0"/>
                        <a:t>Maximum loan amount</a:t>
                      </a:r>
                      <a:endParaRPr lang="en-GB" dirty="0"/>
                    </a:p>
                  </a:txBody>
                  <a:tcPr marL="144615" marR="144615"/>
                </a:tc>
              </a:tr>
              <a:tr h="742947">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Elsewhere </a:t>
                      </a:r>
                    </a:p>
                  </a:txBody>
                  <a:tcPr marL="144610" marR="144610" marT="45718" marB="45718" horzOverflow="overflow"/>
                </a:tc>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£5, 740</a:t>
                      </a:r>
                    </a:p>
                  </a:txBody>
                  <a:tcPr marL="144610" marR="144610" marT="45718" marB="45718" horzOverflow="overflow"/>
                </a:tc>
              </a:tr>
              <a:tr h="742947">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London</a:t>
                      </a:r>
                    </a:p>
                  </a:txBody>
                  <a:tcPr marL="144610" marR="144610" marT="45718" marB="45718" horzOverflow="overflow"/>
                </a:tc>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£8,009</a:t>
                      </a:r>
                    </a:p>
                  </a:txBody>
                  <a:tcPr marL="144610" marR="144610" marT="45718" marB="45718" horzOverflow="overflow"/>
                </a:tc>
              </a:tr>
              <a:tr h="742947">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Parental</a:t>
                      </a:r>
                    </a:p>
                  </a:txBody>
                  <a:tcPr marL="144610" marR="144610" marT="45718" marB="45718" horzOverflow="overflow"/>
                </a:tc>
                <a:tc>
                  <a:txBody>
                    <a:bodyPr/>
                    <a:lstStyle>
                      <a:lvl1pPr eaLnBrk="0" hangingPunct="0">
                        <a:lnSpc>
                          <a:spcPct val="110000"/>
                        </a:lnSpc>
                        <a:spcBef>
                          <a:spcPct val="20000"/>
                        </a:spcBef>
                        <a:buClr>
                          <a:schemeClr val="tx2"/>
                        </a:buClr>
                        <a:defRPr sz="20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Rdg Vesta" pitchFamily="2" charset="0"/>
                        </a:defRPr>
                      </a:lvl2pPr>
                      <a:lvl3pPr marL="1143000" indent="-228600" eaLnBrk="0" hangingPunct="0">
                        <a:lnSpc>
                          <a:spcPct val="110000"/>
                        </a:lnSpc>
                        <a:spcBef>
                          <a:spcPct val="10000"/>
                        </a:spcBef>
                        <a:buClr>
                          <a:schemeClr val="tx2"/>
                        </a:buClr>
                        <a:defRPr>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Rdg Vesta"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itchFamily="34" charset="0"/>
                          <a:cs typeface="Calibri" pitchFamily="34" charset="0"/>
                        </a:rPr>
                        <a:t>£4,565</a:t>
                      </a:r>
                    </a:p>
                  </a:txBody>
                  <a:tcPr marL="144610" marR="144610" marT="45718" marB="45718" horzOverflow="overflow"/>
                </a:tc>
              </a:tr>
            </a:tbl>
          </a:graphicData>
        </a:graphic>
      </p:graphicFrame>
      <p:sp>
        <p:nvSpPr>
          <p:cNvPr id="2" name="Title 1"/>
          <p:cNvSpPr>
            <a:spLocks noGrp="1"/>
          </p:cNvSpPr>
          <p:nvPr>
            <p:ph type="title"/>
          </p:nvPr>
        </p:nvSpPr>
        <p:spPr/>
        <p:txBody>
          <a:bodyPr/>
          <a:lstStyle/>
          <a:p>
            <a:r>
              <a:rPr lang="en-GB" sz="2800" dirty="0"/>
              <a:t>Maintenance </a:t>
            </a:r>
            <a:r>
              <a:rPr lang="en-GB" sz="2800" dirty="0" smtClean="0"/>
              <a:t>loan</a:t>
            </a:r>
            <a:r>
              <a:rPr lang="en-GB" sz="2800" dirty="0"/>
              <a:t>: </a:t>
            </a:r>
            <a:r>
              <a:rPr lang="en-GB" sz="2800" dirty="0" smtClean="0"/>
              <a:t/>
            </a:r>
            <a:br>
              <a:rPr lang="en-GB" sz="2800" dirty="0" smtClean="0"/>
            </a:br>
            <a:r>
              <a:rPr lang="en-GB" sz="2800" dirty="0" smtClean="0"/>
              <a:t>UK </a:t>
            </a:r>
            <a:r>
              <a:rPr lang="en-GB" sz="2800" dirty="0"/>
              <a:t>students</a:t>
            </a:r>
          </a:p>
        </p:txBody>
      </p:sp>
      <p:sp>
        <p:nvSpPr>
          <p:cNvPr id="3" name="Content Placeholder 2"/>
          <p:cNvSpPr>
            <a:spLocks noGrp="1"/>
          </p:cNvSpPr>
          <p:nvPr>
            <p:ph idx="1"/>
          </p:nvPr>
        </p:nvSpPr>
        <p:spPr>
          <a:xfrm>
            <a:off x="6300192" y="2214000"/>
            <a:ext cx="2592288" cy="4095320"/>
          </a:xfrm>
        </p:spPr>
        <p:txBody>
          <a:bodyPr/>
          <a:lstStyle/>
          <a:p>
            <a:pPr marL="0" indent="0">
              <a:buNone/>
            </a:pPr>
            <a:r>
              <a:rPr lang="en-GB" dirty="0"/>
              <a:t>Everyone is entitled to a loan to cover living </a:t>
            </a:r>
            <a:r>
              <a:rPr lang="en-GB" dirty="0" smtClean="0"/>
              <a:t>costs</a:t>
            </a:r>
          </a:p>
          <a:p>
            <a:endParaRPr lang="en-GB" dirty="0" smtClean="0"/>
          </a:p>
          <a:p>
            <a:pPr marL="0" indent="0">
              <a:buNone/>
            </a:pPr>
            <a:r>
              <a:rPr lang="en-GB" dirty="0" smtClean="0"/>
              <a:t>35% assessed on parental income</a:t>
            </a:r>
            <a:endParaRPr lang="en-GB" dirty="0"/>
          </a:p>
          <a:p>
            <a:endParaRPr lang="en-GB" dirty="0"/>
          </a:p>
          <a:p>
            <a:pPr marL="0" indent="0">
              <a:buNone/>
            </a:pPr>
            <a:r>
              <a:rPr lang="en-GB" dirty="0"/>
              <a:t>Repayments start </a:t>
            </a:r>
            <a:r>
              <a:rPr lang="en-GB" dirty="0" smtClean="0"/>
              <a:t>when earning </a:t>
            </a:r>
            <a:r>
              <a:rPr lang="en-GB" dirty="0"/>
              <a:t>over £</a:t>
            </a:r>
            <a:r>
              <a:rPr lang="en-GB" dirty="0" smtClean="0"/>
              <a:t>21,000</a:t>
            </a:r>
          </a:p>
          <a:p>
            <a:pPr marL="0" indent="0">
              <a:buNone/>
            </a:pPr>
            <a:endParaRPr lang="en-GB" dirty="0" smtClean="0"/>
          </a:p>
          <a:p>
            <a:pPr marL="0" indent="0">
              <a:buNone/>
            </a:pPr>
            <a:r>
              <a:rPr lang="en-GB" dirty="0" smtClean="0"/>
              <a:t>Grants </a:t>
            </a:r>
            <a:r>
              <a:rPr lang="en-GB" dirty="0"/>
              <a:t>available for low income families</a:t>
            </a:r>
          </a:p>
          <a:p>
            <a:pPr marL="0" indent="0">
              <a:buNone/>
            </a:pPr>
            <a:endParaRPr lang="en-GB" dirty="0"/>
          </a:p>
          <a:p>
            <a:endParaRPr lang="en-GB" dirty="0"/>
          </a:p>
        </p:txBody>
      </p:sp>
    </p:spTree>
    <p:extLst>
      <p:ext uri="{BB962C8B-B14F-4D97-AF65-F5344CB8AC3E}">
        <p14:creationId xmlns:p14="http://schemas.microsoft.com/office/powerpoint/2010/main" val="1224788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3" name="Picture Placeholder 2"/>
          <p:cNvSpPr>
            <a:spLocks noGrp="1"/>
          </p:cNvSpPr>
          <p:nvPr>
            <p:ph type="pic" sz="quarter" idx="11"/>
          </p:nvPr>
        </p:nvSpPr>
        <p:spPr/>
      </p:sp>
      <p:sp>
        <p:nvSpPr>
          <p:cNvPr id="2" name="Title 1"/>
          <p:cNvSpPr>
            <a:spLocks noGrp="1"/>
          </p:cNvSpPr>
          <p:nvPr>
            <p:ph type="title"/>
          </p:nvPr>
        </p:nvSpPr>
        <p:spPr>
          <a:xfrm>
            <a:off x="6300192" y="332656"/>
            <a:ext cx="2592288" cy="1728192"/>
          </a:xfrm>
        </p:spPr>
        <p:txBody>
          <a:bodyPr/>
          <a:lstStyle/>
          <a:p>
            <a:r>
              <a:rPr lang="en-GB" altLang="en-US" sz="2800" b="1" dirty="0" smtClean="0">
                <a:latin typeface="+mn-lt"/>
                <a:ea typeface="Calibri" pitchFamily="34" charset="0"/>
                <a:cs typeface="Calibri" pitchFamily="34" charset="0"/>
              </a:rPr>
              <a:t>What about repayments?</a:t>
            </a:r>
            <a:endParaRPr lang="en-GB" sz="2800" dirty="0">
              <a:latin typeface="+mn-lt"/>
            </a:endParaRPr>
          </a:p>
        </p:txBody>
      </p:sp>
      <p:sp>
        <p:nvSpPr>
          <p:cNvPr id="6" name="Content Placeholder 2"/>
          <p:cNvSpPr txBox="1">
            <a:spLocks/>
          </p:cNvSpPr>
          <p:nvPr/>
        </p:nvSpPr>
        <p:spPr bwMode="auto">
          <a:xfrm>
            <a:off x="6300192" y="2132856"/>
            <a:ext cx="2592288" cy="43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bg2"/>
              </a:buClr>
              <a:buSzTx/>
              <a:buFont typeface="Arial" charset="0"/>
              <a:buChar char="•"/>
              <a:tabLst/>
              <a:defRPr sz="2000" baseline="0">
                <a:solidFill>
                  <a:schemeClr val="bg1"/>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chemeClr val="bg2"/>
              </a:buClr>
              <a:buSzTx/>
              <a:buFont typeface="Effra" panose="020B0603020203020204" pitchFamily="34" charset="0"/>
              <a:buChar char="•"/>
              <a:tabLst/>
              <a:defRPr sz="2000" baseline="0">
                <a:solidFill>
                  <a:schemeClr val="bg1"/>
                </a:solidFill>
                <a:latin typeface="+mn-lt"/>
              </a:defRPr>
            </a:lvl2pPr>
            <a:lvl3pPr marL="900000" marR="0" indent="-180000" algn="l" defTabSz="914400" rtl="0" eaLnBrk="1" fontAlgn="base" latinLnBrk="0" hangingPunct="1">
              <a:lnSpc>
                <a:spcPct val="100000"/>
              </a:lnSpc>
              <a:spcBef>
                <a:spcPct val="20000"/>
              </a:spcBef>
              <a:spcAft>
                <a:spcPct val="0"/>
              </a:spcAft>
              <a:buClr>
                <a:schemeClr val="bg2"/>
              </a:buClr>
              <a:buSzTx/>
              <a:buFont typeface="Effra" panose="020B0603020203020204" pitchFamily="34" charset="0"/>
              <a:buChar char="•"/>
              <a:tabLst/>
              <a:defRPr sz="2000" baseline="0">
                <a:solidFill>
                  <a:schemeClr val="bg1"/>
                </a:solidFill>
                <a:latin typeface="+mn-lt"/>
              </a:defRPr>
            </a:lvl3pPr>
            <a:lvl4pPr marL="1260000" marR="0" indent="-180000" algn="l" defTabSz="914400" rtl="0" eaLnBrk="1" fontAlgn="base" latinLnBrk="0" hangingPunct="1">
              <a:lnSpc>
                <a:spcPct val="100000"/>
              </a:lnSpc>
              <a:spcBef>
                <a:spcPct val="20000"/>
              </a:spcBef>
              <a:spcAft>
                <a:spcPct val="0"/>
              </a:spcAft>
              <a:buClr>
                <a:schemeClr val="bg2"/>
              </a:buClr>
              <a:buSzTx/>
              <a:buFont typeface="Effra" panose="020B0603020203020204" pitchFamily="34" charset="0"/>
              <a:buChar char="&gt;"/>
              <a:tabLst/>
              <a:defRPr sz="2000" baseline="0">
                <a:solidFill>
                  <a:schemeClr val="bg1"/>
                </a:solidFill>
                <a:latin typeface="+mn-lt"/>
              </a:defRPr>
            </a:lvl4pPr>
            <a:lvl5pPr marL="1620000" marR="0" indent="-180000" algn="l" defTabSz="914400" rtl="0" eaLnBrk="1" fontAlgn="base" latinLnBrk="0" hangingPunct="1">
              <a:lnSpc>
                <a:spcPct val="100000"/>
              </a:lnSpc>
              <a:spcBef>
                <a:spcPct val="20000"/>
              </a:spcBef>
              <a:spcAft>
                <a:spcPct val="0"/>
              </a:spcAft>
              <a:buClr>
                <a:schemeClr val="bg2"/>
              </a:buClr>
              <a:buSzTx/>
              <a:buFont typeface="Effra" panose="020B0603020203020204" pitchFamily="34" charset="0"/>
              <a:buChar char="-"/>
              <a:tabLst/>
              <a:defRPr sz="2000" baseline="0">
                <a:solidFill>
                  <a:schemeClr val="bg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a:lstStyle>
          <a:p>
            <a:pPr marL="0" indent="0">
              <a:buFont typeface="Arial" charset="0"/>
              <a:buNone/>
            </a:pPr>
            <a:r>
              <a:rPr lang="en-GB" kern="0" dirty="0" smtClean="0"/>
              <a:t>Earnings over £21, 000</a:t>
            </a:r>
          </a:p>
          <a:p>
            <a:pPr marL="0" lvl="0" indent="0">
              <a:buNone/>
            </a:pPr>
            <a:endParaRPr lang="en-GB" dirty="0" smtClean="0"/>
          </a:p>
          <a:p>
            <a:pPr marL="0" lvl="0" indent="0">
              <a:buNone/>
            </a:pPr>
            <a:r>
              <a:rPr lang="en-GB" dirty="0" smtClean="0"/>
              <a:t>Interest </a:t>
            </a:r>
            <a:r>
              <a:rPr lang="en-GB" dirty="0"/>
              <a:t>rates : RPI plus up to 3</a:t>
            </a:r>
            <a:r>
              <a:rPr lang="en-GB" dirty="0" smtClean="0"/>
              <a:t>%</a:t>
            </a:r>
          </a:p>
          <a:p>
            <a:pPr marL="0" indent="0">
              <a:buNone/>
            </a:pPr>
            <a:endParaRPr lang="en-GB" altLang="en-US" dirty="0" smtClean="0">
              <a:ea typeface="Calibri" pitchFamily="34" charset="0"/>
              <a:cs typeface="Calibri" pitchFamily="34" charset="0"/>
            </a:endParaRPr>
          </a:p>
          <a:p>
            <a:pPr marL="0" indent="0">
              <a:buNone/>
            </a:pPr>
            <a:r>
              <a:rPr lang="en-GB" altLang="en-US" dirty="0" smtClean="0">
                <a:ea typeface="Calibri" pitchFamily="34" charset="0"/>
                <a:cs typeface="Calibri" pitchFamily="34" charset="0"/>
              </a:rPr>
              <a:t>One </a:t>
            </a:r>
            <a:r>
              <a:rPr lang="en-GB" altLang="en-US" dirty="0">
                <a:ea typeface="Calibri" pitchFamily="34" charset="0"/>
                <a:cs typeface="Calibri" pitchFamily="34" charset="0"/>
              </a:rPr>
              <a:t>single monthly </a:t>
            </a:r>
            <a:r>
              <a:rPr lang="en-GB" altLang="en-US" dirty="0" smtClean="0">
                <a:ea typeface="Calibri" pitchFamily="34" charset="0"/>
                <a:cs typeface="Calibri" pitchFamily="34" charset="0"/>
              </a:rPr>
              <a:t>repayment</a:t>
            </a:r>
          </a:p>
          <a:p>
            <a:pPr marL="0" lvl="0" indent="0">
              <a:buNone/>
            </a:pPr>
            <a:endParaRPr lang="en-GB" altLang="en-US" dirty="0" smtClean="0">
              <a:ea typeface="Calibri" pitchFamily="34" charset="0"/>
              <a:cs typeface="Calibri" pitchFamily="34" charset="0"/>
            </a:endParaRPr>
          </a:p>
          <a:p>
            <a:pPr marL="0" lvl="0" indent="0">
              <a:buNone/>
            </a:pPr>
            <a:r>
              <a:rPr lang="en-GB" altLang="en-US" dirty="0" smtClean="0">
                <a:ea typeface="Calibri" pitchFamily="34" charset="0"/>
                <a:cs typeface="Calibri" pitchFamily="34" charset="0"/>
              </a:rPr>
              <a:t>No </a:t>
            </a:r>
            <a:r>
              <a:rPr lang="en-GB" altLang="en-US" dirty="0">
                <a:ea typeface="Calibri" pitchFamily="34" charset="0"/>
                <a:cs typeface="Calibri" pitchFamily="34" charset="0"/>
              </a:rPr>
              <a:t>penalties for early repayment</a:t>
            </a:r>
            <a:endParaRPr lang="en-GB" dirty="0"/>
          </a:p>
          <a:p>
            <a:pPr marL="0" lvl="0" indent="0">
              <a:buNone/>
            </a:pPr>
            <a:r>
              <a:rPr lang="en-GB" dirty="0"/>
              <a:t>Outstanding balance written off after 30 years</a:t>
            </a:r>
          </a:p>
          <a:p>
            <a:pPr marL="0" indent="0">
              <a:buNone/>
            </a:pPr>
            <a:endParaRPr lang="en-GB" dirty="0"/>
          </a:p>
          <a:p>
            <a:pPr marL="0" lvl="0" indent="0">
              <a:buNone/>
            </a:pPr>
            <a:endParaRPr lang="en-GB" dirty="0"/>
          </a:p>
          <a:p>
            <a:pPr marL="0" indent="0">
              <a:buFont typeface="Arial" charset="0"/>
              <a:buNone/>
            </a:pPr>
            <a:endParaRPr lang="en-GB" kern="0" dirty="0"/>
          </a:p>
          <a:p>
            <a:pPr marL="0" indent="0">
              <a:buFont typeface="Arial" charset="0"/>
              <a:buNone/>
            </a:pPr>
            <a:endParaRPr lang="en-GB" kern="0" dirty="0" smtClean="0"/>
          </a:p>
          <a:p>
            <a:endParaRPr lang="en-GB" kern="0" dirty="0"/>
          </a:p>
        </p:txBody>
      </p:sp>
      <p:pic>
        <p:nvPicPr>
          <p:cNvPr id="1026" name="Picture 2" descr="C:\Users\vrs06aw\Desktop\Presentations\Student Life talk\Student Sup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193712"/>
            <a:ext cx="7620000"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135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p:sp>
      <p:sp>
        <p:nvSpPr>
          <p:cNvPr id="2" name="Title 1"/>
          <p:cNvSpPr>
            <a:spLocks noGrp="1"/>
          </p:cNvSpPr>
          <p:nvPr>
            <p:ph type="title"/>
          </p:nvPr>
        </p:nvSpPr>
        <p:spPr/>
        <p:txBody>
          <a:bodyPr/>
          <a:lstStyle/>
          <a:p>
            <a:r>
              <a:rPr lang="en-GB" dirty="0" smtClean="0"/>
              <a:t>Why go to university?</a:t>
            </a:r>
            <a:endParaRPr lang="en-GB" dirty="0"/>
          </a:p>
        </p:txBody>
      </p:sp>
      <p:sp>
        <p:nvSpPr>
          <p:cNvPr id="3" name="Content Placeholder 2"/>
          <p:cNvSpPr>
            <a:spLocks noGrp="1"/>
          </p:cNvSpPr>
          <p:nvPr>
            <p:ph idx="1"/>
          </p:nvPr>
        </p:nvSpPr>
        <p:spPr/>
        <p:txBody>
          <a:bodyPr/>
          <a:lstStyle/>
          <a:p>
            <a:r>
              <a:rPr lang="en-GB" altLang="en-US" dirty="0"/>
              <a:t>You need a degree for some jobs</a:t>
            </a:r>
          </a:p>
          <a:p>
            <a:r>
              <a:rPr lang="en-GB" altLang="en-US" dirty="0"/>
              <a:t>Study something you enjoy</a:t>
            </a:r>
          </a:p>
          <a:p>
            <a:r>
              <a:rPr lang="en-GB" altLang="en-US" dirty="0"/>
              <a:t>Better career </a:t>
            </a:r>
            <a:r>
              <a:rPr lang="en-GB" altLang="en-US" dirty="0" smtClean="0"/>
              <a:t>prospects</a:t>
            </a:r>
            <a:endParaRPr lang="en-GB" altLang="en-US" dirty="0"/>
          </a:p>
          <a:p>
            <a:r>
              <a:rPr lang="en-GB" altLang="en-US" dirty="0"/>
              <a:t>Transferable skills</a:t>
            </a:r>
          </a:p>
          <a:p>
            <a:r>
              <a:rPr lang="en-GB" altLang="en-US" dirty="0" smtClean="0"/>
              <a:t>Develop </a:t>
            </a:r>
            <a:r>
              <a:rPr lang="en-GB" altLang="en-US" dirty="0"/>
              <a:t>confidence and independence</a:t>
            </a:r>
          </a:p>
          <a:p>
            <a:pPr lvl="1"/>
            <a:endParaRPr lang="en-GB" dirty="0" smtClean="0"/>
          </a:p>
          <a:p>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55" t="-375" r="12342" b="375"/>
          <a:stretch/>
        </p:blipFill>
        <p:spPr>
          <a:xfrm>
            <a:off x="-1188640" y="-171400"/>
            <a:ext cx="7344816" cy="7546506"/>
          </a:xfrm>
          <a:prstGeom prst="rect">
            <a:avLst/>
          </a:prstGeom>
        </p:spPr>
      </p:pic>
    </p:spTree>
    <p:extLst>
      <p:ext uri="{BB962C8B-B14F-4D97-AF65-F5344CB8AC3E}">
        <p14:creationId xmlns:p14="http://schemas.microsoft.com/office/powerpoint/2010/main" val="24746528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Repayments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6129742"/>
              </p:ext>
            </p:extLst>
          </p:nvPr>
        </p:nvGraphicFramePr>
        <p:xfrm>
          <a:off x="425450" y="2214563"/>
          <a:ext cx="8278814" cy="3302496"/>
        </p:xfrm>
        <a:graphic>
          <a:graphicData uri="http://schemas.openxmlformats.org/drawingml/2006/table">
            <a:tbl>
              <a:tblPr firstRow="1" bandRow="1">
                <a:tableStyleId>{6E25E649-3F16-4E02-A733-19D2CDBF48F0}</a:tableStyleId>
              </a:tblPr>
              <a:tblGrid>
                <a:gridCol w="4139407"/>
                <a:gridCol w="4139407"/>
              </a:tblGrid>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mn-lt"/>
                          <a:cs typeface="Calibri" pitchFamily="34" charset="0"/>
                        </a:rPr>
                        <a:t>Income each year before tax</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mn-lt"/>
                          <a:cs typeface="Calibri" pitchFamily="34" charset="0"/>
                        </a:rPr>
                        <a:t>Approximate monthly repayment</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£21,000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£0</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£24,000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£22</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mn-lt"/>
                          <a:cs typeface="Calibri" pitchFamily="34" charset="0"/>
                        </a:rPr>
                        <a:t>£27,000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£45</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mn-lt"/>
                          <a:cs typeface="Calibri" pitchFamily="34" charset="0"/>
                        </a:rPr>
                        <a:t>£30,000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£67</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mn-lt"/>
                          <a:cs typeface="Calibri" pitchFamily="34" charset="0"/>
                        </a:rPr>
                        <a:t>£33,000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£90</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mn-lt"/>
                          <a:cs typeface="Calibri" pitchFamily="34" charset="0"/>
                        </a:rPr>
                        <a:t>£36,000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£112</a:t>
                      </a:r>
                    </a:p>
                  </a:txBody>
                  <a:tcPr marL="50343" marR="50343" marT="54006" marB="54006" horzOverflow="overflow"/>
                </a:tc>
              </a:tr>
              <a:tr h="37084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£40,000</a:t>
                      </a:r>
                    </a:p>
                  </a:txBody>
                  <a:tcPr marL="50343" marR="50343" marT="54006" marB="54006"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cs typeface="Calibri" pitchFamily="34" charset="0"/>
                        </a:rPr>
                        <a:t>£143</a:t>
                      </a:r>
                    </a:p>
                  </a:txBody>
                  <a:tcPr marL="50343" marR="50343" marT="54006" marB="54006" horzOverflow="overflow"/>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spTree>
    <p:extLst>
      <p:ext uri="{BB962C8B-B14F-4D97-AF65-F5344CB8AC3E}">
        <p14:creationId xmlns:p14="http://schemas.microsoft.com/office/powerpoint/2010/main" val="2255596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nSpc>
                <a:spcPct val="80000"/>
              </a:lnSpc>
              <a:spcBef>
                <a:spcPts val="7200"/>
              </a:spcBef>
              <a:buNone/>
            </a:pPr>
            <a:r>
              <a:rPr lang="en-GB" sz="8000" dirty="0" smtClean="0">
                <a:latin typeface="+mj-lt"/>
              </a:rPr>
              <a:t>MAINTENANCE GRANTS AND ADDITIONAL SUPPORT</a:t>
            </a:r>
          </a:p>
        </p:txBody>
      </p:sp>
    </p:spTree>
    <p:extLst>
      <p:ext uri="{BB962C8B-B14F-4D97-AF65-F5344CB8AC3E}">
        <p14:creationId xmlns:p14="http://schemas.microsoft.com/office/powerpoint/2010/main" val="23695665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22</a:t>
            </a:fld>
            <a:endParaRPr lang="en-GB" altLang="en-US"/>
          </a:p>
        </p:txBody>
      </p:sp>
      <p:sp>
        <p:nvSpPr>
          <p:cNvPr id="2" name="Title 1"/>
          <p:cNvSpPr>
            <a:spLocks noGrp="1"/>
          </p:cNvSpPr>
          <p:nvPr>
            <p:ph type="title"/>
          </p:nvPr>
        </p:nvSpPr>
        <p:spPr/>
        <p:txBody>
          <a:bodyPr/>
          <a:lstStyle/>
          <a:p>
            <a:r>
              <a:rPr lang="en-GB" sz="2800" dirty="0" smtClean="0"/>
              <a:t>Maintenance Grant</a:t>
            </a:r>
            <a:endParaRPr lang="en-GB" sz="2800" dirty="0"/>
          </a:p>
        </p:txBody>
      </p:sp>
      <p:sp>
        <p:nvSpPr>
          <p:cNvPr id="5" name="Content Placeholder 4"/>
          <p:cNvSpPr>
            <a:spLocks noGrp="1"/>
          </p:cNvSpPr>
          <p:nvPr>
            <p:ph idx="1"/>
          </p:nvPr>
        </p:nvSpPr>
        <p:spPr/>
        <p:txBody>
          <a:bodyPr/>
          <a:lstStyle/>
          <a:p>
            <a:pPr marL="0" indent="0">
              <a:buNone/>
            </a:pPr>
            <a:r>
              <a:rPr lang="en-GB" dirty="0">
                <a:cs typeface="Arial" pitchFamily="34" charset="0"/>
              </a:rPr>
              <a:t>The Maintenance Grant doesn’t have to be </a:t>
            </a:r>
            <a:r>
              <a:rPr lang="en-GB" dirty="0" smtClean="0">
                <a:cs typeface="Arial" pitchFamily="34" charset="0"/>
              </a:rPr>
              <a:t>repaid</a:t>
            </a:r>
          </a:p>
          <a:p>
            <a:pPr marL="0" indent="0">
              <a:buNone/>
            </a:pPr>
            <a:endParaRPr lang="en-GB" dirty="0" smtClean="0">
              <a:cs typeface="Arial" pitchFamily="34" charset="0"/>
            </a:endParaRPr>
          </a:p>
          <a:p>
            <a:pPr marL="0" indent="0">
              <a:buNone/>
            </a:pPr>
            <a:r>
              <a:rPr lang="en-GB" dirty="0" smtClean="0">
                <a:cs typeface="Arial" pitchFamily="34" charset="0"/>
              </a:rPr>
              <a:t>How </a:t>
            </a:r>
            <a:r>
              <a:rPr lang="en-GB" dirty="0">
                <a:cs typeface="Arial" pitchFamily="34" charset="0"/>
              </a:rPr>
              <a:t>much grant you can get depends on your household income </a:t>
            </a:r>
            <a:r>
              <a:rPr lang="en-GB" b="1" dirty="0">
                <a:cs typeface="Arial" pitchFamily="34" charset="0"/>
              </a:rPr>
              <a:t>(100% means tested</a:t>
            </a:r>
            <a:r>
              <a:rPr lang="en-GB" b="1" dirty="0" smtClean="0">
                <a:cs typeface="Arial" pitchFamily="34" charset="0"/>
              </a:rPr>
              <a:t>)</a:t>
            </a:r>
          </a:p>
          <a:p>
            <a:pPr marL="0" indent="0">
              <a:buNone/>
            </a:pPr>
            <a:endParaRPr lang="en-GB" dirty="0" smtClean="0">
              <a:cs typeface="Arial" pitchFamily="34" charset="0"/>
            </a:endParaRPr>
          </a:p>
          <a:p>
            <a:pPr marL="0" indent="0">
              <a:buNone/>
            </a:pPr>
            <a:r>
              <a:rPr lang="en-GB" dirty="0" smtClean="0">
                <a:cs typeface="Arial" pitchFamily="34" charset="0"/>
              </a:rPr>
              <a:t>Slight reduction in Maintenance Loan</a:t>
            </a:r>
            <a:endParaRPr lang="en-GB" dirty="0"/>
          </a:p>
        </p:txBody>
      </p:sp>
      <p:sp>
        <p:nvSpPr>
          <p:cNvPr id="9" name="Text Box 12"/>
          <p:cNvSpPr txBox="1">
            <a:spLocks noChangeArrowheads="1"/>
          </p:cNvSpPr>
          <p:nvPr/>
        </p:nvSpPr>
        <p:spPr bwMode="auto">
          <a:xfrm>
            <a:off x="247708" y="994132"/>
            <a:ext cx="553998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dg Vesta" pitchFamily="2" charset="0"/>
              </a:defRPr>
            </a:lvl1pPr>
            <a:lvl2pPr marL="742950" indent="-285750" eaLnBrk="0" hangingPunct="0">
              <a:defRPr sz="2400">
                <a:solidFill>
                  <a:schemeClr val="tx1"/>
                </a:solidFill>
                <a:latin typeface="Rdg Vesta" pitchFamily="2" charset="0"/>
              </a:defRPr>
            </a:lvl2pPr>
            <a:lvl3pPr marL="1143000" indent="-228600" eaLnBrk="0" hangingPunct="0">
              <a:defRPr sz="2400">
                <a:solidFill>
                  <a:schemeClr val="tx1"/>
                </a:solidFill>
                <a:latin typeface="Rdg Vesta" pitchFamily="2" charset="0"/>
              </a:defRPr>
            </a:lvl3pPr>
            <a:lvl4pPr marL="1600200" indent="-228600" eaLnBrk="0" hangingPunct="0">
              <a:defRPr sz="2400">
                <a:solidFill>
                  <a:schemeClr val="tx1"/>
                </a:solidFill>
                <a:latin typeface="Rdg Vesta" pitchFamily="2" charset="0"/>
              </a:defRPr>
            </a:lvl4pPr>
            <a:lvl5pPr marL="2057400" indent="-228600" eaLnBrk="0" hangingPunct="0">
              <a:defRPr sz="2400">
                <a:solidFill>
                  <a:schemeClr val="tx1"/>
                </a:solidFill>
                <a:latin typeface="Rdg Vesta" pitchFamily="2" charset="0"/>
              </a:defRPr>
            </a:lvl5pPr>
            <a:lvl6pPr marL="2514600" indent="-228600" eaLnBrk="0" fontAlgn="base" hangingPunct="0">
              <a:spcBef>
                <a:spcPct val="0"/>
              </a:spcBef>
              <a:spcAft>
                <a:spcPct val="0"/>
              </a:spcAft>
              <a:defRPr sz="2400">
                <a:solidFill>
                  <a:schemeClr val="tx1"/>
                </a:solidFill>
                <a:latin typeface="Rdg Vesta" pitchFamily="2" charset="0"/>
              </a:defRPr>
            </a:lvl6pPr>
            <a:lvl7pPr marL="2971800" indent="-228600" eaLnBrk="0" fontAlgn="base" hangingPunct="0">
              <a:spcBef>
                <a:spcPct val="0"/>
              </a:spcBef>
              <a:spcAft>
                <a:spcPct val="0"/>
              </a:spcAft>
              <a:defRPr sz="2400">
                <a:solidFill>
                  <a:schemeClr val="tx1"/>
                </a:solidFill>
                <a:latin typeface="Rdg Vesta" pitchFamily="2" charset="0"/>
              </a:defRPr>
            </a:lvl7pPr>
            <a:lvl8pPr marL="3429000" indent="-228600" eaLnBrk="0" fontAlgn="base" hangingPunct="0">
              <a:spcBef>
                <a:spcPct val="0"/>
              </a:spcBef>
              <a:spcAft>
                <a:spcPct val="0"/>
              </a:spcAft>
              <a:defRPr sz="2400">
                <a:solidFill>
                  <a:schemeClr val="tx1"/>
                </a:solidFill>
                <a:latin typeface="Rdg Vesta" pitchFamily="2" charset="0"/>
              </a:defRPr>
            </a:lvl8pPr>
            <a:lvl9pPr marL="3886200" indent="-228600" eaLnBrk="0" fontAlgn="base" hangingPunct="0">
              <a:spcBef>
                <a:spcPct val="0"/>
              </a:spcBef>
              <a:spcAft>
                <a:spcPct val="0"/>
              </a:spcAft>
              <a:defRPr sz="2400">
                <a:solidFill>
                  <a:schemeClr val="tx1"/>
                </a:solidFill>
                <a:latin typeface="Rdg Vesta" pitchFamily="2" charset="0"/>
              </a:defRPr>
            </a:lvl9pPr>
          </a:lstStyle>
          <a:p>
            <a:pPr>
              <a:spcBef>
                <a:spcPct val="50000"/>
              </a:spcBef>
            </a:pPr>
            <a:r>
              <a:rPr lang="en-GB" altLang="en-US" sz="2000" b="1" dirty="0">
                <a:latin typeface="+mn-lt"/>
                <a:ea typeface="Calibri" pitchFamily="34" charset="0"/>
                <a:cs typeface="Calibri" pitchFamily="34" charset="0"/>
              </a:rPr>
              <a:t>Sliding scale will be</a:t>
            </a:r>
            <a:r>
              <a:rPr lang="en-GB" altLang="en-US" sz="2000" b="1" dirty="0" smtClean="0">
                <a:latin typeface="+mn-lt"/>
                <a:ea typeface="Calibri" pitchFamily="34" charset="0"/>
                <a:cs typeface="Calibri" pitchFamily="34" charset="0"/>
              </a:rPr>
              <a:t>:</a:t>
            </a:r>
            <a:endParaRPr lang="en-GB" altLang="en-US" sz="2000" dirty="0" smtClean="0">
              <a:latin typeface="+mn-lt"/>
              <a:ea typeface="Calibri" pitchFamily="34" charset="0"/>
              <a:cs typeface="Calibri" pitchFamily="34" charset="0"/>
            </a:endParaRPr>
          </a:p>
          <a:p>
            <a:pPr>
              <a:spcBef>
                <a:spcPct val="50000"/>
              </a:spcBef>
            </a:pPr>
            <a:endParaRPr lang="en-GB" altLang="en-US" sz="2000" b="1" dirty="0">
              <a:latin typeface="+mn-lt"/>
              <a:ea typeface="Calibri" pitchFamily="34" charset="0"/>
              <a:cs typeface="Calibri" pitchFamily="34" charset="0"/>
            </a:endParaRPr>
          </a:p>
          <a:p>
            <a:pPr>
              <a:spcBef>
                <a:spcPct val="50000"/>
              </a:spcBef>
            </a:pPr>
            <a:r>
              <a:rPr lang="en-GB" altLang="en-US" sz="2000" b="1" dirty="0" smtClean="0">
                <a:latin typeface="+mn-lt"/>
                <a:ea typeface="Calibri" pitchFamily="34" charset="0"/>
                <a:cs typeface="Calibri" pitchFamily="34" charset="0"/>
              </a:rPr>
              <a:t>£</a:t>
            </a:r>
            <a:r>
              <a:rPr lang="en-GB" altLang="en-US" sz="2000" b="1" dirty="0">
                <a:latin typeface="+mn-lt"/>
                <a:ea typeface="Calibri" pitchFamily="34" charset="0"/>
                <a:cs typeface="Calibri" pitchFamily="34" charset="0"/>
              </a:rPr>
              <a:t>42, 611 income and over: </a:t>
            </a:r>
            <a:endParaRPr lang="en-GB" altLang="en-US" sz="2000" dirty="0">
              <a:latin typeface="+mn-lt"/>
              <a:ea typeface="Calibri" pitchFamily="34" charset="0"/>
              <a:cs typeface="Calibri" pitchFamily="34" charset="0"/>
            </a:endParaRPr>
          </a:p>
          <a:p>
            <a:pPr>
              <a:spcBef>
                <a:spcPct val="50000"/>
              </a:spcBef>
            </a:pPr>
            <a:r>
              <a:rPr lang="en-GB" altLang="en-US" sz="2000" b="1" dirty="0" smtClean="0">
                <a:solidFill>
                  <a:srgbClr val="C00000"/>
                </a:solidFill>
                <a:latin typeface="+mn-lt"/>
                <a:ea typeface="Calibri" pitchFamily="34" charset="0"/>
                <a:cs typeface="Calibri" pitchFamily="34" charset="0"/>
              </a:rPr>
              <a:t>Receive </a:t>
            </a:r>
            <a:r>
              <a:rPr lang="en-GB" altLang="en-US" sz="2000" b="1" dirty="0">
                <a:solidFill>
                  <a:srgbClr val="C00000"/>
                </a:solidFill>
                <a:latin typeface="+mn-lt"/>
                <a:ea typeface="Calibri" pitchFamily="34" charset="0"/>
                <a:cs typeface="Calibri" pitchFamily="34" charset="0"/>
              </a:rPr>
              <a:t>no grant</a:t>
            </a:r>
            <a:endParaRPr lang="en-GB" altLang="en-US" sz="2000" dirty="0">
              <a:solidFill>
                <a:srgbClr val="C00000"/>
              </a:solidFill>
              <a:latin typeface="+mn-lt"/>
              <a:ea typeface="Calibri" pitchFamily="34" charset="0"/>
              <a:cs typeface="Calibri" pitchFamily="34" charset="0"/>
            </a:endParaRPr>
          </a:p>
          <a:p>
            <a:pPr>
              <a:spcBef>
                <a:spcPct val="50000"/>
              </a:spcBef>
            </a:pPr>
            <a:r>
              <a:rPr lang="en-GB" altLang="en-US" sz="2000" b="1" dirty="0" smtClean="0">
                <a:latin typeface="+mn-lt"/>
                <a:ea typeface="Calibri" pitchFamily="34" charset="0"/>
                <a:cs typeface="Calibri" pitchFamily="34" charset="0"/>
              </a:rPr>
              <a:t> </a:t>
            </a:r>
            <a:endParaRPr lang="en-GB" altLang="en-US" sz="2000" b="1" dirty="0">
              <a:latin typeface="+mn-lt"/>
              <a:ea typeface="Calibri" pitchFamily="34" charset="0"/>
              <a:cs typeface="Calibri" pitchFamily="34" charset="0"/>
            </a:endParaRPr>
          </a:p>
          <a:p>
            <a:pPr>
              <a:spcBef>
                <a:spcPct val="50000"/>
              </a:spcBef>
            </a:pPr>
            <a:r>
              <a:rPr lang="en-GB" altLang="en-US" sz="2000" b="1" dirty="0" smtClean="0">
                <a:latin typeface="+mn-lt"/>
                <a:ea typeface="Calibri" pitchFamily="34" charset="0"/>
                <a:cs typeface="Calibri" pitchFamily="34" charset="0"/>
              </a:rPr>
              <a:t>Between </a:t>
            </a:r>
            <a:r>
              <a:rPr lang="en-GB" altLang="en-US" sz="2000" b="1" dirty="0">
                <a:latin typeface="+mn-lt"/>
                <a:ea typeface="Calibri" pitchFamily="34" charset="0"/>
                <a:cs typeface="Calibri" pitchFamily="34" charset="0"/>
              </a:rPr>
              <a:t>c.£25,001 and c.£42,611</a:t>
            </a:r>
          </a:p>
          <a:p>
            <a:pPr>
              <a:spcBef>
                <a:spcPct val="50000"/>
              </a:spcBef>
            </a:pPr>
            <a:endParaRPr lang="en-GB" altLang="en-US" sz="2000" b="1" dirty="0">
              <a:latin typeface="+mn-lt"/>
              <a:ea typeface="Calibri" pitchFamily="34" charset="0"/>
              <a:cs typeface="Calibri" pitchFamily="34" charset="0"/>
            </a:endParaRPr>
          </a:p>
          <a:p>
            <a:pPr>
              <a:spcBef>
                <a:spcPct val="50000"/>
              </a:spcBef>
            </a:pPr>
            <a:r>
              <a:rPr lang="en-GB" altLang="en-US" sz="2000" b="1" dirty="0" smtClean="0">
                <a:latin typeface="+mn-lt"/>
                <a:ea typeface="Calibri" pitchFamily="34" charset="0"/>
                <a:cs typeface="Calibri" pitchFamily="34" charset="0"/>
              </a:rPr>
              <a:t>c</a:t>
            </a:r>
            <a:r>
              <a:rPr lang="en-GB" altLang="en-US" sz="2000" b="1" dirty="0">
                <a:latin typeface="+mn-lt"/>
                <a:ea typeface="Calibri" pitchFamily="34" charset="0"/>
                <a:cs typeface="Calibri" pitchFamily="34" charset="0"/>
              </a:rPr>
              <a:t>.£25,000 income and below: </a:t>
            </a:r>
            <a:endParaRPr lang="en-GB" altLang="en-US" sz="2000" b="1" dirty="0" smtClean="0">
              <a:latin typeface="+mn-lt"/>
              <a:ea typeface="Calibri" pitchFamily="34" charset="0"/>
              <a:cs typeface="Calibri" pitchFamily="34" charset="0"/>
            </a:endParaRPr>
          </a:p>
          <a:p>
            <a:pPr>
              <a:spcBef>
                <a:spcPct val="50000"/>
              </a:spcBef>
            </a:pPr>
            <a:r>
              <a:rPr lang="en-GB" altLang="en-US" sz="2000" b="1" dirty="0" smtClean="0">
                <a:solidFill>
                  <a:srgbClr val="C00000"/>
                </a:solidFill>
                <a:latin typeface="+mn-lt"/>
                <a:ea typeface="Calibri" pitchFamily="34" charset="0"/>
                <a:cs typeface="Calibri" pitchFamily="34" charset="0"/>
              </a:rPr>
              <a:t>Receive full grant</a:t>
            </a:r>
          </a:p>
          <a:p>
            <a:pPr>
              <a:spcBef>
                <a:spcPct val="50000"/>
              </a:spcBef>
            </a:pPr>
            <a:endParaRPr lang="en-GB" altLang="en-US" sz="2000" b="1" dirty="0">
              <a:solidFill>
                <a:schemeClr val="accent2"/>
              </a:solidFill>
              <a:latin typeface="Calibri" pitchFamily="34" charset="0"/>
              <a:ea typeface="Calibri" pitchFamily="34" charset="0"/>
              <a:cs typeface="Calibri" pitchFamily="34" charset="0"/>
            </a:endParaRPr>
          </a:p>
          <a:p>
            <a:pPr>
              <a:spcBef>
                <a:spcPct val="50000"/>
              </a:spcBef>
            </a:pPr>
            <a:endParaRPr lang="en-GB" altLang="en-US" sz="2000" dirty="0">
              <a:solidFill>
                <a:schemeClr val="accent2"/>
              </a:solidFill>
              <a:latin typeface="Calibri" pitchFamily="34" charset="0"/>
              <a:ea typeface="Calibri" pitchFamily="34" charset="0"/>
              <a:cs typeface="Calibri" pitchFamily="34" charset="0"/>
            </a:endParaRPr>
          </a:p>
        </p:txBody>
      </p:sp>
      <p:sp>
        <p:nvSpPr>
          <p:cNvPr id="10" name="AutoShape 5"/>
          <p:cNvSpPr>
            <a:spLocks noChangeAspect="1" noChangeArrowheads="1"/>
          </p:cNvSpPr>
          <p:nvPr/>
        </p:nvSpPr>
        <p:spPr bwMode="auto">
          <a:xfrm>
            <a:off x="3915489" y="1556792"/>
            <a:ext cx="1872208" cy="3485131"/>
          </a:xfrm>
          <a:prstGeom prst="up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Rdg Vesta" pitchFamily="2" charset="0"/>
              </a:defRPr>
            </a:lvl1pPr>
            <a:lvl2pPr marL="742950" indent="-285750" eaLnBrk="0" hangingPunct="0">
              <a:defRPr sz="2400">
                <a:solidFill>
                  <a:schemeClr val="tx1"/>
                </a:solidFill>
                <a:latin typeface="Rdg Vesta" pitchFamily="2" charset="0"/>
              </a:defRPr>
            </a:lvl2pPr>
            <a:lvl3pPr marL="1143000" indent="-228600" eaLnBrk="0" hangingPunct="0">
              <a:defRPr sz="2400">
                <a:solidFill>
                  <a:schemeClr val="tx1"/>
                </a:solidFill>
                <a:latin typeface="Rdg Vesta" pitchFamily="2" charset="0"/>
              </a:defRPr>
            </a:lvl3pPr>
            <a:lvl4pPr marL="1600200" indent="-228600" eaLnBrk="0" hangingPunct="0">
              <a:defRPr sz="2400">
                <a:solidFill>
                  <a:schemeClr val="tx1"/>
                </a:solidFill>
                <a:latin typeface="Rdg Vesta" pitchFamily="2" charset="0"/>
              </a:defRPr>
            </a:lvl4pPr>
            <a:lvl5pPr marL="2057400" indent="-228600" eaLnBrk="0" hangingPunct="0">
              <a:defRPr sz="2400">
                <a:solidFill>
                  <a:schemeClr val="tx1"/>
                </a:solidFill>
                <a:latin typeface="Rdg Vesta" pitchFamily="2" charset="0"/>
              </a:defRPr>
            </a:lvl5pPr>
            <a:lvl6pPr marL="2514600" indent="-228600" eaLnBrk="0" fontAlgn="base" hangingPunct="0">
              <a:spcBef>
                <a:spcPct val="0"/>
              </a:spcBef>
              <a:spcAft>
                <a:spcPct val="0"/>
              </a:spcAft>
              <a:defRPr sz="2400">
                <a:solidFill>
                  <a:schemeClr val="tx1"/>
                </a:solidFill>
                <a:latin typeface="Rdg Vesta" pitchFamily="2" charset="0"/>
              </a:defRPr>
            </a:lvl6pPr>
            <a:lvl7pPr marL="2971800" indent="-228600" eaLnBrk="0" fontAlgn="base" hangingPunct="0">
              <a:spcBef>
                <a:spcPct val="0"/>
              </a:spcBef>
              <a:spcAft>
                <a:spcPct val="0"/>
              </a:spcAft>
              <a:defRPr sz="2400">
                <a:solidFill>
                  <a:schemeClr val="tx1"/>
                </a:solidFill>
                <a:latin typeface="Rdg Vesta" pitchFamily="2" charset="0"/>
              </a:defRPr>
            </a:lvl7pPr>
            <a:lvl8pPr marL="3429000" indent="-228600" eaLnBrk="0" fontAlgn="base" hangingPunct="0">
              <a:spcBef>
                <a:spcPct val="0"/>
              </a:spcBef>
              <a:spcAft>
                <a:spcPct val="0"/>
              </a:spcAft>
              <a:defRPr sz="2400">
                <a:solidFill>
                  <a:schemeClr val="tx1"/>
                </a:solidFill>
                <a:latin typeface="Rdg Vesta" pitchFamily="2" charset="0"/>
              </a:defRPr>
            </a:lvl8pPr>
            <a:lvl9pPr marL="3886200" indent="-228600" eaLnBrk="0" fontAlgn="base" hangingPunct="0">
              <a:spcBef>
                <a:spcPct val="0"/>
              </a:spcBef>
              <a:spcAft>
                <a:spcPct val="0"/>
              </a:spcAft>
              <a:defRPr sz="2400">
                <a:solidFill>
                  <a:schemeClr val="tx1"/>
                </a:solidFill>
                <a:latin typeface="Rdg Vesta" pitchFamily="2" charset="0"/>
              </a:defRPr>
            </a:lvl9pPr>
          </a:lstStyle>
          <a:p>
            <a:pPr eaLnBrk="1" hangingPunct="1"/>
            <a:endParaRPr lang="en-US" altLang="en-US"/>
          </a:p>
        </p:txBody>
      </p:sp>
      <p:sp>
        <p:nvSpPr>
          <p:cNvPr id="11" name="Line 18"/>
          <p:cNvSpPr>
            <a:spLocks noChangeShapeType="1"/>
          </p:cNvSpPr>
          <p:nvPr/>
        </p:nvSpPr>
        <p:spPr bwMode="auto">
          <a:xfrm flipH="1">
            <a:off x="370466" y="2996952"/>
            <a:ext cx="494348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GB"/>
          </a:p>
        </p:txBody>
      </p:sp>
      <p:sp>
        <p:nvSpPr>
          <p:cNvPr id="12" name="Line 18"/>
          <p:cNvSpPr>
            <a:spLocks noChangeShapeType="1"/>
          </p:cNvSpPr>
          <p:nvPr/>
        </p:nvSpPr>
        <p:spPr bwMode="auto">
          <a:xfrm flipH="1">
            <a:off x="323528" y="4005064"/>
            <a:ext cx="499042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GB"/>
          </a:p>
        </p:txBody>
      </p:sp>
      <p:sp>
        <p:nvSpPr>
          <p:cNvPr id="14" name="Rectangle 22"/>
          <p:cNvSpPr>
            <a:spLocks noChangeArrowheads="1"/>
          </p:cNvSpPr>
          <p:nvPr/>
        </p:nvSpPr>
        <p:spPr bwMode="auto">
          <a:xfrm>
            <a:off x="4389236" y="4005064"/>
            <a:ext cx="924714" cy="1036859"/>
          </a:xfrm>
          <a:prstGeom prst="rect">
            <a:avLst/>
          </a:prstGeom>
          <a:solidFill>
            <a:schemeClr val="accent1"/>
          </a:solidFill>
          <a:ln>
            <a:noFill/>
          </a:ln>
        </p:spPr>
        <p:txBody>
          <a:bodyPr anchor="ctr"/>
          <a:lstStyle/>
          <a:p>
            <a:pPr>
              <a:defRPr/>
            </a:pPr>
            <a:endParaRPr lang="en-US"/>
          </a:p>
        </p:txBody>
      </p:sp>
      <p:sp>
        <p:nvSpPr>
          <p:cNvPr id="15" name="Rectangle 22"/>
          <p:cNvSpPr>
            <a:spLocks noChangeArrowheads="1"/>
          </p:cNvSpPr>
          <p:nvPr/>
        </p:nvSpPr>
        <p:spPr bwMode="auto">
          <a:xfrm>
            <a:off x="4389236" y="2996952"/>
            <a:ext cx="924714" cy="1008112"/>
          </a:xfrm>
          <a:prstGeom prst="rect">
            <a:avLst/>
          </a:prstGeom>
          <a:solidFill>
            <a:schemeClr val="bg2">
              <a:lumMod val="50000"/>
            </a:schemeClr>
          </a:solidFill>
          <a:ln>
            <a:noFill/>
          </a:ln>
        </p:spPr>
        <p:txBody>
          <a:bodyPr anchor="ctr"/>
          <a:lstStyle/>
          <a:p>
            <a:pPr>
              <a:defRPr/>
            </a:pPr>
            <a:endParaRPr lang="en-US"/>
          </a:p>
        </p:txBody>
      </p:sp>
      <p:sp>
        <p:nvSpPr>
          <p:cNvPr id="16" name="Line 18"/>
          <p:cNvSpPr>
            <a:spLocks noChangeShapeType="1"/>
          </p:cNvSpPr>
          <p:nvPr/>
        </p:nvSpPr>
        <p:spPr bwMode="auto">
          <a:xfrm flipH="1">
            <a:off x="323528" y="5025328"/>
            <a:ext cx="499042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GB"/>
          </a:p>
        </p:txBody>
      </p:sp>
    </p:spTree>
    <p:extLst>
      <p:ext uri="{BB962C8B-B14F-4D97-AF65-F5344CB8AC3E}">
        <p14:creationId xmlns:p14="http://schemas.microsoft.com/office/powerpoint/2010/main" val="361992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Left)">
                                      <p:cBhvr>
                                        <p:cTn id="10" dur="500"/>
                                        <p:tgtEl>
                                          <p:spTgt spid="1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Left)">
                                      <p:cBhvr>
                                        <p:cTn id="13" dur="500"/>
                                        <p:tgtEl>
                                          <p:spTgt spid="1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p:sp>
      <p:sp>
        <p:nvSpPr>
          <p:cNvPr id="2" name="Title 1"/>
          <p:cNvSpPr>
            <a:spLocks noGrp="1"/>
          </p:cNvSpPr>
          <p:nvPr>
            <p:ph type="title"/>
          </p:nvPr>
        </p:nvSpPr>
        <p:spPr/>
        <p:txBody>
          <a:bodyPr/>
          <a:lstStyle/>
          <a:p>
            <a:r>
              <a:rPr lang="en-GB" sz="2800" dirty="0"/>
              <a:t>MAINTENANCE GRANTS </a:t>
            </a:r>
            <a:r>
              <a:rPr lang="en-GB" sz="2800" dirty="0" smtClean="0"/>
              <a:t>&amp; ADDITIONAL </a:t>
            </a:r>
            <a:r>
              <a:rPr lang="en-GB" sz="2800" dirty="0"/>
              <a:t>SUPPORT</a:t>
            </a:r>
            <a:r>
              <a:rPr lang="en-GB" dirty="0"/>
              <a:t/>
            </a:r>
            <a:br>
              <a:rPr lang="en-GB" dirty="0"/>
            </a:br>
            <a:endParaRPr lang="en-GB" dirty="0"/>
          </a:p>
        </p:txBody>
      </p:sp>
      <p:sp>
        <p:nvSpPr>
          <p:cNvPr id="7" name="Content Placeholder 6"/>
          <p:cNvSpPr>
            <a:spLocks noGrp="1"/>
          </p:cNvSpPr>
          <p:nvPr>
            <p:ph idx="1"/>
          </p:nvPr>
        </p:nvSpPr>
        <p:spPr/>
        <p:txBody>
          <a:bodyPr/>
          <a:lstStyle/>
          <a:p>
            <a:pPr marL="0" indent="0">
              <a:buNone/>
            </a:pPr>
            <a:r>
              <a:rPr lang="en-GB" sz="1800" dirty="0">
                <a:cs typeface="Arial" pitchFamily="34" charset="0"/>
              </a:rPr>
              <a:t>The Maintenance Grant </a:t>
            </a:r>
            <a:r>
              <a:rPr lang="en-GB" sz="1800" dirty="0" smtClean="0">
                <a:cs typeface="Arial" pitchFamily="34" charset="0"/>
              </a:rPr>
              <a:t>dependent on household income up to £</a:t>
            </a:r>
            <a:r>
              <a:rPr lang="en-GB" sz="1800" dirty="0" smtClean="0"/>
              <a:t>3,387</a:t>
            </a:r>
          </a:p>
          <a:p>
            <a:pPr marL="0" indent="0">
              <a:buNone/>
            </a:pPr>
            <a:endParaRPr lang="en-GB" sz="1800" dirty="0" smtClean="0"/>
          </a:p>
          <a:p>
            <a:pPr marL="0" indent="0">
              <a:buNone/>
            </a:pPr>
            <a:r>
              <a:rPr lang="en-GB" sz="1800" dirty="0" smtClean="0"/>
              <a:t>University bursaries and scholarships</a:t>
            </a:r>
            <a:endParaRPr lang="en-GB" sz="1800" dirty="0"/>
          </a:p>
          <a:p>
            <a:pPr marL="0" indent="0">
              <a:buNone/>
            </a:pPr>
            <a:endParaRPr lang="en-GB" sz="1800" dirty="0" smtClean="0"/>
          </a:p>
          <a:p>
            <a:pPr marL="0" indent="0">
              <a:buNone/>
            </a:pPr>
            <a:r>
              <a:rPr lang="en-GB" sz="1800" dirty="0" smtClean="0"/>
              <a:t>Additional grants for: students with disabilities or dependents and care leavers</a:t>
            </a:r>
            <a:endParaRPr lang="en-GB" sz="1800" dirty="0"/>
          </a:p>
          <a:p>
            <a:pPr marL="0" indent="0">
              <a:buNone/>
            </a:pPr>
            <a:endParaRPr lang="en-GB" sz="1800" dirty="0" smtClean="0"/>
          </a:p>
          <a:p>
            <a:pPr marL="0" indent="0">
              <a:buNone/>
            </a:pPr>
            <a:r>
              <a:rPr lang="en-GB" sz="1800" dirty="0" smtClean="0"/>
              <a:t>University hardship funds</a:t>
            </a:r>
          </a:p>
          <a:p>
            <a:pPr marL="0" indent="0">
              <a:buNone/>
            </a:pPr>
            <a:endParaRPr lang="en-GB" sz="1800" dirty="0" smtClean="0"/>
          </a:p>
          <a:p>
            <a:pPr marL="0" indent="0">
              <a:buNone/>
            </a:pPr>
            <a:r>
              <a:rPr lang="en-GB" sz="1800" dirty="0" smtClean="0"/>
              <a:t>Access travel bursaries</a:t>
            </a:r>
            <a:endParaRPr lang="en-GB" sz="1800" dirty="0"/>
          </a:p>
        </p:txBody>
      </p:sp>
      <p:pic>
        <p:nvPicPr>
          <p:cNvPr id="1026" name="Picture 2" descr="C:\Users\vrs06aw\Desktop\Presentations\Student Life talk\Student_Services_Help_Desk_4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243408"/>
            <a:ext cx="6937469" cy="713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700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nSpc>
                <a:spcPct val="80000"/>
              </a:lnSpc>
              <a:spcBef>
                <a:spcPts val="7200"/>
              </a:spcBef>
              <a:buNone/>
            </a:pPr>
            <a:r>
              <a:rPr lang="en-GB" sz="10000" dirty="0" smtClean="0">
                <a:latin typeface="+mj-lt"/>
              </a:rPr>
              <a:t>BUDGETING</a:t>
            </a:r>
          </a:p>
          <a:p>
            <a:pPr marL="0" indent="0">
              <a:lnSpc>
                <a:spcPct val="80000"/>
              </a:lnSpc>
              <a:spcBef>
                <a:spcPts val="7200"/>
              </a:spcBef>
              <a:buNone/>
            </a:pPr>
            <a:r>
              <a:rPr lang="en-GB" sz="4000" dirty="0" smtClean="0">
                <a:latin typeface="+mj-lt"/>
              </a:rPr>
              <a:t>What do you need to spend money on at University?</a:t>
            </a:r>
          </a:p>
        </p:txBody>
      </p:sp>
    </p:spTree>
    <p:extLst>
      <p:ext uri="{BB962C8B-B14F-4D97-AF65-F5344CB8AC3E}">
        <p14:creationId xmlns:p14="http://schemas.microsoft.com/office/powerpoint/2010/main" val="66158242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51520" y="836712"/>
            <a:ext cx="6192837" cy="490538"/>
          </a:xfrm>
        </p:spPr>
        <p:txBody>
          <a:bodyPr/>
          <a:lstStyle/>
          <a:p>
            <a:pPr eaLnBrk="1" hangingPunct="1">
              <a:defRPr/>
            </a:pPr>
            <a:r>
              <a:rPr lang="en-GB" altLang="en-US" b="1" dirty="0" smtClean="0"/>
              <a:t>Student Spending</a:t>
            </a:r>
          </a:p>
        </p:txBody>
      </p:sp>
      <p:sp>
        <p:nvSpPr>
          <p:cNvPr id="680963" name="Rectangle 3"/>
          <p:cNvSpPr>
            <a:spLocks noGrp="1" noChangeArrowheads="1"/>
          </p:cNvSpPr>
          <p:nvPr>
            <p:ph idx="1"/>
          </p:nvPr>
        </p:nvSpPr>
        <p:spPr>
          <a:xfrm>
            <a:off x="285750" y="1412776"/>
            <a:ext cx="6230938" cy="4775299"/>
          </a:xfrm>
        </p:spPr>
        <p:txBody>
          <a:bodyPr/>
          <a:lstStyle/>
          <a:p>
            <a:pPr marL="180000" indent="-180000" eaLnBrk="1" hangingPunct="1">
              <a:buFont typeface="Arial" charset="0"/>
              <a:buChar char="•"/>
              <a:defRPr/>
            </a:pPr>
            <a:r>
              <a:rPr lang="en-GB" b="1" dirty="0" smtClean="0"/>
              <a:t>Accommodation       		£</a:t>
            </a:r>
            <a:r>
              <a:rPr lang="en-GB" b="1" dirty="0"/>
              <a:t>8</a:t>
            </a:r>
            <a:r>
              <a:rPr lang="en-GB" b="1" dirty="0" smtClean="0"/>
              <a:t>0 </a:t>
            </a:r>
            <a:r>
              <a:rPr lang="en-GB" b="1" dirty="0"/>
              <a:t>- £</a:t>
            </a:r>
            <a:r>
              <a:rPr lang="en-GB" b="1" dirty="0" smtClean="0"/>
              <a:t>170</a:t>
            </a:r>
          </a:p>
          <a:p>
            <a:pPr marL="180000" indent="-180000" eaLnBrk="1" hangingPunct="1">
              <a:buFont typeface="Arial" charset="0"/>
              <a:buChar char="•"/>
              <a:defRPr/>
            </a:pPr>
            <a:r>
              <a:rPr lang="en-GB" b="1" dirty="0" smtClean="0"/>
              <a:t>Bills ( not in halls)    		£30	</a:t>
            </a:r>
          </a:p>
          <a:p>
            <a:pPr marL="180000" indent="-180000" eaLnBrk="1" hangingPunct="1">
              <a:buFont typeface="Arial" charset="0"/>
              <a:buChar char="•"/>
              <a:defRPr/>
            </a:pPr>
            <a:r>
              <a:rPr lang="en-GB" b="1" dirty="0" smtClean="0"/>
              <a:t>Toiletries		                    £</a:t>
            </a:r>
            <a:r>
              <a:rPr lang="en-GB" b="1" dirty="0"/>
              <a:t>5 -£10 </a:t>
            </a:r>
            <a:r>
              <a:rPr lang="en-GB" b="1" dirty="0" smtClean="0"/>
              <a:t>	       </a:t>
            </a:r>
          </a:p>
          <a:p>
            <a:pPr marL="180000" indent="-180000" eaLnBrk="1" hangingPunct="1">
              <a:buFont typeface="Arial" charset="0"/>
              <a:buChar char="•"/>
              <a:defRPr/>
            </a:pPr>
            <a:r>
              <a:rPr lang="en-GB" b="1" dirty="0" smtClean="0"/>
              <a:t>Laundry	</a:t>
            </a:r>
            <a:r>
              <a:rPr lang="en-GB" b="1" dirty="0"/>
              <a:t> </a:t>
            </a:r>
            <a:r>
              <a:rPr lang="en-GB" b="1" dirty="0" smtClean="0"/>
              <a:t>		£</a:t>
            </a:r>
            <a:r>
              <a:rPr lang="en-GB" b="1" dirty="0"/>
              <a:t>5 - £10 </a:t>
            </a:r>
            <a:r>
              <a:rPr lang="en-GB" b="1" dirty="0" smtClean="0"/>
              <a:t>	       </a:t>
            </a:r>
          </a:p>
          <a:p>
            <a:pPr marL="180000" indent="-180000" eaLnBrk="1" hangingPunct="1">
              <a:buFont typeface="Arial" charset="0"/>
              <a:buChar char="•"/>
              <a:defRPr/>
            </a:pPr>
            <a:r>
              <a:rPr lang="en-GB" b="1" dirty="0" smtClean="0"/>
              <a:t>Phones			£10	      	</a:t>
            </a:r>
          </a:p>
          <a:p>
            <a:pPr marL="180000" indent="-180000" eaLnBrk="1" hangingPunct="1">
              <a:buFont typeface="Arial" charset="0"/>
              <a:buChar char="•"/>
              <a:defRPr/>
            </a:pPr>
            <a:r>
              <a:rPr lang="en-GB" b="1" dirty="0" smtClean="0"/>
              <a:t>Stationery/photocopying            £</a:t>
            </a:r>
            <a:r>
              <a:rPr lang="en-GB" b="1" dirty="0"/>
              <a:t>2-£</a:t>
            </a:r>
            <a:r>
              <a:rPr lang="en-GB" b="1" dirty="0" smtClean="0"/>
              <a:t>5	</a:t>
            </a:r>
          </a:p>
          <a:p>
            <a:pPr marL="180000" indent="-180000" eaLnBrk="1" hangingPunct="1">
              <a:buFont typeface="Arial" charset="0"/>
              <a:buChar char="•"/>
              <a:defRPr/>
            </a:pPr>
            <a:r>
              <a:rPr lang="en-GB" b="1" dirty="0" smtClean="0"/>
              <a:t>Transport/travel (local) 	£10</a:t>
            </a:r>
          </a:p>
          <a:p>
            <a:pPr marL="180000" indent="-180000" eaLnBrk="1" hangingPunct="1">
              <a:buFont typeface="Arial" charset="0"/>
              <a:buChar char="•"/>
              <a:defRPr/>
            </a:pPr>
            <a:r>
              <a:rPr lang="en-GB" b="1" dirty="0" smtClean="0"/>
              <a:t>Food				£</a:t>
            </a:r>
            <a:r>
              <a:rPr lang="en-GB" b="1" dirty="0"/>
              <a:t>30</a:t>
            </a:r>
            <a:r>
              <a:rPr lang="en-GB" b="1" dirty="0" smtClean="0"/>
              <a:t>+	   	</a:t>
            </a:r>
          </a:p>
          <a:p>
            <a:pPr marL="180000" indent="-180000" eaLnBrk="1" hangingPunct="1">
              <a:buFont typeface="Arial" charset="0"/>
              <a:buChar char="•"/>
              <a:defRPr/>
            </a:pPr>
            <a:r>
              <a:rPr lang="en-GB" b="1" dirty="0" smtClean="0"/>
              <a:t>Sports/societies		£</a:t>
            </a:r>
            <a:r>
              <a:rPr lang="en-GB" b="1" dirty="0"/>
              <a:t>10 - </a:t>
            </a:r>
            <a:r>
              <a:rPr lang="en-GB" b="1" dirty="0" smtClean="0"/>
              <a:t>upwards	</a:t>
            </a:r>
          </a:p>
          <a:p>
            <a:pPr marL="180000" indent="-180000" eaLnBrk="1" hangingPunct="1">
              <a:buFont typeface="Arial" charset="0"/>
              <a:buChar char="•"/>
              <a:defRPr/>
            </a:pPr>
            <a:r>
              <a:rPr lang="en-GB" b="1" dirty="0" smtClean="0"/>
              <a:t>Socialising			£</a:t>
            </a:r>
            <a:r>
              <a:rPr lang="en-GB" b="1" dirty="0"/>
              <a:t>25 - upwards</a:t>
            </a:r>
          </a:p>
          <a:p>
            <a:pPr marL="0" indent="0" eaLnBrk="1" hangingPunct="1">
              <a:buFont typeface="Arial" pitchFamily="34" charset="0"/>
              <a:buNone/>
              <a:defRPr/>
            </a:pPr>
            <a:r>
              <a:rPr lang="en-GB" b="1" dirty="0" smtClean="0">
                <a:solidFill>
                  <a:schemeClr val="accent2"/>
                </a:solidFill>
              </a:rPr>
              <a:t>				</a:t>
            </a:r>
            <a:endParaRPr lang="en-GB" dirty="0" smtClean="0">
              <a:solidFill>
                <a:schemeClr val="bg1">
                  <a:lumMod val="50000"/>
                </a:schemeClr>
              </a:solidFill>
            </a:endParaRPr>
          </a:p>
        </p:txBody>
      </p:sp>
      <p:sp>
        <p:nvSpPr>
          <p:cNvPr id="8397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itchFamily="34" charset="0"/>
              <a:buChar char="•"/>
              <a:defRPr sz="2000">
                <a:solidFill>
                  <a:schemeClr val="tx2"/>
                </a:solidFill>
                <a:latin typeface="Effra" charset="0"/>
              </a:defRPr>
            </a:lvl1pPr>
            <a:lvl2pPr marL="742950" indent="-285750" eaLnBrk="0" hangingPunct="0">
              <a:spcBef>
                <a:spcPct val="20000"/>
              </a:spcBef>
              <a:buClr>
                <a:srgbClr val="63656A"/>
              </a:buClr>
              <a:buFont typeface="Effra" charset="0"/>
              <a:buChar char="•"/>
              <a:defRPr sz="2000">
                <a:solidFill>
                  <a:schemeClr val="tx2"/>
                </a:solidFill>
                <a:latin typeface="Effra" charset="0"/>
              </a:defRPr>
            </a:lvl2pPr>
            <a:lvl3pPr marL="1143000" indent="-228600" eaLnBrk="0" hangingPunct="0">
              <a:spcBef>
                <a:spcPct val="20000"/>
              </a:spcBef>
              <a:buFont typeface="Effra" charset="0"/>
              <a:buChar char="•"/>
              <a:defRPr sz="2000">
                <a:solidFill>
                  <a:schemeClr val="tx2"/>
                </a:solidFill>
                <a:latin typeface="Effra" charset="0"/>
              </a:defRPr>
            </a:lvl3pPr>
            <a:lvl4pPr marL="1600200" indent="-228600" eaLnBrk="0" hangingPunct="0">
              <a:spcBef>
                <a:spcPct val="20000"/>
              </a:spcBef>
              <a:buFont typeface="Effra" charset="0"/>
              <a:buChar char="&gt;"/>
              <a:defRPr sz="2000">
                <a:solidFill>
                  <a:schemeClr val="tx2"/>
                </a:solidFill>
                <a:latin typeface="Effra" charset="0"/>
              </a:defRPr>
            </a:lvl4pPr>
            <a:lvl5pPr marL="2057400" indent="-228600" eaLnBrk="0" hangingPunct="0">
              <a:spcBef>
                <a:spcPct val="20000"/>
              </a:spcBef>
              <a:buFont typeface="Effra" charset="0"/>
              <a:buChar char="-"/>
              <a:defRPr sz="2000">
                <a:solidFill>
                  <a:schemeClr val="tx2"/>
                </a:solidFill>
                <a:latin typeface="Effra" charset="0"/>
              </a:defRPr>
            </a:lvl5pPr>
            <a:lvl6pPr marL="2514600" indent="-228600" eaLnBrk="0" fontAlgn="base" hangingPunct="0">
              <a:spcBef>
                <a:spcPct val="20000"/>
              </a:spcBef>
              <a:spcAft>
                <a:spcPct val="0"/>
              </a:spcAft>
              <a:buFont typeface="Effra" charset="0"/>
              <a:buChar char="-"/>
              <a:defRPr sz="2000">
                <a:solidFill>
                  <a:schemeClr val="tx2"/>
                </a:solidFill>
                <a:latin typeface="Effra" charset="0"/>
              </a:defRPr>
            </a:lvl6pPr>
            <a:lvl7pPr marL="2971800" indent="-228600" eaLnBrk="0" fontAlgn="base" hangingPunct="0">
              <a:spcBef>
                <a:spcPct val="20000"/>
              </a:spcBef>
              <a:spcAft>
                <a:spcPct val="0"/>
              </a:spcAft>
              <a:buFont typeface="Effra" charset="0"/>
              <a:buChar char="-"/>
              <a:defRPr sz="2000">
                <a:solidFill>
                  <a:schemeClr val="tx2"/>
                </a:solidFill>
                <a:latin typeface="Effra" charset="0"/>
              </a:defRPr>
            </a:lvl7pPr>
            <a:lvl8pPr marL="3429000" indent="-228600" eaLnBrk="0" fontAlgn="base" hangingPunct="0">
              <a:spcBef>
                <a:spcPct val="20000"/>
              </a:spcBef>
              <a:spcAft>
                <a:spcPct val="0"/>
              </a:spcAft>
              <a:buFont typeface="Effra" charset="0"/>
              <a:buChar char="-"/>
              <a:defRPr sz="2000">
                <a:solidFill>
                  <a:schemeClr val="tx2"/>
                </a:solidFill>
                <a:latin typeface="Effra" charset="0"/>
              </a:defRPr>
            </a:lvl8pPr>
            <a:lvl9pPr marL="3886200" indent="-228600" eaLnBrk="0" fontAlgn="base" hangingPunct="0">
              <a:spcBef>
                <a:spcPct val="20000"/>
              </a:spcBef>
              <a:spcAft>
                <a:spcPct val="0"/>
              </a:spcAft>
              <a:buFont typeface="Effra" charset="0"/>
              <a:buChar char="-"/>
              <a:defRPr sz="2000">
                <a:solidFill>
                  <a:schemeClr val="tx2"/>
                </a:solidFill>
                <a:latin typeface="Effra" charset="0"/>
              </a:defRPr>
            </a:lvl9pPr>
          </a:lstStyle>
          <a:p>
            <a:pPr eaLnBrk="1" hangingPunct="1">
              <a:spcBef>
                <a:spcPct val="0"/>
              </a:spcBef>
              <a:buClrTx/>
              <a:buFontTx/>
              <a:buNone/>
            </a:pPr>
            <a:fld id="{C89C15DD-4B27-4EE7-AF43-F5FF53CAB506}" type="slidenum">
              <a:rPr lang="en-GB" altLang="en-US" sz="1400" smtClean="0">
                <a:solidFill>
                  <a:schemeClr val="tx1"/>
                </a:solidFill>
                <a:latin typeface="Rdg Vesta" pitchFamily="2" charset="0"/>
              </a:rPr>
              <a:pPr eaLnBrk="1" hangingPunct="1">
                <a:spcBef>
                  <a:spcPct val="0"/>
                </a:spcBef>
                <a:buClrTx/>
                <a:buFontTx/>
                <a:buNone/>
              </a:pPr>
              <a:t>25</a:t>
            </a:fld>
            <a:endParaRPr lang="en-GB" altLang="en-US" sz="1400" smtClean="0">
              <a:solidFill>
                <a:schemeClr val="tx1"/>
              </a:solidFill>
              <a:latin typeface="Rdg Vesta" pitchFamily="2" charset="0"/>
            </a:endParaRPr>
          </a:p>
        </p:txBody>
      </p:sp>
      <p:sp>
        <p:nvSpPr>
          <p:cNvPr id="5" name="Rectangle 3"/>
          <p:cNvSpPr txBox="1">
            <a:spLocks noChangeArrowheads="1"/>
          </p:cNvSpPr>
          <p:nvPr/>
        </p:nvSpPr>
        <p:spPr bwMode="auto">
          <a:xfrm>
            <a:off x="4143375" y="642938"/>
            <a:ext cx="4213225" cy="4786312"/>
          </a:xfrm>
          <a:prstGeom prst="rect">
            <a:avLst/>
          </a:prstGeom>
          <a:noFill/>
          <a:ln w="9525">
            <a:noFill/>
            <a:miter lim="800000"/>
            <a:headEnd/>
            <a:tailEnd/>
          </a:ln>
        </p:spPr>
        <p:txBody>
          <a:bodyPr/>
          <a:lstStyle/>
          <a:p>
            <a:pPr marL="342900" indent="-342900">
              <a:lnSpc>
                <a:spcPct val="110000"/>
              </a:lnSpc>
              <a:spcBef>
                <a:spcPct val="20000"/>
              </a:spcBef>
              <a:defRPr/>
            </a:pPr>
            <a:r>
              <a:rPr lang="en-GB" sz="2000" b="1" kern="0" dirty="0">
                <a:latin typeface="+mn-lt"/>
              </a:rPr>
              <a:t>		       	</a:t>
            </a:r>
          </a:p>
          <a:p>
            <a:pPr marL="342900" indent="-342900">
              <a:lnSpc>
                <a:spcPct val="110000"/>
              </a:lnSpc>
              <a:spcBef>
                <a:spcPct val="20000"/>
              </a:spcBef>
              <a:defRPr/>
            </a:pPr>
            <a:r>
              <a:rPr lang="en-GB" sz="2000" b="1" kern="0" dirty="0">
                <a:latin typeface="+mn-lt"/>
              </a:rPr>
              <a:t>		      </a:t>
            </a:r>
          </a:p>
        </p:txBody>
      </p:sp>
      <p:sp>
        <p:nvSpPr>
          <p:cNvPr id="12294" name="TextBox 5"/>
          <p:cNvSpPr txBox="1">
            <a:spLocks noChangeArrowheads="1"/>
          </p:cNvSpPr>
          <p:nvPr/>
        </p:nvSpPr>
        <p:spPr bwMode="auto">
          <a:xfrm>
            <a:off x="251520" y="5085184"/>
            <a:ext cx="87868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110000"/>
              </a:lnSpc>
              <a:spcBef>
                <a:spcPct val="20000"/>
              </a:spcBef>
              <a:buClr>
                <a:schemeClr val="tx2"/>
              </a:buClr>
              <a:buChar char="•"/>
              <a:defRPr sz="2400">
                <a:solidFill>
                  <a:schemeClr val="tx1"/>
                </a:solidFill>
                <a:latin typeface="Rdg Vesta" pitchFamily="2" charset="0"/>
              </a:defRPr>
            </a:lvl1pPr>
            <a:lvl2pPr marL="742950" indent="-285750" eaLnBrk="0" hangingPunct="0">
              <a:lnSpc>
                <a:spcPct val="110000"/>
              </a:lnSpc>
              <a:spcBef>
                <a:spcPct val="10000"/>
              </a:spcBef>
              <a:buClr>
                <a:schemeClr val="tx2"/>
              </a:buClr>
              <a:buFont typeface="Rdg Vesta" pitchFamily="2" charset="0"/>
              <a:buChar char="–"/>
              <a:defRPr sz="2000">
                <a:solidFill>
                  <a:schemeClr val="tx1"/>
                </a:solidFill>
                <a:latin typeface="Rdg Vesta" pitchFamily="2" charset="0"/>
              </a:defRPr>
            </a:lvl2pPr>
            <a:lvl3pPr marL="1143000" indent="-228600" eaLnBrk="0" hangingPunct="0">
              <a:lnSpc>
                <a:spcPct val="110000"/>
              </a:lnSpc>
              <a:spcBef>
                <a:spcPct val="10000"/>
              </a:spcBef>
              <a:buClr>
                <a:schemeClr val="tx2"/>
              </a:buClr>
              <a:buChar char="•"/>
              <a:defRPr sz="2000">
                <a:solidFill>
                  <a:schemeClr val="tx1"/>
                </a:solidFill>
                <a:latin typeface="Rdg Vesta" pitchFamily="2" charset="0"/>
              </a:defRPr>
            </a:lvl3pPr>
            <a:lvl4pPr marL="1600200" indent="-228600" eaLnBrk="0" hangingPunct="0">
              <a:lnSpc>
                <a:spcPct val="110000"/>
              </a:lnSpc>
              <a:spcBef>
                <a:spcPct val="10000"/>
              </a:spcBef>
              <a:buClr>
                <a:schemeClr val="tx2"/>
              </a:buClr>
              <a:buFont typeface="Rdg Vesta" pitchFamily="2" charset="0"/>
              <a:buChar char="–"/>
              <a:defRPr sz="2000">
                <a:solidFill>
                  <a:schemeClr val="tx1"/>
                </a:solidFill>
                <a:latin typeface="Rdg Vesta" pitchFamily="2" charset="0"/>
              </a:defRPr>
            </a:lvl4pPr>
            <a:lvl5pPr marL="2057400" indent="-228600" eaLnBrk="0" hangingPunct="0">
              <a:lnSpc>
                <a:spcPct val="110000"/>
              </a:lnSpc>
              <a:spcBef>
                <a:spcPct val="10000"/>
              </a:spcBef>
              <a:buClr>
                <a:schemeClr val="tx2"/>
              </a:buClr>
              <a:buFont typeface="Rdg Vesta" pitchFamily="2" charset="0"/>
              <a:buChar char="»"/>
              <a:defRPr sz="2000">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Rdg Vesta" pitchFamily="2" charset="0"/>
              </a:defRPr>
            </a:lvl9pPr>
          </a:lstStyle>
          <a:p>
            <a:pPr eaLnBrk="1" hangingPunct="1">
              <a:buClrTx/>
              <a:buFontTx/>
              <a:buNone/>
              <a:defRPr/>
            </a:pPr>
            <a:r>
              <a:rPr lang="en-GB" altLang="en-US" sz="2200" b="1" dirty="0" smtClean="0">
                <a:solidFill>
                  <a:schemeClr val="tx2"/>
                </a:solidFill>
                <a:latin typeface="+mn-lt"/>
              </a:rPr>
              <a:t>Total                 Approx.                     £255+  (30 weeks=£7650)</a:t>
            </a:r>
          </a:p>
          <a:p>
            <a:pPr eaLnBrk="1" hangingPunct="1">
              <a:buClrTx/>
              <a:buFontTx/>
              <a:buNone/>
              <a:defRPr/>
            </a:pPr>
            <a:r>
              <a:rPr lang="en-GB" altLang="en-US" sz="1600" dirty="0" smtClean="0">
                <a:solidFill>
                  <a:schemeClr val="tx2"/>
                </a:solidFill>
                <a:latin typeface="+mn-lt"/>
              </a:rPr>
              <a:t>Student spend will vary depending on course, location and spending habits of the individual</a:t>
            </a:r>
          </a:p>
          <a:p>
            <a:pPr eaLnBrk="1" hangingPunct="1">
              <a:buClrTx/>
              <a:buFontTx/>
              <a:buNone/>
              <a:defRPr/>
            </a:pPr>
            <a:r>
              <a:rPr lang="en-GB" altLang="en-US" b="1" dirty="0" smtClean="0">
                <a:solidFill>
                  <a:schemeClr val="accent2"/>
                </a:solidFill>
                <a:latin typeface="+mn-lt"/>
              </a:rPr>
              <a:t>			</a:t>
            </a:r>
            <a:r>
              <a:rPr lang="en-GB" altLang="en-US" b="1" dirty="0" smtClean="0">
                <a:solidFill>
                  <a:schemeClr val="tx2"/>
                </a:solidFill>
                <a:latin typeface="+mn-lt"/>
                <a:ea typeface="Calibri" pitchFamily="34" charset="0"/>
                <a:cs typeface="Calibri" pitchFamily="34" charset="0"/>
              </a:rPr>
              <a:t>            ( full loan Elsewhere</a:t>
            </a:r>
            <a:r>
              <a:rPr lang="en-GB" altLang="en-US" dirty="0" smtClean="0">
                <a:solidFill>
                  <a:schemeClr val="tx2"/>
                </a:solidFill>
                <a:latin typeface="+mn-lt"/>
                <a:ea typeface="Calibri" pitchFamily="34" charset="0"/>
                <a:cs typeface="Calibri" pitchFamily="34" charset="0"/>
              </a:rPr>
              <a:t> </a:t>
            </a:r>
            <a:r>
              <a:rPr lang="en-GB" altLang="en-US" b="1" dirty="0" smtClean="0">
                <a:solidFill>
                  <a:schemeClr val="tx2"/>
                </a:solidFill>
                <a:latin typeface="+mn-lt"/>
                <a:ea typeface="Calibri" pitchFamily="34" charset="0"/>
                <a:cs typeface="Calibri" pitchFamily="34" charset="0"/>
              </a:rPr>
              <a:t>£5,740)</a:t>
            </a:r>
          </a:p>
        </p:txBody>
      </p:sp>
    </p:spTree>
    <p:extLst>
      <p:ext uri="{BB962C8B-B14F-4D97-AF65-F5344CB8AC3E}">
        <p14:creationId xmlns:p14="http://schemas.microsoft.com/office/powerpoint/2010/main" val="25403156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p:sp>
      <p:sp>
        <p:nvSpPr>
          <p:cNvPr id="5" name="Title 4"/>
          <p:cNvSpPr>
            <a:spLocks noGrp="1"/>
          </p:cNvSpPr>
          <p:nvPr>
            <p:ph type="title"/>
          </p:nvPr>
        </p:nvSpPr>
        <p:spPr/>
        <p:txBody>
          <a:bodyPr/>
          <a:lstStyle/>
          <a:p>
            <a:r>
              <a:rPr lang="en-GB" dirty="0" smtClean="0"/>
              <a:t>Other sources of income</a:t>
            </a:r>
            <a:endParaRPr lang="en-GB" dirty="0"/>
          </a:p>
        </p:txBody>
      </p:sp>
      <p:sp>
        <p:nvSpPr>
          <p:cNvPr id="6" name="Content Placeholder 5"/>
          <p:cNvSpPr>
            <a:spLocks noGrp="1"/>
          </p:cNvSpPr>
          <p:nvPr>
            <p:ph idx="1"/>
          </p:nvPr>
        </p:nvSpPr>
        <p:spPr>
          <a:xfrm>
            <a:off x="6300192" y="2214000"/>
            <a:ext cx="2592288" cy="4167328"/>
          </a:xfrm>
        </p:spPr>
        <p:txBody>
          <a:bodyPr/>
          <a:lstStyle/>
          <a:p>
            <a:pPr marL="0" indent="0">
              <a:buNone/>
            </a:pPr>
            <a:r>
              <a:rPr lang="en-GB" dirty="0" smtClean="0"/>
              <a:t>Scholarships and bursaries</a:t>
            </a:r>
          </a:p>
          <a:p>
            <a:pPr marL="0" indent="0">
              <a:buNone/>
            </a:pPr>
            <a:endParaRPr lang="en-GB" dirty="0"/>
          </a:p>
          <a:p>
            <a:pPr marL="0" indent="0">
              <a:buNone/>
            </a:pPr>
            <a:r>
              <a:rPr lang="en-GB" dirty="0" smtClean="0"/>
              <a:t>Part time/vacation work</a:t>
            </a:r>
          </a:p>
          <a:p>
            <a:pPr marL="0" indent="0">
              <a:buNone/>
            </a:pPr>
            <a:r>
              <a:rPr lang="en-GB" dirty="0" smtClean="0"/>
              <a:t>Placements </a:t>
            </a:r>
          </a:p>
          <a:p>
            <a:pPr marL="0" indent="0">
              <a:buNone/>
            </a:pPr>
            <a:endParaRPr lang="en-GB" dirty="0" smtClean="0"/>
          </a:p>
          <a:p>
            <a:pPr marL="0" indent="0">
              <a:buNone/>
            </a:pPr>
            <a:r>
              <a:rPr lang="en-GB" dirty="0" smtClean="0"/>
              <a:t>Sponsorship</a:t>
            </a:r>
          </a:p>
          <a:p>
            <a:pPr marL="0" indent="0">
              <a:buNone/>
            </a:pPr>
            <a:endParaRPr lang="en-GB" dirty="0" smtClean="0"/>
          </a:p>
          <a:p>
            <a:pPr marL="0" indent="0">
              <a:buNone/>
            </a:pPr>
            <a:r>
              <a:rPr lang="en-GB" dirty="0" smtClean="0"/>
              <a:t>Parents</a:t>
            </a:r>
          </a:p>
          <a:p>
            <a:pPr marL="0" indent="0">
              <a:buNone/>
            </a:pPr>
            <a:endParaRPr lang="en-GB" dirty="0" smtClean="0"/>
          </a:p>
          <a:p>
            <a:pPr marL="0" indent="0">
              <a:buNone/>
            </a:pPr>
            <a:r>
              <a:rPr lang="en-GB" dirty="0" smtClean="0"/>
              <a:t>Campus Banks</a:t>
            </a:r>
            <a:endParaRPr lang="en-GB" dirty="0"/>
          </a:p>
        </p:txBody>
      </p:sp>
      <p:pic>
        <p:nvPicPr>
          <p:cNvPr id="8" name="Picture 2" descr="C:\Users\vrs06aw\Desktop\Anna Barkawa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92" y="0"/>
            <a:ext cx="698477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004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save money</a:t>
            </a:r>
            <a:endParaRPr lang="en-GB" dirty="0"/>
          </a:p>
        </p:txBody>
      </p:sp>
      <p:sp>
        <p:nvSpPr>
          <p:cNvPr id="5" name="Content Placeholder 4"/>
          <p:cNvSpPr>
            <a:spLocks noGrp="1"/>
          </p:cNvSpPr>
          <p:nvPr>
            <p:ph idx="1"/>
          </p:nvPr>
        </p:nvSpPr>
        <p:spPr>
          <a:xfrm>
            <a:off x="6228184" y="2204864"/>
            <a:ext cx="2592288" cy="3960000"/>
          </a:xfrm>
        </p:spPr>
        <p:txBody>
          <a:bodyPr/>
          <a:lstStyle/>
          <a:p>
            <a:pPr marL="0" indent="0">
              <a:spcBef>
                <a:spcPts val="0"/>
              </a:spcBef>
              <a:buNone/>
            </a:pPr>
            <a:r>
              <a:rPr lang="en-GB" altLang="en-US" b="1" dirty="0"/>
              <a:t>Buy used textbooks</a:t>
            </a:r>
          </a:p>
          <a:p>
            <a:pPr marL="0" indent="0">
              <a:spcBef>
                <a:spcPts val="0"/>
              </a:spcBef>
              <a:buNone/>
            </a:pPr>
            <a:endParaRPr lang="en-GB" altLang="en-US" b="1" dirty="0" smtClean="0"/>
          </a:p>
          <a:p>
            <a:pPr marL="0" indent="0">
              <a:spcBef>
                <a:spcPts val="0"/>
              </a:spcBef>
              <a:buNone/>
            </a:pPr>
            <a:r>
              <a:rPr lang="en-GB" altLang="en-US" b="1" dirty="0" smtClean="0"/>
              <a:t>Accommodation</a:t>
            </a:r>
            <a:endParaRPr lang="en-GB" altLang="en-US" b="1" dirty="0"/>
          </a:p>
          <a:p>
            <a:pPr marL="0" indent="0">
              <a:spcBef>
                <a:spcPts val="0"/>
              </a:spcBef>
              <a:buNone/>
            </a:pPr>
            <a:endParaRPr lang="en-GB" altLang="en-US" b="1" dirty="0" smtClean="0"/>
          </a:p>
          <a:p>
            <a:pPr marL="0" indent="0">
              <a:spcBef>
                <a:spcPts val="0"/>
              </a:spcBef>
              <a:buNone/>
            </a:pPr>
            <a:r>
              <a:rPr lang="en-GB" altLang="en-US" b="1" dirty="0" smtClean="0"/>
              <a:t>Travel discounts</a:t>
            </a:r>
          </a:p>
          <a:p>
            <a:pPr marL="0" indent="0">
              <a:spcBef>
                <a:spcPts val="0"/>
              </a:spcBef>
              <a:buNone/>
            </a:pPr>
            <a:endParaRPr lang="en-GB" altLang="en-US" b="1" dirty="0" smtClean="0"/>
          </a:p>
          <a:p>
            <a:pPr marL="0" indent="0">
              <a:spcBef>
                <a:spcPts val="0"/>
              </a:spcBef>
              <a:buNone/>
            </a:pPr>
            <a:r>
              <a:rPr lang="en-GB" altLang="en-US" b="1" dirty="0" smtClean="0"/>
              <a:t>Shared cooking</a:t>
            </a:r>
            <a:endParaRPr lang="en-GB" altLang="en-US" b="1" dirty="0"/>
          </a:p>
          <a:p>
            <a:pPr marL="0" indent="0">
              <a:spcBef>
                <a:spcPts val="0"/>
              </a:spcBef>
              <a:buNone/>
            </a:pPr>
            <a:endParaRPr lang="en-GB" altLang="en-US" b="1" dirty="0" smtClean="0"/>
          </a:p>
          <a:p>
            <a:pPr marL="0" indent="0">
              <a:spcBef>
                <a:spcPts val="0"/>
              </a:spcBef>
              <a:buNone/>
            </a:pPr>
            <a:r>
              <a:rPr lang="en-GB" altLang="en-US" b="1" dirty="0" smtClean="0"/>
              <a:t>NUS card</a:t>
            </a:r>
          </a:p>
          <a:p>
            <a:pPr marL="0" indent="0">
              <a:spcBef>
                <a:spcPts val="0"/>
              </a:spcBef>
              <a:buNone/>
            </a:pPr>
            <a:endParaRPr lang="en-GB" altLang="en-US" b="1" dirty="0" smtClean="0"/>
          </a:p>
          <a:p>
            <a:pPr marL="0" indent="0">
              <a:spcBef>
                <a:spcPts val="0"/>
              </a:spcBef>
              <a:buNone/>
            </a:pPr>
            <a:r>
              <a:rPr lang="en-GB" altLang="en-US" b="1" dirty="0" smtClean="0"/>
              <a:t>Subsided </a:t>
            </a:r>
            <a:r>
              <a:rPr lang="en-GB" altLang="en-US" b="1" dirty="0" err="1" smtClean="0"/>
              <a:t>Uni</a:t>
            </a:r>
            <a:r>
              <a:rPr lang="en-GB" altLang="en-US" b="1" dirty="0" smtClean="0"/>
              <a:t> gyms</a:t>
            </a:r>
            <a:endParaRPr lang="en-GB" altLang="en-US" b="1" dirty="0"/>
          </a:p>
          <a:p>
            <a:pPr marL="0" indent="0">
              <a:spcBef>
                <a:spcPts val="0"/>
              </a:spcBef>
              <a:buNone/>
            </a:pPr>
            <a:endParaRPr lang="en-GB" altLang="en-US" b="1" dirty="0" smtClean="0"/>
          </a:p>
          <a:p>
            <a:pPr marL="0" indent="0">
              <a:spcBef>
                <a:spcPts val="0"/>
              </a:spcBef>
              <a:buNone/>
            </a:pPr>
            <a:r>
              <a:rPr lang="en-GB" altLang="en-US" b="1" dirty="0" smtClean="0"/>
              <a:t>“University </a:t>
            </a:r>
            <a:r>
              <a:rPr lang="en-GB" altLang="en-US" b="1" dirty="0"/>
              <a:t>Nights” </a:t>
            </a:r>
            <a:endParaRPr lang="en-GB" altLang="en-US" b="1" dirty="0" smtClean="0"/>
          </a:p>
          <a:p>
            <a:pPr marL="0" indent="0">
              <a:spcBef>
                <a:spcPts val="0"/>
              </a:spcBef>
              <a:buNone/>
            </a:pPr>
            <a:endParaRPr lang="en-GB" altLang="en-US" b="1" dirty="0" smtClean="0"/>
          </a:p>
          <a:p>
            <a:pPr marL="0" indent="0">
              <a:spcBef>
                <a:spcPts val="0"/>
              </a:spcBef>
              <a:buNone/>
            </a:pPr>
            <a:r>
              <a:rPr lang="en-GB" altLang="en-US" b="1" dirty="0" smtClean="0"/>
              <a:t>Discounts</a:t>
            </a:r>
            <a:endParaRPr lang="en-GB" altLang="en-US" b="1" dirty="0"/>
          </a:p>
          <a:p>
            <a:endParaRPr lang="en-GB" dirty="0"/>
          </a:p>
        </p:txBody>
      </p:sp>
      <p:pic>
        <p:nvPicPr>
          <p:cNvPr id="7" name="Picture 3" descr="C:\Users\vrs06aw\Desktop\Presentations\Student Life talk\Student Cooking.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20452" r="20452"/>
          <a:stretch>
            <a:fillRect/>
          </a:stretch>
        </p:blipFill>
        <p:spPr bwMode="auto">
          <a:xfrm>
            <a:off x="-36512" y="0"/>
            <a:ext cx="6156176" cy="687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725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9552" y="280987"/>
            <a:ext cx="5162550" cy="725487"/>
          </a:xfrm>
        </p:spPr>
        <p:txBody>
          <a:bodyPr rtlCol="0">
            <a:normAutofit/>
          </a:bodyPr>
          <a:lstStyle/>
          <a:p>
            <a:pPr eaLnBrk="1" fontAlgn="auto" hangingPunct="1">
              <a:spcAft>
                <a:spcPts val="0"/>
              </a:spcAft>
              <a:defRPr/>
            </a:pPr>
            <a:r>
              <a:rPr lang="en-GB" altLang="en-US" dirty="0" smtClean="0"/>
              <a:t>Websites</a:t>
            </a:r>
          </a:p>
        </p:txBody>
      </p:sp>
      <p:sp>
        <p:nvSpPr>
          <p:cNvPr id="25603" name="Content Placeholder 2"/>
          <p:cNvSpPr>
            <a:spLocks noGrp="1"/>
          </p:cNvSpPr>
          <p:nvPr>
            <p:ph idx="1"/>
          </p:nvPr>
        </p:nvSpPr>
        <p:spPr>
          <a:xfrm>
            <a:off x="428625" y="1052513"/>
            <a:ext cx="8258175" cy="5448300"/>
          </a:xfrm>
        </p:spPr>
        <p:txBody>
          <a:bodyPr/>
          <a:lstStyle/>
          <a:p>
            <a:pPr algn="ctr" eaLnBrk="1" hangingPunct="1">
              <a:lnSpc>
                <a:spcPct val="90000"/>
              </a:lnSpc>
              <a:buFontTx/>
              <a:buNone/>
            </a:pPr>
            <a:endParaRPr lang="en-GB" altLang="en-US" sz="2000" dirty="0" smtClean="0"/>
          </a:p>
          <a:p>
            <a:pPr algn="ctr" eaLnBrk="1" hangingPunct="1">
              <a:lnSpc>
                <a:spcPct val="90000"/>
              </a:lnSpc>
              <a:buFontTx/>
              <a:buNone/>
            </a:pPr>
            <a:r>
              <a:rPr lang="en-GB" altLang="en-US" sz="2400" dirty="0" smtClean="0"/>
              <a:t>www.reading.ac.uk</a:t>
            </a:r>
          </a:p>
          <a:p>
            <a:pPr algn="ctr" eaLnBrk="1" hangingPunct="1">
              <a:lnSpc>
                <a:spcPct val="90000"/>
              </a:lnSpc>
              <a:buFontTx/>
              <a:buNone/>
            </a:pPr>
            <a:r>
              <a:rPr lang="en-GB" altLang="en-US" sz="2400" dirty="0" smtClean="0"/>
              <a:t>www.ucas.com</a:t>
            </a:r>
          </a:p>
          <a:p>
            <a:pPr algn="ctr" eaLnBrk="1" hangingPunct="1">
              <a:lnSpc>
                <a:spcPct val="90000"/>
              </a:lnSpc>
              <a:buFontTx/>
              <a:buNone/>
            </a:pPr>
            <a:r>
              <a:rPr lang="en-GB" altLang="en-US" sz="2400" dirty="0" smtClean="0"/>
              <a:t>www.unistats.direct.gov.uk/</a:t>
            </a:r>
          </a:p>
          <a:p>
            <a:pPr algn="ctr" eaLnBrk="1" hangingPunct="1">
              <a:lnSpc>
                <a:spcPct val="90000"/>
              </a:lnSpc>
              <a:buFontTx/>
              <a:buNone/>
            </a:pPr>
            <a:r>
              <a:rPr lang="en-GB" altLang="en-US" sz="2400" dirty="0" smtClean="0"/>
              <a:t>www.push.co.uk</a:t>
            </a:r>
          </a:p>
          <a:p>
            <a:pPr algn="ctr" eaLnBrk="1" hangingPunct="1">
              <a:lnSpc>
                <a:spcPct val="90000"/>
              </a:lnSpc>
              <a:buFontTx/>
              <a:buNone/>
            </a:pPr>
            <a:r>
              <a:rPr lang="en-GB" altLang="en-US" sz="2400" dirty="0" smtClean="0"/>
              <a:t>www.thestudentroom.co.uk</a:t>
            </a:r>
          </a:p>
          <a:p>
            <a:pPr algn="ctr" eaLnBrk="1" hangingPunct="1">
              <a:lnSpc>
                <a:spcPct val="90000"/>
              </a:lnSpc>
              <a:buFontTx/>
              <a:buNone/>
            </a:pPr>
            <a:r>
              <a:rPr lang="en-GB" altLang="en-US" sz="2400" dirty="0" smtClean="0"/>
              <a:t>www.gov.uk/studentfinance</a:t>
            </a:r>
          </a:p>
          <a:p>
            <a:pPr algn="ctr" eaLnBrk="1" hangingPunct="1">
              <a:lnSpc>
                <a:spcPct val="90000"/>
              </a:lnSpc>
              <a:buFontTx/>
              <a:buNone/>
            </a:pPr>
            <a:r>
              <a:rPr lang="en-GB" altLang="en-US" sz="2400" dirty="0" smtClean="0"/>
              <a:t>www.opendays.com</a:t>
            </a:r>
          </a:p>
          <a:p>
            <a:pPr algn="ctr" eaLnBrk="1" hangingPunct="1">
              <a:lnSpc>
                <a:spcPct val="90000"/>
              </a:lnSpc>
              <a:buFontTx/>
              <a:buNone/>
            </a:pPr>
            <a:r>
              <a:rPr lang="en-US" altLang="en-US" sz="2400" dirty="0" smtClean="0"/>
              <a:t>www.ukcoursefinder.com</a:t>
            </a:r>
          </a:p>
          <a:p>
            <a:pPr algn="ctr" eaLnBrk="1" hangingPunct="1">
              <a:lnSpc>
                <a:spcPct val="90000"/>
              </a:lnSpc>
              <a:buFontTx/>
              <a:buNone/>
            </a:pPr>
            <a:r>
              <a:rPr lang="en-US" altLang="en-US" sz="2400" dirty="0" smtClean="0"/>
              <a:t>www.prospects.ac.uk</a:t>
            </a:r>
          </a:p>
          <a:p>
            <a:pPr algn="ctr" eaLnBrk="1" hangingPunct="1">
              <a:lnSpc>
                <a:spcPct val="90000"/>
              </a:lnSpc>
              <a:buFontTx/>
              <a:buNone/>
            </a:pPr>
            <a:r>
              <a:rPr lang="en-US" altLang="en-US" sz="2400" dirty="0" smtClean="0"/>
              <a:t>www.britishcouncil.org/erasmus</a:t>
            </a:r>
          </a:p>
          <a:p>
            <a:pPr algn="ctr" eaLnBrk="1" hangingPunct="1">
              <a:lnSpc>
                <a:spcPct val="90000"/>
              </a:lnSpc>
              <a:buFontTx/>
              <a:buNone/>
            </a:pPr>
            <a:r>
              <a:rPr lang="en-US" altLang="en-US" sz="2400" dirty="0" smtClean="0"/>
              <a:t>www.timesonline.co.uk</a:t>
            </a:r>
          </a:p>
          <a:p>
            <a:pPr algn="ctr" eaLnBrk="1" hangingPunct="1">
              <a:lnSpc>
                <a:spcPct val="90000"/>
              </a:lnSpc>
              <a:buFontTx/>
              <a:buNone/>
            </a:pPr>
            <a:r>
              <a:rPr lang="en-US" altLang="en-US" sz="2400" dirty="0" smtClean="0"/>
              <a:t>www.futurelearn.com/courses</a:t>
            </a:r>
          </a:p>
          <a:p>
            <a:pPr algn="ctr" eaLnBrk="1" hangingPunct="1">
              <a:lnSpc>
                <a:spcPct val="90000"/>
              </a:lnSpc>
              <a:buFontTx/>
              <a:buNone/>
            </a:pPr>
            <a:endParaRPr lang="en-US" altLang="en-US" sz="2000" dirty="0" smtClean="0">
              <a:solidFill>
                <a:schemeClr val="bg2"/>
              </a:solidFill>
              <a:latin typeface="Rdg Vesta" pitchFamily="2" charset="0"/>
            </a:endParaRPr>
          </a:p>
          <a:p>
            <a:pPr eaLnBrk="1" hangingPunct="1">
              <a:lnSpc>
                <a:spcPct val="90000"/>
              </a:lnSpc>
            </a:pPr>
            <a:endParaRPr lang="en-US" altLang="en-US" dirty="0" smtClean="0">
              <a:solidFill>
                <a:schemeClr val="bg2"/>
              </a:solidFill>
              <a:latin typeface="Rdg Vesta" pitchFamily="2" charset="0"/>
            </a:endParaRPr>
          </a:p>
          <a:p>
            <a:pPr eaLnBrk="1" hangingPunct="1">
              <a:lnSpc>
                <a:spcPct val="90000"/>
              </a:lnSpc>
              <a:buFontTx/>
              <a:buNone/>
            </a:pPr>
            <a:endParaRPr lang="en-US" altLang="en-US" dirty="0" smtClean="0">
              <a:latin typeface="Rdg Vesta" pitchFamily="2" charset="0"/>
            </a:endParaRPr>
          </a:p>
          <a:p>
            <a:pPr eaLnBrk="1" hangingPunct="1">
              <a:lnSpc>
                <a:spcPct val="90000"/>
              </a:lnSpc>
              <a:buFontTx/>
              <a:buNone/>
            </a:pPr>
            <a:endParaRPr lang="en-GB" altLang="en-US" dirty="0" smtClean="0">
              <a:latin typeface="Rdg Vesta" pitchFamily="2" charset="0"/>
            </a:endParaRPr>
          </a:p>
          <a:p>
            <a:pPr eaLnBrk="1" hangingPunct="1">
              <a:lnSpc>
                <a:spcPct val="90000"/>
              </a:lnSpc>
            </a:pPr>
            <a:endParaRPr lang="en-GB" altLang="en-US" dirty="0" smtClean="0">
              <a:latin typeface="Rdg Vesta" pitchFamily="2" charset="0"/>
            </a:endParaRPr>
          </a:p>
        </p:txBody>
      </p:sp>
    </p:spTree>
    <p:extLst>
      <p:ext uri="{BB962C8B-B14F-4D97-AF65-F5344CB8AC3E}">
        <p14:creationId xmlns:p14="http://schemas.microsoft.com/office/powerpoint/2010/main" val="17628931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nSpc>
                <a:spcPct val="80000"/>
              </a:lnSpc>
              <a:spcBef>
                <a:spcPts val="7200"/>
              </a:spcBef>
              <a:buNone/>
            </a:pPr>
            <a:r>
              <a:rPr lang="en-GB" sz="8000" dirty="0">
                <a:latin typeface="+mj-lt"/>
              </a:rPr>
              <a:t/>
            </a:r>
            <a:br>
              <a:rPr lang="en-GB" sz="8000" dirty="0">
                <a:latin typeface="+mj-lt"/>
              </a:rPr>
            </a:br>
            <a:r>
              <a:rPr lang="en-GB" sz="8000" dirty="0" smtClean="0">
                <a:latin typeface="+mj-lt"/>
              </a:rPr>
              <a:t>ANY QUESTIONS?</a:t>
            </a:r>
          </a:p>
          <a:p>
            <a:pPr marL="0" indent="0">
              <a:lnSpc>
                <a:spcPct val="80000"/>
              </a:lnSpc>
              <a:spcBef>
                <a:spcPts val="7200"/>
              </a:spcBef>
              <a:buNone/>
            </a:pPr>
            <a:endParaRPr lang="en-GB" sz="4000" dirty="0">
              <a:latin typeface="+mj-lt"/>
            </a:endParaRPr>
          </a:p>
          <a:p>
            <a:pPr marL="0" indent="0">
              <a:lnSpc>
                <a:spcPct val="80000"/>
              </a:lnSpc>
              <a:spcBef>
                <a:spcPts val="7200"/>
              </a:spcBef>
              <a:buNone/>
            </a:pPr>
            <a:endParaRPr lang="en-GB" sz="4000" dirty="0" smtClean="0">
              <a:latin typeface="+mj-lt"/>
            </a:endParaRPr>
          </a:p>
        </p:txBody>
      </p:sp>
    </p:spTree>
    <p:extLst>
      <p:ext uri="{BB962C8B-B14F-4D97-AF65-F5344CB8AC3E}">
        <p14:creationId xmlns:p14="http://schemas.microsoft.com/office/powerpoint/2010/main" val="71854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nSpc>
                <a:spcPct val="80000"/>
              </a:lnSpc>
              <a:spcBef>
                <a:spcPts val="7200"/>
              </a:spcBef>
              <a:buNone/>
            </a:pPr>
            <a:r>
              <a:rPr lang="en-GB" sz="10000" dirty="0" smtClean="0">
                <a:latin typeface="+mj-lt"/>
              </a:rPr>
              <a:t>CHOOSING A COURSE</a:t>
            </a:r>
          </a:p>
        </p:txBody>
      </p:sp>
    </p:spTree>
    <p:extLst>
      <p:ext uri="{BB962C8B-B14F-4D97-AF65-F5344CB8AC3E}">
        <p14:creationId xmlns:p14="http://schemas.microsoft.com/office/powerpoint/2010/main" val="304823289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study?</a:t>
            </a:r>
            <a:endParaRPr lang="en-GB" dirty="0"/>
          </a:p>
        </p:txBody>
      </p:sp>
      <p:sp>
        <p:nvSpPr>
          <p:cNvPr id="3" name="Content Placeholder 2"/>
          <p:cNvSpPr>
            <a:spLocks noGrp="1"/>
          </p:cNvSpPr>
          <p:nvPr>
            <p:ph idx="1"/>
          </p:nvPr>
        </p:nvSpPr>
        <p:spPr/>
        <p:txBody>
          <a:bodyPr/>
          <a:lstStyle/>
          <a:p>
            <a:r>
              <a:rPr lang="en-GB" altLang="en-US" sz="2400" b="1" dirty="0"/>
              <a:t>Traditional subjects</a:t>
            </a:r>
            <a:r>
              <a:rPr lang="en-GB" altLang="en-US" sz="2400" dirty="0"/>
              <a:t>-</a:t>
            </a:r>
            <a:r>
              <a:rPr lang="en-GB" altLang="en-US" sz="2400" b="1" dirty="0"/>
              <a:t> </a:t>
            </a:r>
            <a:r>
              <a:rPr lang="en-GB" altLang="en-US" sz="2400" dirty="0"/>
              <a:t>English Literature, </a:t>
            </a:r>
            <a:r>
              <a:rPr lang="en-GB" altLang="en-US" sz="2400" dirty="0" smtClean="0"/>
              <a:t>Mathematics, </a:t>
            </a:r>
            <a:r>
              <a:rPr lang="en-GB" altLang="en-US" sz="2400" dirty="0"/>
              <a:t>Geography</a:t>
            </a:r>
          </a:p>
          <a:p>
            <a:r>
              <a:rPr lang="en-GB" altLang="en-US" sz="2400" b="1" dirty="0"/>
              <a:t>Vocational</a:t>
            </a:r>
            <a:r>
              <a:rPr lang="en-GB" altLang="en-US" sz="2400" dirty="0"/>
              <a:t>-Teaching, Pharmacy, </a:t>
            </a:r>
            <a:r>
              <a:rPr lang="en-GB" altLang="en-US" sz="2400" dirty="0" smtClean="0"/>
              <a:t>Speech and Language Therapy</a:t>
            </a:r>
            <a:endParaRPr lang="en-GB" altLang="en-US" sz="2400" dirty="0"/>
          </a:p>
          <a:p>
            <a:r>
              <a:rPr lang="en-GB" altLang="en-US" sz="2400" b="1" dirty="0"/>
              <a:t>Unusual courses</a:t>
            </a:r>
            <a:r>
              <a:rPr lang="en-GB" altLang="en-US" sz="2400" dirty="0"/>
              <a:t>- Theatre Arts, Education and Deaf Studies, Meteorology, </a:t>
            </a:r>
            <a:r>
              <a:rPr lang="en-GB" altLang="en-US" sz="2400" dirty="0" smtClean="0"/>
              <a:t>Cybernetics</a:t>
            </a:r>
            <a:endParaRPr lang="en-GB" altLang="en-US" sz="2400" dirty="0"/>
          </a:p>
          <a:p>
            <a:r>
              <a:rPr lang="en-GB" altLang="en-US" sz="2400" b="1" dirty="0"/>
              <a:t>Combined Courses </a:t>
            </a:r>
            <a:r>
              <a:rPr lang="en-GB" altLang="en-US" sz="2400" dirty="0"/>
              <a:t>– </a:t>
            </a:r>
            <a:r>
              <a:rPr lang="en-GB" altLang="en-US" sz="2400" dirty="0" smtClean="0"/>
              <a:t>Art and Psychology, English Literature and French</a:t>
            </a:r>
            <a:endParaRPr lang="en-GB" altLang="en-US" sz="2400" b="1" dirty="0"/>
          </a:p>
          <a:p>
            <a:endParaRPr lang="en-GB" dirty="0"/>
          </a:p>
        </p:txBody>
      </p:sp>
    </p:spTree>
    <p:extLst>
      <p:ext uri="{BB962C8B-B14F-4D97-AF65-F5344CB8AC3E}">
        <p14:creationId xmlns:p14="http://schemas.microsoft.com/office/powerpoint/2010/main" val="3544744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8D63BFC-2B7F-46C2-806A-4B179DA3A5CE}" type="slidenum">
              <a:rPr lang="en-GB" smtClean="0"/>
              <a:pPr>
                <a:defRPr/>
              </a:pPr>
              <a:t>5</a:t>
            </a:fld>
            <a:endParaRPr lang="en-GB" dirty="0"/>
          </a:p>
        </p:txBody>
      </p:sp>
      <p:graphicFrame>
        <p:nvGraphicFramePr>
          <p:cNvPr id="7" name="Content Placeholder 6"/>
          <p:cNvGraphicFramePr>
            <a:graphicFrameLocks noGrp="1"/>
          </p:cNvGraphicFramePr>
          <p:nvPr>
            <p:ph type="pic" sz="quarter" idx="11"/>
            <p:extLst>
              <p:ext uri="{D42A27DB-BD31-4B8C-83A1-F6EECF244321}">
                <p14:modId xmlns:p14="http://schemas.microsoft.com/office/powerpoint/2010/main" val="883960484"/>
              </p:ext>
            </p:extLst>
          </p:nvPr>
        </p:nvGraphicFramePr>
        <p:xfrm>
          <a:off x="0" y="346348"/>
          <a:ext cx="9144000" cy="616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2411760" y="2564904"/>
            <a:ext cx="4320480" cy="955498"/>
          </a:xfrm>
        </p:spPr>
        <p:txBody>
          <a:bodyPr/>
          <a:lstStyle/>
          <a:p>
            <a:pPr algn="ctr"/>
            <a:r>
              <a:rPr lang="en-GB" dirty="0" smtClean="0"/>
              <a:t>Remember…</a:t>
            </a:r>
            <a:br>
              <a:rPr lang="en-GB" dirty="0" smtClean="0"/>
            </a:br>
            <a:r>
              <a:rPr lang="en-GB" dirty="0" smtClean="0"/>
              <a:t>Every course is different</a:t>
            </a:r>
            <a:endParaRPr lang="en-GB" dirty="0"/>
          </a:p>
        </p:txBody>
      </p:sp>
    </p:spTree>
    <p:extLst>
      <p:ext uri="{BB962C8B-B14F-4D97-AF65-F5344CB8AC3E}">
        <p14:creationId xmlns:p14="http://schemas.microsoft.com/office/powerpoint/2010/main" val="15478921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How to choose a University</a:t>
            </a:r>
            <a:endParaRPr lang="en-GB" dirty="0"/>
          </a:p>
        </p:txBody>
      </p:sp>
      <p:sp>
        <p:nvSpPr>
          <p:cNvPr id="6" name="Content Placeholder 5"/>
          <p:cNvSpPr>
            <a:spLocks noGrp="1"/>
          </p:cNvSpPr>
          <p:nvPr>
            <p:ph idx="1"/>
          </p:nvPr>
        </p:nvSpPr>
        <p:spPr/>
        <p:txBody>
          <a:bodyPr/>
          <a:lstStyle/>
          <a:p>
            <a:r>
              <a:rPr lang="en-GB" altLang="en-US" dirty="0">
                <a:latin typeface="Calibri" pitchFamily="34" charset="0"/>
              </a:rPr>
              <a:t>Type of University</a:t>
            </a:r>
          </a:p>
          <a:p>
            <a:r>
              <a:rPr lang="en-GB" altLang="en-US" dirty="0">
                <a:latin typeface="Calibri" pitchFamily="34" charset="0"/>
              </a:rPr>
              <a:t>Size</a:t>
            </a:r>
          </a:p>
          <a:p>
            <a:r>
              <a:rPr lang="en-GB" altLang="en-US" dirty="0">
                <a:latin typeface="Calibri" pitchFamily="34" charset="0"/>
              </a:rPr>
              <a:t>Reputation</a:t>
            </a:r>
          </a:p>
          <a:p>
            <a:r>
              <a:rPr lang="en-GB" altLang="en-US" dirty="0">
                <a:latin typeface="Calibri" pitchFamily="34" charset="0"/>
              </a:rPr>
              <a:t>Location </a:t>
            </a:r>
          </a:p>
          <a:p>
            <a:r>
              <a:rPr lang="en-GB" altLang="en-US" dirty="0">
                <a:latin typeface="Calibri" pitchFamily="34" charset="0"/>
              </a:rPr>
              <a:t>Accommodation</a:t>
            </a:r>
          </a:p>
          <a:p>
            <a:r>
              <a:rPr lang="en-GB" altLang="en-US" dirty="0" smtClean="0">
                <a:latin typeface="Calibri" pitchFamily="34" charset="0"/>
              </a:rPr>
              <a:t>Facilities</a:t>
            </a:r>
            <a:endParaRPr lang="en-GB" altLang="en-US" dirty="0">
              <a:latin typeface="Calibri" pitchFamily="34" charset="0"/>
            </a:endParaRPr>
          </a:p>
          <a:p>
            <a:r>
              <a:rPr lang="en-GB" altLang="en-US" dirty="0">
                <a:latin typeface="Calibri" pitchFamily="34" charset="0"/>
              </a:rPr>
              <a:t>Security</a:t>
            </a:r>
          </a:p>
          <a:p>
            <a:pPr>
              <a:spcBef>
                <a:spcPct val="50000"/>
              </a:spcBef>
            </a:pPr>
            <a:r>
              <a:rPr lang="en-GB" altLang="en-US" dirty="0" smtClean="0">
                <a:latin typeface="Calibri" pitchFamily="34" charset="0"/>
                <a:cs typeface="Arial" charset="0"/>
              </a:rPr>
              <a:t>Scholarships </a:t>
            </a:r>
            <a:r>
              <a:rPr lang="en-GB" altLang="en-US" dirty="0">
                <a:latin typeface="Calibri" pitchFamily="34" charset="0"/>
                <a:cs typeface="Arial" charset="0"/>
              </a:rPr>
              <a:t>and bursaries</a:t>
            </a:r>
          </a:p>
          <a:p>
            <a:pPr>
              <a:spcBef>
                <a:spcPct val="50000"/>
              </a:spcBef>
            </a:pPr>
            <a:r>
              <a:rPr lang="en-GB" altLang="en-US" dirty="0">
                <a:latin typeface="Calibri" pitchFamily="34" charset="0"/>
                <a:cs typeface="Arial" charset="0"/>
              </a:rPr>
              <a:t>Visit </a:t>
            </a:r>
            <a:r>
              <a:rPr lang="en-GB" altLang="en-US" dirty="0" smtClean="0">
                <a:latin typeface="Calibri" pitchFamily="34" charset="0"/>
                <a:cs typeface="Arial" charset="0"/>
              </a:rPr>
              <a:t>- Open Days</a:t>
            </a:r>
          </a:p>
          <a:p>
            <a:pPr>
              <a:spcBef>
                <a:spcPct val="50000"/>
              </a:spcBef>
            </a:pPr>
            <a:r>
              <a:rPr lang="en-GB" altLang="en-US" dirty="0" smtClean="0">
                <a:latin typeface="Calibri" pitchFamily="34" charset="0"/>
                <a:cs typeface="Arial" charset="0"/>
              </a:rPr>
              <a:t>Research </a:t>
            </a:r>
            <a:r>
              <a:rPr lang="en-GB" altLang="en-US" smtClean="0">
                <a:latin typeface="Calibri" pitchFamily="34" charset="0"/>
                <a:cs typeface="Arial" charset="0"/>
              </a:rPr>
              <a:t>is key !</a:t>
            </a:r>
            <a:endParaRPr lang="en-GB" altLang="en-US" dirty="0">
              <a:latin typeface="Calibri" pitchFamily="34" charset="0"/>
              <a:cs typeface="Arial" charset="0"/>
            </a:endParaRPr>
          </a:p>
          <a:p>
            <a:endParaRPr lang="en-GB" dirty="0"/>
          </a:p>
        </p:txBody>
      </p:sp>
      <p:pic>
        <p:nvPicPr>
          <p:cNvPr id="7" name="Picture 2" descr="http://www.thevisaguide.com/download/uk-universities-map.gif"/>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t="6672" b="6672"/>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9737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684213" y="0"/>
            <a:ext cx="6192837" cy="981075"/>
          </a:xfrm>
        </p:spPr>
        <p:txBody>
          <a:bodyPr/>
          <a:lstStyle/>
          <a:p>
            <a:pPr>
              <a:defRPr/>
            </a:pPr>
            <a:r>
              <a:rPr lang="en-GB" altLang="en-US" b="1" dirty="0" smtClean="0">
                <a:ea typeface="Calibri" pitchFamily="34" charset="0"/>
                <a:cs typeface="Calibri" pitchFamily="34" charset="0"/>
              </a:rPr>
              <a:t>How to choose? </a:t>
            </a:r>
          </a:p>
        </p:txBody>
      </p:sp>
      <p:sp>
        <p:nvSpPr>
          <p:cNvPr id="81925" name="Content Placeholder 2"/>
          <p:cNvSpPr>
            <a:spLocks noGrp="1"/>
          </p:cNvSpPr>
          <p:nvPr>
            <p:ph idx="1"/>
          </p:nvPr>
        </p:nvSpPr>
        <p:spPr>
          <a:xfrm>
            <a:off x="539750" y="1125538"/>
            <a:ext cx="7848600" cy="2955925"/>
          </a:xfrm>
        </p:spPr>
        <p:txBody>
          <a:bodyPr/>
          <a:lstStyle/>
          <a:p>
            <a:r>
              <a:rPr lang="en-GB" altLang="en-US" dirty="0" smtClean="0"/>
              <a:t>Prospectuses and subject brochures</a:t>
            </a:r>
          </a:p>
          <a:p>
            <a:r>
              <a:rPr lang="en-GB" altLang="en-US" dirty="0" smtClean="0"/>
              <a:t>Websites</a:t>
            </a:r>
          </a:p>
          <a:p>
            <a:r>
              <a:rPr lang="en-GB" altLang="en-US" dirty="0" smtClean="0"/>
              <a:t>University guides and League tables (Times, Guardian, Unistats, The Student Room, Complete University Guide)</a:t>
            </a:r>
          </a:p>
          <a:p>
            <a:r>
              <a:rPr lang="en-GB" altLang="en-US" dirty="0" smtClean="0"/>
              <a:t>Taster and Masterclasses</a:t>
            </a:r>
          </a:p>
          <a:p>
            <a:r>
              <a:rPr lang="en-GB" altLang="en-US" dirty="0" smtClean="0"/>
              <a:t>Social Media</a:t>
            </a: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3" t="9156" r="8673" b="12147"/>
          <a:stretch/>
        </p:blipFill>
        <p:spPr bwMode="auto">
          <a:xfrm>
            <a:off x="2754128" y="3429000"/>
            <a:ext cx="3635743" cy="265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595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Visiting a university – Open days</a:t>
            </a:r>
            <a:endParaRPr lang="en-GB" dirty="0"/>
          </a:p>
        </p:txBody>
      </p:sp>
      <p:pic>
        <p:nvPicPr>
          <p:cNvPr id="7" name="Picture 2" descr="Z:\Open Day Friday\DSC_7676.jpg"/>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t="8710" b="8710"/>
          <a:stretch>
            <a:fillRect/>
          </a:stretch>
        </p:blipFill>
        <p:spPr bwMode="auto">
          <a:xfrm>
            <a:off x="-1" y="0"/>
            <a:ext cx="9144001"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902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4" y="1700808"/>
            <a:ext cx="8856984" cy="3528392"/>
          </a:xfrm>
        </p:spPr>
        <p:txBody>
          <a:bodyPr/>
          <a:lstStyle/>
          <a:p>
            <a:pPr marL="0" indent="0" algn="ctr">
              <a:lnSpc>
                <a:spcPct val="80000"/>
              </a:lnSpc>
              <a:spcBef>
                <a:spcPts val="7200"/>
              </a:spcBef>
              <a:buNone/>
            </a:pPr>
            <a:r>
              <a:rPr lang="en-GB" sz="10000" dirty="0" smtClean="0">
                <a:latin typeface="+mj-lt"/>
              </a:rPr>
              <a:t>APPLYING</a:t>
            </a:r>
          </a:p>
        </p:txBody>
      </p:sp>
    </p:spTree>
    <p:extLst>
      <p:ext uri="{BB962C8B-B14F-4D97-AF65-F5344CB8AC3E}">
        <p14:creationId xmlns:p14="http://schemas.microsoft.com/office/powerpoint/2010/main" val="230745760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10062 PP Templates JL v 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10062 PP Templates JL v 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B10062 PP Templates JL v 15</Template>
  <TotalTime>651</TotalTime>
  <Words>2410</Words>
  <Application>Microsoft Office PowerPoint</Application>
  <PresentationFormat>On-screen Show (4:3)</PresentationFormat>
  <Paragraphs>277</Paragraphs>
  <Slides>29</Slides>
  <Notes>11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Effra</vt:lpstr>
      <vt:lpstr>Arial</vt:lpstr>
      <vt:lpstr>Effra Heavy</vt:lpstr>
      <vt:lpstr>Rdg Vesta</vt:lpstr>
      <vt:lpstr>Calibri</vt:lpstr>
      <vt:lpstr>Adobe Arabic</vt:lpstr>
      <vt:lpstr>Effra Light</vt:lpstr>
      <vt:lpstr>B10062 PP Templates JL v 15</vt:lpstr>
      <vt:lpstr>1_B10062 PP Templates JL v 15</vt:lpstr>
      <vt:lpstr>Applying to University</vt:lpstr>
      <vt:lpstr>Why go to university?</vt:lpstr>
      <vt:lpstr>PowerPoint Presentation</vt:lpstr>
      <vt:lpstr>What can you study?</vt:lpstr>
      <vt:lpstr>Remember… Every course is different</vt:lpstr>
      <vt:lpstr>How to choose a University</vt:lpstr>
      <vt:lpstr>How to choose? </vt:lpstr>
      <vt:lpstr>Visiting a university – Open days</vt:lpstr>
      <vt:lpstr>PowerPoint Presentation</vt:lpstr>
      <vt:lpstr>Applications made via ucas</vt:lpstr>
      <vt:lpstr>Guides for Parents and Guardians</vt:lpstr>
      <vt:lpstr>PowerPoint Presentation</vt:lpstr>
      <vt:lpstr>Admissions tutors look for</vt:lpstr>
      <vt:lpstr>Admissions tutors look for</vt:lpstr>
      <vt:lpstr>Supporting Students</vt:lpstr>
      <vt:lpstr>PowerPoint Presentation</vt:lpstr>
      <vt:lpstr>Tuition fees:  2015 entry</vt:lpstr>
      <vt:lpstr>Maintenance loan:  UK students</vt:lpstr>
      <vt:lpstr>What about repayments?</vt:lpstr>
      <vt:lpstr>Repayments</vt:lpstr>
      <vt:lpstr>PowerPoint Presentation</vt:lpstr>
      <vt:lpstr>Maintenance Grant</vt:lpstr>
      <vt:lpstr>MAINTENANCE GRANTS &amp; ADDITIONAL SUPPORT </vt:lpstr>
      <vt:lpstr>PowerPoint Presentation</vt:lpstr>
      <vt:lpstr>Student Spending</vt:lpstr>
      <vt:lpstr>Other sources of income</vt:lpstr>
      <vt:lpstr>How to save money</vt:lpstr>
      <vt:lpstr>Websites</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life at Reading</dc:title>
  <dc:creator>Sophie Jane Marcelle Mullen</dc:creator>
  <cp:lastModifiedBy>Richard Hand</cp:lastModifiedBy>
  <cp:revision>120</cp:revision>
  <cp:lastPrinted>2006-09-19T14:59:33Z</cp:lastPrinted>
  <dcterms:created xsi:type="dcterms:W3CDTF">2014-08-04T12:37:21Z</dcterms:created>
  <dcterms:modified xsi:type="dcterms:W3CDTF">2015-06-30T11:16:34Z</dcterms:modified>
</cp:coreProperties>
</file>