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6" r:id="rId5"/>
    <p:sldId id="267" r:id="rId6"/>
    <p:sldId id="268" r:id="rId7"/>
    <p:sldId id="269" r:id="rId8"/>
    <p:sldId id="270" r:id="rId9"/>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4EA0"/>
    <a:srgbClr val="FF9999"/>
    <a:srgbClr val="FDB5E5"/>
    <a:srgbClr val="FDF0BB"/>
    <a:srgbClr val="FF6699"/>
    <a:srgbClr val="F6FD99"/>
    <a:srgbClr val="6699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869" autoAdjust="0"/>
  </p:normalViewPr>
  <p:slideViewPr>
    <p:cSldViewPr>
      <p:cViewPr>
        <p:scale>
          <a:sx n="67" d="100"/>
          <a:sy n="67" d="100"/>
        </p:scale>
        <p:origin x="-2604" y="-6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3"/>
            <a:ext cx="5829300" cy="2123369"/>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AA15B95-B0E4-428C-ACA3-BD91C3CA9B80}" type="datetimeFigureOut">
              <a:rPr lang="en-GB" smtClean="0"/>
              <a:t>15/06/2016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4193222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A15B95-B0E4-428C-ACA3-BD91C3CA9B80}" type="datetimeFigureOut">
              <a:rPr lang="en-GB" smtClean="0"/>
              <a:t>15/06/2016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1431188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29697"/>
            <a:ext cx="1157288" cy="112680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6" y="529697"/>
            <a:ext cx="3357563" cy="11268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A15B95-B0E4-428C-ACA3-BD91C3CA9B80}" type="datetimeFigureOut">
              <a:rPr lang="en-GB" smtClean="0"/>
              <a:t>15/06/2016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3260234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A15B95-B0E4-428C-ACA3-BD91C3CA9B80}" type="datetimeFigureOut">
              <a:rPr lang="en-GB" smtClean="0"/>
              <a:t>15/06/2016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99966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2"/>
            <a:ext cx="5829300" cy="1967442"/>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A15B95-B0E4-428C-ACA3-BD91C3CA9B80}" type="datetimeFigureOut">
              <a:rPr lang="en-GB" smtClean="0"/>
              <a:t>15/06/2016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397368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AA15B95-B0E4-428C-ACA3-BD91C3CA9B80}" type="datetimeFigureOut">
              <a:rPr lang="en-GB" smtClean="0"/>
              <a:t>15/06/2016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2024455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AA15B95-B0E4-428C-ACA3-BD91C3CA9B80}" type="datetimeFigureOut">
              <a:rPr lang="en-GB" smtClean="0"/>
              <a:t>15/06/2016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1749679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AA15B95-B0E4-428C-ACA3-BD91C3CA9B80}" type="datetimeFigureOut">
              <a:rPr lang="en-GB" smtClean="0"/>
              <a:t>15/06/2016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290972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A15B95-B0E4-428C-ACA3-BD91C3CA9B80}" type="datetimeFigureOut">
              <a:rPr lang="en-GB" smtClean="0"/>
              <a:t>15/06/2016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413651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6"/>
            <a:ext cx="2256235" cy="167851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A15B95-B0E4-428C-ACA3-BD91C3CA9B80}" type="datetimeFigureOut">
              <a:rPr lang="en-GB" smtClean="0"/>
              <a:t>15/06/2016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608610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1"/>
            <a:ext cx="4114800" cy="81862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A15B95-B0E4-428C-ACA3-BD91C3CA9B80}" type="datetimeFigureOut">
              <a:rPr lang="en-GB" smtClean="0"/>
              <a:t>15/06/2016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2779297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1AA15B95-B0E4-428C-ACA3-BD91C3CA9B80}" type="datetimeFigureOut">
              <a:rPr lang="en-GB" smtClean="0"/>
              <a:t>15/06/2016</a:t>
            </a:fld>
            <a:endParaRPr lang="en-GB"/>
          </a:p>
        </p:txBody>
      </p:sp>
      <p:sp>
        <p:nvSpPr>
          <p:cNvPr id="5" name="Footer Placeholder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1D7E0CA6-420A-4C97-8A49-E65C830C79F9}" type="slidenum">
              <a:rPr lang="en-GB" smtClean="0"/>
              <a:t>‹#›</a:t>
            </a:fld>
            <a:endParaRPr lang="en-GB"/>
          </a:p>
        </p:txBody>
      </p:sp>
    </p:spTree>
    <p:extLst>
      <p:ext uri="{BB962C8B-B14F-4D97-AF65-F5344CB8AC3E}">
        <p14:creationId xmlns:p14="http://schemas.microsoft.com/office/powerpoint/2010/main" val="1294446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uk/url?sa=i&amp;rct=j&amp;q=&amp;esrc=s&amp;frm=1&amp;source=images&amp;cd=&amp;cad=rja&amp;uact=8&amp;ved=0CAcQjRw&amp;url=http://paydayloans.social/tag/home-journal-of-neurophysiology&amp;ei=CjqQVbHJMYH2Uo_kgfAI&amp;bvm=bv.96783405,d.d24&amp;psig=AFQjCNE35VmaovTL2930n_uxY_uw8COw0g&amp;ust=1435601800030840" TargetMode="Externa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s://www.google.co.uk/url?sa=i&amp;rct=j&amp;q=&amp;esrc=s&amp;frm=1&amp;source=images&amp;cd=&amp;cad=rja&amp;uact=8&amp;ved=0CAcQjRw&amp;url=https://plus.google.com/105085645270474011331&amp;ei=fjqQVaenEczsUr3YgLAO&amp;bvm=bv.96783405,d.d24&amp;psig=AFQjCNE35VmaovTL2930n_uxY_uw8COw0g&amp;ust=1435601800030840"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uk/url?sa=i&amp;rct=j&amp;q=&amp;esrc=s&amp;frm=1&amp;source=images&amp;cd=&amp;cad=rja&amp;uact=8&amp;ved=0CAcQjRw&amp;url=http://paydayloans.social/tag/home-journal-of-neurophysiology&amp;ei=CjqQVbHJMYH2Uo_kgfAI&amp;bvm=bv.96783405,d.d24&amp;psig=AFQjCNE35VmaovTL2930n_uxY_uw8COw0g&amp;ust=1435601800030840"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uk/url?sa=i&amp;rct=j&amp;q=&amp;esrc=s&amp;frm=1&amp;source=images&amp;cd=&amp;cad=rja&amp;uact=8&amp;ved=0CAcQjRw&amp;url=http://paydayloans.social/tag/home-journal-of-neurophysiology&amp;ei=CjqQVbHJMYH2Uo_kgfAI&amp;bvm=bv.96783405,d.d24&amp;psig=AFQjCNE35VmaovTL2930n_uxY_uw8COw0g&amp;ust=1435601800030840"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uk/url?sa=i&amp;rct=j&amp;q=&amp;esrc=s&amp;frm=1&amp;source=images&amp;cd=&amp;cad=rja&amp;uact=8&amp;ved=0CAcQjRw&amp;url=http://paydayloans.social/tag/home-journal-of-neurophysiology&amp;ei=CjqQVbHJMYH2Uo_kgfAI&amp;bvm=bv.96783405,d.d24&amp;psig=AFQjCNE35VmaovTL2930n_uxY_uw8COw0g&amp;ust=1435601800030840"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hyperlink" Target="http://www.google.co.uk/url?sa=i&amp;rct=j&amp;q=&amp;esrc=s&amp;frm=1&amp;source=images&amp;cd=&amp;cad=rja&amp;uact=8&amp;ved=0CAcQjRw&amp;url=http://paydayloans.social/tag/home-journal-of-neurophysiology&amp;ei=CjqQVbHJMYH2Uo_kgfAI&amp;bvm=bv.96783405,d.d24&amp;psig=AFQjCNE35VmaovTL2930n_uxY_uw8COw0g&amp;ust=1435601800030840" TargetMode="Externa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hyperlink" Target="http://www.google.co.uk/url?sa=i&amp;rct=j&amp;q=&amp;esrc=s&amp;frm=1&amp;source=images&amp;cd=&amp;cad=rja&amp;uact=8&amp;ved=0CAcQjRw&amp;url=http://www.timetochangeleeds.co.uk/the-mental-illness-cloak-of-invisibility-by-kate/&amp;ei=7UiQVYeZFMnsUtyrg6AP&amp;bvm=bv.96783405,d.d24&amp;psig=AFQjCNGO9_mAoFBJ0hKFkblkF6BNOBjO2w&amp;ust=1435605601862296" TargetMode="Externa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uk/url?sa=i&amp;rct=j&amp;q=&amp;esrc=s&amp;frm=1&amp;source=images&amp;cd=&amp;cad=rja&amp;uact=8&amp;ved=0CAcQjRw&amp;url=http://paydayloans.social/tag/home-journal-of-neurophysiology&amp;ei=CjqQVbHJMYH2Uo_kgfAI&amp;bvm=bv.96783405,d.d24&amp;psig=AFQjCNE35VmaovTL2930n_uxY_uw8COw0g&amp;ust=1435601800030840" TargetMode="Externa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uk/url?sa=i&amp;rct=j&amp;q=&amp;esrc=s&amp;frm=1&amp;source=images&amp;cd=&amp;cad=rja&amp;uact=8&amp;ved=0CAcQjRw&amp;url=http://paydayloans.social/tag/home-journal-of-neurophysiology&amp;ei=CjqQVbHJMYH2Uo_kgfAI&amp;bvm=bv.96783405,d.d24&amp;psig=AFQjCNE35VmaovTL2930n_uxY_uw8COw0g&amp;ust=1435601800030840"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uk/url?sa=i&amp;rct=j&amp;q=&amp;esrc=s&amp;frm=1&amp;source=images&amp;cd=&amp;cad=rja&amp;uact=8&amp;ved=0CAcQjRw&amp;url=http://paydayloans.social/tag/home-journal-of-neurophysiology&amp;ei=CjqQVbHJMYH2Uo_kgfAI&amp;bvm=bv.96783405,d.d24&amp;psig=AFQjCNE35VmaovTL2930n_uxY_uw8COw0g&amp;ust=1435601800030840"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0578" y="1208584"/>
            <a:ext cx="5976664" cy="1938992"/>
          </a:xfrm>
          <a:prstGeom prst="rect">
            <a:avLst/>
          </a:prstGeom>
          <a:noFill/>
        </p:spPr>
        <p:txBody>
          <a:bodyPr wrap="square" rtlCol="0">
            <a:spAutoFit/>
          </a:bodyPr>
          <a:lstStyle/>
          <a:p>
            <a:pPr algn="ctr"/>
            <a:r>
              <a:rPr lang="en-GB" sz="4000" b="1" dirty="0" smtClean="0">
                <a:ln w="18415" cmpd="sng">
                  <a:solidFill>
                    <a:schemeClr val="accent6"/>
                  </a:solidFill>
                  <a:prstDash val="solid"/>
                </a:ln>
                <a:effectLst>
                  <a:outerShdw blurRad="63500" dir="3600000" algn="tl" rotWithShape="0">
                    <a:srgbClr val="000000">
                      <a:alpha val="70000"/>
                    </a:srgbClr>
                  </a:outerShdw>
                </a:effectLst>
                <a:latin typeface="Century Gothic" pitchFamily="34" charset="0"/>
              </a:rPr>
              <a:t>A Level Psychology </a:t>
            </a:r>
          </a:p>
          <a:p>
            <a:pPr algn="ctr"/>
            <a:r>
              <a:rPr lang="en-GB" sz="4000" b="1" dirty="0" smtClean="0">
                <a:ln w="18415" cmpd="sng">
                  <a:solidFill>
                    <a:schemeClr val="accent6"/>
                  </a:solidFill>
                  <a:prstDash val="solid"/>
                </a:ln>
                <a:effectLst>
                  <a:outerShdw blurRad="63500" dir="3600000" algn="tl" rotWithShape="0">
                    <a:srgbClr val="000000">
                      <a:alpha val="70000"/>
                    </a:srgbClr>
                  </a:outerShdw>
                </a:effectLst>
                <a:latin typeface="Century Gothic" pitchFamily="34" charset="0"/>
              </a:rPr>
              <a:t>Introduction Summer Project 2016 </a:t>
            </a:r>
            <a:endParaRPr lang="en-GB" sz="4000" b="1" dirty="0">
              <a:ln w="18415" cmpd="sng">
                <a:solidFill>
                  <a:schemeClr val="accent6"/>
                </a:solidFill>
                <a:prstDash val="solid"/>
              </a:ln>
              <a:effectLst>
                <a:outerShdw blurRad="63500" dir="3600000" algn="tl" rotWithShape="0">
                  <a:srgbClr val="000000">
                    <a:alpha val="70000"/>
                  </a:srgbClr>
                </a:outerShdw>
              </a:effectLst>
              <a:latin typeface="Century Gothic" pitchFamily="34" charset="0"/>
            </a:endParaRPr>
          </a:p>
        </p:txBody>
      </p:sp>
      <p:sp>
        <p:nvSpPr>
          <p:cNvPr id="10" name="TextBox 9"/>
          <p:cNvSpPr txBox="1"/>
          <p:nvPr/>
        </p:nvSpPr>
        <p:spPr>
          <a:xfrm>
            <a:off x="452586" y="6651617"/>
            <a:ext cx="5832648" cy="2123658"/>
          </a:xfrm>
          <a:prstGeom prst="rect">
            <a:avLst/>
          </a:prstGeom>
          <a:noFill/>
        </p:spPr>
        <p:txBody>
          <a:bodyPr wrap="square" rtlCol="0">
            <a:spAutoFit/>
          </a:bodyPr>
          <a:lstStyle/>
          <a:p>
            <a:r>
              <a:rPr lang="en-GB" sz="1200" dirty="0" smtClean="0">
                <a:latin typeface="Candara" pitchFamily="34" charset="0"/>
              </a:rPr>
              <a:t>This research based project is designed to give you an ideal grounding for your A Level Psychology course. </a:t>
            </a:r>
          </a:p>
          <a:p>
            <a:r>
              <a:rPr lang="en-GB" sz="1200" dirty="0" smtClean="0">
                <a:latin typeface="Candara" pitchFamily="34" charset="0"/>
              </a:rPr>
              <a:t>Research and complete the tasks independently over the summer in preparation for Year one of the Psychology A-Level. </a:t>
            </a:r>
          </a:p>
          <a:p>
            <a:endParaRPr lang="en-GB" sz="1200" dirty="0">
              <a:latin typeface="Candara" pitchFamily="34" charset="0"/>
            </a:endParaRPr>
          </a:p>
          <a:p>
            <a:r>
              <a:rPr lang="en-GB" sz="1200" dirty="0" smtClean="0">
                <a:latin typeface="Candara" pitchFamily="34" charset="0"/>
              </a:rPr>
              <a:t>Present the tasks in any format you like and bring it with you to your first lesson after the summer. </a:t>
            </a:r>
          </a:p>
          <a:p>
            <a:pPr algn="ctr"/>
            <a:endParaRPr lang="en-GB" sz="1200" dirty="0">
              <a:latin typeface="Candara" pitchFamily="34" charset="0"/>
            </a:endParaRPr>
          </a:p>
          <a:p>
            <a:pPr algn="ctr"/>
            <a:r>
              <a:rPr lang="en-GB" sz="1200" dirty="0" smtClean="0">
                <a:latin typeface="Candara" pitchFamily="34" charset="0"/>
              </a:rPr>
              <a:t>Good luck and Enjoy </a:t>
            </a:r>
            <a:r>
              <a:rPr lang="en-GB" sz="1200" dirty="0" smtClean="0">
                <a:latin typeface="Candara" pitchFamily="34" charset="0"/>
                <a:sym typeface="Wingdings" pitchFamily="2" charset="2"/>
              </a:rPr>
              <a:t> </a:t>
            </a:r>
          </a:p>
          <a:p>
            <a:pPr algn="ctr"/>
            <a:endParaRPr lang="en-GB" sz="1200" dirty="0">
              <a:latin typeface="Candara" pitchFamily="34" charset="0"/>
              <a:sym typeface="Wingdings" pitchFamily="2" charset="2"/>
            </a:endParaRPr>
          </a:p>
          <a:p>
            <a:pPr algn="ctr"/>
            <a:r>
              <a:rPr lang="en-GB" sz="1200" dirty="0" smtClean="0">
                <a:latin typeface="Segoe Print" pitchFamily="2" charset="0"/>
                <a:sym typeface="Wingdings" pitchFamily="2" charset="2"/>
              </a:rPr>
              <a:t>The Psychology Team</a:t>
            </a:r>
            <a:endParaRPr lang="en-GB" sz="1200" dirty="0">
              <a:latin typeface="Segoe Print" pitchFamily="2" charset="0"/>
            </a:endParaRPr>
          </a:p>
        </p:txBody>
      </p:sp>
      <p:pic>
        <p:nvPicPr>
          <p:cNvPr id="1026" name="Picture 2" descr="http://beenhakkerlab.pharm.virginia.edu/wordpress/wp-content/uploads/2012/04/brain-border.png">
            <a:hlinkClick r:id="rId2"/>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404424"/>
            <a:ext cx="5976664" cy="3644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eenhakkerlab.pharm.virginia.edu/wordpress/wp-content/uploads/2012/04/brain-border.png">
            <a:hlinkClick r:id="rId2"/>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9125073"/>
            <a:ext cx="5976664" cy="3644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s://lh3.googleusercontent.com/-EAGN_NUbWik/UsVItM2VghI/AAAAAAAAAII/x1JQWFgp4jU/s630-fcrop64=1,07903904ff6ac665/Brain%2BLarge%2BBorder.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578" y="3222616"/>
            <a:ext cx="6000750" cy="3429001"/>
          </a:xfrm>
          <a:prstGeom prst="rect">
            <a:avLst/>
          </a:prstGeom>
          <a:noFill/>
          <a:extLst>
            <a:ext uri="{909E8E84-426E-40DD-AFC4-6F175D3DCCD1}">
              <a14:hiddenFill xmlns:a14="http://schemas.microsoft.com/office/drawing/2010/main">
                <a:solidFill>
                  <a:srgbClr val="FFFFFF"/>
                </a:solidFill>
              </a14:hiddenFill>
            </a:ext>
          </a:extLst>
        </p:spPr>
      </p:pic>
      <p:sp>
        <p:nvSpPr>
          <p:cNvPr id="3" name="Diagonal Stripe 2"/>
          <p:cNvSpPr/>
          <p:nvPr/>
        </p:nvSpPr>
        <p:spPr>
          <a:xfrm>
            <a:off x="188640" y="240714"/>
            <a:ext cx="1107504" cy="967870"/>
          </a:xfrm>
          <a:prstGeom prst="diagStripe">
            <a:avLst/>
          </a:prstGeom>
          <a:solidFill>
            <a:srgbClr val="A04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ectangle 8"/>
          <p:cNvSpPr/>
          <p:nvPr/>
        </p:nvSpPr>
        <p:spPr>
          <a:xfrm>
            <a:off x="188640" y="240714"/>
            <a:ext cx="6408712" cy="9392807"/>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rot="19119935">
            <a:off x="-441912" y="460733"/>
            <a:ext cx="2076189" cy="400110"/>
          </a:xfrm>
          <a:prstGeom prst="rect">
            <a:avLst/>
          </a:prstGeom>
          <a:noFill/>
        </p:spPr>
        <p:txBody>
          <a:bodyPr wrap="square" rtlCol="0">
            <a:spAutoFit/>
          </a:bodyPr>
          <a:lstStyle/>
          <a:p>
            <a:pPr algn="ctr"/>
            <a:r>
              <a:rPr lang="en-GB" sz="1000" b="1" dirty="0" smtClean="0">
                <a:solidFill>
                  <a:schemeClr val="bg1"/>
                </a:solidFill>
                <a:latin typeface="Candara" pitchFamily="34" charset="0"/>
              </a:rPr>
              <a:t>New AQA Spec</a:t>
            </a:r>
          </a:p>
          <a:p>
            <a:pPr algn="ctr"/>
            <a:r>
              <a:rPr lang="en-GB" sz="1000" b="1" dirty="0" smtClean="0">
                <a:solidFill>
                  <a:schemeClr val="bg1"/>
                </a:solidFill>
                <a:latin typeface="Candara" pitchFamily="34" charset="0"/>
              </a:rPr>
              <a:t>For 2015</a:t>
            </a:r>
            <a:endParaRPr lang="en-GB" sz="1000" b="1" dirty="0">
              <a:solidFill>
                <a:schemeClr val="bg1"/>
              </a:solidFill>
              <a:latin typeface="Candara" pitchFamily="34" charset="0"/>
            </a:endParaRPr>
          </a:p>
        </p:txBody>
      </p:sp>
    </p:spTree>
    <p:extLst>
      <p:ext uri="{BB962C8B-B14F-4D97-AF65-F5344CB8AC3E}">
        <p14:creationId xmlns:p14="http://schemas.microsoft.com/office/powerpoint/2010/main" val="354937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845" y="772473"/>
            <a:ext cx="5976664" cy="523220"/>
          </a:xfrm>
          <a:prstGeom prst="rect">
            <a:avLst/>
          </a:prstGeom>
          <a:noFill/>
        </p:spPr>
        <p:txBody>
          <a:bodyPr wrap="square" rtlCol="0">
            <a:spAutoFit/>
          </a:bodyPr>
          <a:lstStyle/>
          <a:p>
            <a:pPr algn="ctr"/>
            <a:r>
              <a:rPr lang="en-GB" sz="2800" b="1" dirty="0" smtClean="0">
                <a:ln w="18415" cmpd="sng">
                  <a:solidFill>
                    <a:schemeClr val="accent6"/>
                  </a:solidFill>
                  <a:prstDash val="solid"/>
                </a:ln>
                <a:effectLst>
                  <a:outerShdw blurRad="63500" dir="3600000" algn="tl" rotWithShape="0">
                    <a:srgbClr val="000000">
                      <a:alpha val="70000"/>
                    </a:srgbClr>
                  </a:outerShdw>
                </a:effectLst>
                <a:latin typeface="Century Gothic" pitchFamily="34" charset="0"/>
              </a:rPr>
              <a:t>The AQA Course</a:t>
            </a:r>
            <a:endParaRPr lang="en-GB" sz="2800" b="1" dirty="0">
              <a:ln w="18415" cmpd="sng">
                <a:solidFill>
                  <a:schemeClr val="accent6"/>
                </a:solidFill>
                <a:prstDash val="solid"/>
              </a:ln>
              <a:effectLst>
                <a:outerShdw blurRad="63500" dir="3600000" algn="tl" rotWithShape="0">
                  <a:srgbClr val="000000">
                    <a:alpha val="70000"/>
                  </a:srgbClr>
                </a:outerShdw>
              </a:effectLst>
              <a:latin typeface="Century Gothic" pitchFamily="34" charset="0"/>
            </a:endParaRPr>
          </a:p>
        </p:txBody>
      </p:sp>
      <p:pic>
        <p:nvPicPr>
          <p:cNvPr id="1026" name="Picture 2" descr="http://beenhakkerlab.pharm.virginia.edu/wordpress/wp-content/uploads/2012/04/brain-border.png">
            <a:hlinkClick r:id="rId2"/>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404424"/>
            <a:ext cx="5976664" cy="3644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eenhakkerlab.pharm.virginia.edu/wordpress/wp-content/uploads/2012/04/brain-border.png">
            <a:hlinkClick r:id="rId2"/>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9125073"/>
            <a:ext cx="5976664" cy="3644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8640" y="240714"/>
            <a:ext cx="6408712" cy="9392807"/>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888009" y="1400178"/>
            <a:ext cx="3024336" cy="369332"/>
          </a:xfrm>
          <a:prstGeom prst="rect">
            <a:avLst/>
          </a:prstGeom>
          <a:noFill/>
        </p:spPr>
        <p:txBody>
          <a:bodyPr wrap="square" rtlCol="0">
            <a:spAutoFit/>
          </a:bodyPr>
          <a:lstStyle/>
          <a:p>
            <a:pPr algn="ctr"/>
            <a:r>
              <a:rPr lang="en-GB" dirty="0" smtClean="0">
                <a:latin typeface="Segoe Print" pitchFamily="2" charset="0"/>
              </a:rPr>
              <a:t>A Level Year 1 </a:t>
            </a:r>
            <a:endParaRPr lang="en-GB" dirty="0">
              <a:latin typeface="Segoe Print" pitchFamily="2" charset="0"/>
            </a:endParaRPr>
          </a:p>
        </p:txBody>
      </p:sp>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3685" t="14510" r="40920" b="53201"/>
          <a:stretch/>
        </p:blipFill>
        <p:spPr bwMode="auto">
          <a:xfrm>
            <a:off x="470756" y="2288704"/>
            <a:ext cx="4029236" cy="28803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604070" y="2965812"/>
            <a:ext cx="4846756" cy="1354217"/>
          </a:xfrm>
          <a:prstGeom prst="rect">
            <a:avLst/>
          </a:prstGeom>
          <a:noFill/>
        </p:spPr>
        <p:txBody>
          <a:bodyPr wrap="square" rtlCol="0">
            <a:spAutoFit/>
          </a:bodyPr>
          <a:lstStyle/>
          <a:p>
            <a:r>
              <a:rPr lang="en-GB" sz="1600" b="1" dirty="0" smtClean="0">
                <a:latin typeface="Candara" pitchFamily="34" charset="0"/>
              </a:rPr>
              <a:t>Topics:</a:t>
            </a:r>
          </a:p>
          <a:p>
            <a:r>
              <a:rPr lang="en-GB" sz="1600" dirty="0" smtClean="0">
                <a:latin typeface="Candara" pitchFamily="34" charset="0"/>
              </a:rPr>
              <a:t>Social Influence</a:t>
            </a:r>
          </a:p>
          <a:p>
            <a:r>
              <a:rPr lang="en-GB" sz="1600" dirty="0" smtClean="0">
                <a:latin typeface="Candara" pitchFamily="34" charset="0"/>
              </a:rPr>
              <a:t>Memory </a:t>
            </a:r>
            <a:br>
              <a:rPr lang="en-GB" sz="1600" dirty="0" smtClean="0">
                <a:latin typeface="Candara" pitchFamily="34" charset="0"/>
              </a:rPr>
            </a:br>
            <a:r>
              <a:rPr lang="en-GB" sz="1600" dirty="0" smtClean="0">
                <a:latin typeface="Candara" pitchFamily="34" charset="0"/>
              </a:rPr>
              <a:t>Attachment </a:t>
            </a:r>
          </a:p>
          <a:p>
            <a:endParaRPr lang="en-GB" dirty="0"/>
          </a:p>
        </p:txBody>
      </p:sp>
      <p:pic>
        <p:nvPicPr>
          <p:cNvPr id="13"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33764" t="20366" r="41425" b="47737"/>
          <a:stretch/>
        </p:blipFill>
        <p:spPr bwMode="auto">
          <a:xfrm>
            <a:off x="467816" y="5313039"/>
            <a:ext cx="4032176" cy="29143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4653136" y="5313040"/>
            <a:ext cx="1855904" cy="1815882"/>
          </a:xfrm>
          <a:prstGeom prst="rect">
            <a:avLst/>
          </a:prstGeom>
        </p:spPr>
        <p:txBody>
          <a:bodyPr wrap="square">
            <a:spAutoFit/>
          </a:bodyPr>
          <a:lstStyle/>
          <a:p>
            <a:pPr lvl="0"/>
            <a:r>
              <a:rPr lang="en-GB" sz="1600" b="1" dirty="0">
                <a:solidFill>
                  <a:prstClr val="black"/>
                </a:solidFill>
                <a:latin typeface="Candara" pitchFamily="34" charset="0"/>
              </a:rPr>
              <a:t>Topics</a:t>
            </a:r>
            <a:r>
              <a:rPr lang="en-GB" sz="1600" b="1" dirty="0" smtClean="0">
                <a:solidFill>
                  <a:prstClr val="black"/>
                </a:solidFill>
                <a:latin typeface="Candara" pitchFamily="34" charset="0"/>
              </a:rPr>
              <a:t>:</a:t>
            </a:r>
          </a:p>
          <a:p>
            <a:pPr lvl="0"/>
            <a:r>
              <a:rPr lang="en-GB" sz="1600" dirty="0" smtClean="0">
                <a:solidFill>
                  <a:prstClr val="black"/>
                </a:solidFill>
                <a:latin typeface="Candara" pitchFamily="34" charset="0"/>
              </a:rPr>
              <a:t>Research Methods </a:t>
            </a:r>
          </a:p>
          <a:p>
            <a:pPr lvl="0"/>
            <a:r>
              <a:rPr lang="en-GB" sz="1600" dirty="0" smtClean="0">
                <a:solidFill>
                  <a:prstClr val="black"/>
                </a:solidFill>
                <a:latin typeface="Candara" pitchFamily="34" charset="0"/>
              </a:rPr>
              <a:t>Psychopathology </a:t>
            </a:r>
          </a:p>
          <a:p>
            <a:pPr lvl="0"/>
            <a:r>
              <a:rPr lang="en-GB" sz="1600" dirty="0" smtClean="0">
                <a:solidFill>
                  <a:prstClr val="black"/>
                </a:solidFill>
                <a:latin typeface="Candara" pitchFamily="34" charset="0"/>
              </a:rPr>
              <a:t>Approaches in Psychology (including Bio Psychology)</a:t>
            </a:r>
            <a:endParaRPr lang="en-GB" sz="1600" dirty="0">
              <a:solidFill>
                <a:prstClr val="black"/>
              </a:solidFill>
              <a:latin typeface="Candara" pitchFamily="34" charset="0"/>
            </a:endParaRPr>
          </a:p>
        </p:txBody>
      </p:sp>
      <p:sp>
        <p:nvSpPr>
          <p:cNvPr id="7" name="TextBox 6"/>
          <p:cNvSpPr txBox="1"/>
          <p:nvPr/>
        </p:nvSpPr>
        <p:spPr>
          <a:xfrm>
            <a:off x="404664" y="8409384"/>
            <a:ext cx="5952578" cy="369332"/>
          </a:xfrm>
          <a:prstGeom prst="rect">
            <a:avLst/>
          </a:prstGeom>
          <a:noFill/>
        </p:spPr>
        <p:txBody>
          <a:bodyPr wrap="square" rtlCol="0">
            <a:spAutoFit/>
          </a:bodyPr>
          <a:lstStyle/>
          <a:p>
            <a:pPr algn="ctr"/>
            <a:r>
              <a:rPr lang="en-GB" dirty="0" smtClean="0">
                <a:latin typeface="Candara" pitchFamily="34" charset="0"/>
              </a:rPr>
              <a:t>100% Exam (two papers), 0% Coursework </a:t>
            </a:r>
            <a:endParaRPr lang="en-GB" dirty="0">
              <a:latin typeface="Candara" pitchFamily="34" charset="0"/>
            </a:endParaRPr>
          </a:p>
        </p:txBody>
      </p:sp>
    </p:spTree>
    <p:extLst>
      <p:ext uri="{BB962C8B-B14F-4D97-AF65-F5344CB8AC3E}">
        <p14:creationId xmlns:p14="http://schemas.microsoft.com/office/powerpoint/2010/main" val="2704368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640" y="1106959"/>
            <a:ext cx="5976664" cy="461665"/>
          </a:xfrm>
          <a:prstGeom prst="rect">
            <a:avLst/>
          </a:prstGeom>
          <a:noFill/>
        </p:spPr>
        <p:txBody>
          <a:bodyPr wrap="square" rtlCol="0">
            <a:spAutoFit/>
          </a:bodyPr>
          <a:lstStyle/>
          <a:p>
            <a:pPr algn="ctr"/>
            <a:r>
              <a:rPr lang="en-GB" sz="2400" b="1" dirty="0" smtClean="0">
                <a:ln w="18415" cmpd="sng">
                  <a:solidFill>
                    <a:schemeClr val="accent6"/>
                  </a:solidFill>
                  <a:prstDash val="solid"/>
                </a:ln>
                <a:effectLst>
                  <a:outerShdw blurRad="63500" dir="3600000" algn="tl" rotWithShape="0">
                    <a:srgbClr val="000000">
                      <a:alpha val="70000"/>
                    </a:srgbClr>
                  </a:outerShdw>
                </a:effectLst>
                <a:latin typeface="Century Gothic" pitchFamily="34" charset="0"/>
              </a:rPr>
              <a:t>Task 1, Topic 1: </a:t>
            </a:r>
            <a:r>
              <a:rPr lang="en-GB" sz="2400" b="1" dirty="0" smtClean="0">
                <a:ln w="18415" cmpd="sng">
                  <a:noFill/>
                  <a:prstDash val="solid"/>
                </a:ln>
                <a:latin typeface="Segoe Print" pitchFamily="2" charset="0"/>
              </a:rPr>
              <a:t>Marvellous Memory…</a:t>
            </a:r>
            <a:endParaRPr lang="en-GB" sz="2400" b="1" dirty="0">
              <a:ln w="18415" cmpd="sng">
                <a:noFill/>
                <a:prstDash val="solid"/>
              </a:ln>
              <a:effectLst>
                <a:outerShdw blurRad="63500" dir="3600000" algn="tl" rotWithShape="0">
                  <a:srgbClr val="000000">
                    <a:alpha val="70000"/>
                  </a:srgbClr>
                </a:outerShdw>
              </a:effectLst>
              <a:latin typeface="Century Gothic" pitchFamily="34" charset="0"/>
            </a:endParaRPr>
          </a:p>
        </p:txBody>
      </p:sp>
      <p:pic>
        <p:nvPicPr>
          <p:cNvPr id="1026" name="Picture 2" descr="http://beenhakkerlab.pharm.virginia.edu/wordpress/wp-content/uploads/2012/04/brain-border.png">
            <a:hlinkClick r:id="rId2"/>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404424"/>
            <a:ext cx="5976664" cy="3644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eenhakkerlab.pharm.virginia.edu/wordpress/wp-content/uploads/2012/04/brain-border.png">
            <a:hlinkClick r:id="rId2"/>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9125073"/>
            <a:ext cx="5976664" cy="3644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8640" y="240714"/>
            <a:ext cx="6408712" cy="9392807"/>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04664" y="1784648"/>
            <a:ext cx="5976664" cy="4893647"/>
          </a:xfrm>
          <a:prstGeom prst="rect">
            <a:avLst/>
          </a:prstGeom>
          <a:noFill/>
          <a:ln w="3175">
            <a:solidFill>
              <a:schemeClr val="accent6">
                <a:lumMod val="40000"/>
                <a:lumOff val="60000"/>
              </a:schemeClr>
            </a:solidFill>
          </a:ln>
        </p:spPr>
        <p:txBody>
          <a:bodyPr wrap="square" rtlCol="0">
            <a:spAutoFit/>
          </a:bodyPr>
          <a:lstStyle/>
          <a:p>
            <a:r>
              <a:rPr lang="en-GB" b="1" dirty="0" smtClean="0">
                <a:latin typeface="Candara" pitchFamily="34" charset="0"/>
              </a:rPr>
              <a:t>Mini Experiment: </a:t>
            </a:r>
          </a:p>
          <a:p>
            <a:endParaRPr lang="en-GB" b="1" dirty="0">
              <a:latin typeface="Candara" pitchFamily="34" charset="0"/>
            </a:endParaRPr>
          </a:p>
          <a:p>
            <a:r>
              <a:rPr lang="en-GB" sz="1200" dirty="0" smtClean="0">
                <a:latin typeface="Candara" pitchFamily="34" charset="0"/>
              </a:rPr>
              <a:t>In this experiment you can test as many or as little people as you like. As the experimenter you should read out one line at a time of the triangle of numbers below to your participant. When you have finished reading out the line, your participant should recite back to you as many of the numbers they can remember. Record how many numbers they recall correctly on each line. </a:t>
            </a:r>
            <a:r>
              <a:rPr lang="en-GB" sz="1200" b="1" dirty="0" smtClean="0">
                <a:latin typeface="Candara" pitchFamily="34" charset="0"/>
              </a:rPr>
              <a:t> </a:t>
            </a:r>
          </a:p>
          <a:p>
            <a:endParaRPr lang="en-GB" sz="1200" b="1" dirty="0">
              <a:latin typeface="Candara" pitchFamily="34" charset="0"/>
            </a:endParaRPr>
          </a:p>
          <a:p>
            <a:endParaRPr lang="en-GB" sz="1200" b="1" dirty="0" smtClean="0">
              <a:latin typeface="Candara" pitchFamily="34" charset="0"/>
            </a:endParaRPr>
          </a:p>
          <a:p>
            <a:endParaRPr lang="en-GB" sz="1200" b="1" dirty="0">
              <a:latin typeface="Candara" pitchFamily="34" charset="0"/>
            </a:endParaRPr>
          </a:p>
          <a:p>
            <a:endParaRPr lang="en-GB" sz="1200" b="1" dirty="0" smtClean="0">
              <a:latin typeface="Candara" pitchFamily="34" charset="0"/>
            </a:endParaRPr>
          </a:p>
          <a:p>
            <a:endParaRPr lang="en-GB" sz="1200" b="1" dirty="0">
              <a:latin typeface="Candara" pitchFamily="34" charset="0"/>
            </a:endParaRPr>
          </a:p>
          <a:p>
            <a:endParaRPr lang="en-GB" sz="1200" b="1" dirty="0" smtClean="0">
              <a:latin typeface="Candara" pitchFamily="34" charset="0"/>
            </a:endParaRPr>
          </a:p>
          <a:p>
            <a:endParaRPr lang="en-GB" sz="1200" b="1" dirty="0">
              <a:latin typeface="Candara" pitchFamily="34" charset="0"/>
            </a:endParaRPr>
          </a:p>
          <a:p>
            <a:endParaRPr lang="en-GB" sz="1200" b="1" dirty="0" smtClean="0">
              <a:latin typeface="Candara" pitchFamily="34" charset="0"/>
            </a:endParaRPr>
          </a:p>
          <a:p>
            <a:endParaRPr lang="en-GB" sz="1200" b="1" dirty="0">
              <a:latin typeface="Candara" pitchFamily="34" charset="0"/>
            </a:endParaRPr>
          </a:p>
          <a:p>
            <a:endParaRPr lang="en-GB" sz="1200" b="1" dirty="0" smtClean="0">
              <a:latin typeface="Candara" pitchFamily="34" charset="0"/>
            </a:endParaRPr>
          </a:p>
          <a:p>
            <a:endParaRPr lang="en-GB" sz="1200" b="1" dirty="0">
              <a:latin typeface="Candara" pitchFamily="34" charset="0"/>
            </a:endParaRPr>
          </a:p>
          <a:p>
            <a:endParaRPr lang="en-GB" sz="1200" b="1" dirty="0" smtClean="0">
              <a:latin typeface="Candara" pitchFamily="34" charset="0"/>
            </a:endParaRPr>
          </a:p>
          <a:p>
            <a:endParaRPr lang="en-GB" sz="1200" b="1" dirty="0">
              <a:latin typeface="Candara" pitchFamily="34" charset="0"/>
            </a:endParaRPr>
          </a:p>
          <a:p>
            <a:endParaRPr lang="en-GB" sz="1200" b="1" dirty="0" smtClean="0">
              <a:latin typeface="Candara" pitchFamily="34" charset="0"/>
            </a:endParaRPr>
          </a:p>
          <a:p>
            <a:endParaRPr lang="en-GB" sz="1200" b="1" dirty="0">
              <a:latin typeface="Candara" pitchFamily="34" charset="0"/>
            </a:endParaRPr>
          </a:p>
          <a:p>
            <a:endParaRPr lang="en-GB" sz="1200" b="1" dirty="0" smtClean="0">
              <a:latin typeface="Candara" pitchFamily="34" charset="0"/>
            </a:endParaRPr>
          </a:p>
          <a:p>
            <a:endParaRPr lang="en-GB" sz="1200" b="1" dirty="0">
              <a:latin typeface="Candara" pitchFamily="34" charset="0"/>
            </a:endParaRPr>
          </a:p>
          <a:p>
            <a:endParaRPr lang="en-GB" sz="1200" b="1" dirty="0">
              <a:latin typeface="Candara" pitchFamily="34" charset="0"/>
            </a:endParaRPr>
          </a:p>
        </p:txBody>
      </p:sp>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3645" t="6688" r="22798" b="5423"/>
          <a:stretch/>
        </p:blipFill>
        <p:spPr bwMode="auto">
          <a:xfrm>
            <a:off x="450457" y="3512840"/>
            <a:ext cx="3350865" cy="309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33056" y="3495890"/>
            <a:ext cx="2304256" cy="3108543"/>
          </a:xfrm>
          <a:prstGeom prst="rect">
            <a:avLst/>
          </a:prstGeom>
          <a:solidFill>
            <a:schemeClr val="accent6">
              <a:lumMod val="20000"/>
              <a:lumOff val="80000"/>
            </a:schemeClr>
          </a:solidFill>
        </p:spPr>
        <p:txBody>
          <a:bodyPr wrap="square" rtlCol="0">
            <a:spAutoFit/>
          </a:bodyPr>
          <a:lstStyle/>
          <a:p>
            <a:r>
              <a:rPr lang="en-GB" sz="1400" i="1" dirty="0" smtClean="0">
                <a:latin typeface="Candara" pitchFamily="34" charset="0"/>
              </a:rPr>
              <a:t>Now think about and explain:</a:t>
            </a:r>
          </a:p>
          <a:p>
            <a:pPr marL="342900" indent="-342900">
              <a:buAutoNum type="arabicParenR"/>
            </a:pPr>
            <a:r>
              <a:rPr lang="en-GB" sz="1400" dirty="0" smtClean="0">
                <a:latin typeface="Candara" pitchFamily="34" charset="0"/>
              </a:rPr>
              <a:t>What was the maximum amount of numbers your participants call recall from any line?  (If you used more than one participant, take the average). </a:t>
            </a:r>
          </a:p>
          <a:p>
            <a:pPr marL="342900" indent="-342900">
              <a:buAutoNum type="arabicParenR"/>
            </a:pPr>
            <a:endParaRPr lang="en-GB" sz="1400" dirty="0">
              <a:latin typeface="Candara" pitchFamily="34" charset="0"/>
            </a:endParaRPr>
          </a:p>
          <a:p>
            <a:pPr marL="342900" indent="-342900">
              <a:buAutoNum type="arabicParenR"/>
            </a:pPr>
            <a:r>
              <a:rPr lang="en-GB" sz="1400" dirty="0" smtClean="0">
                <a:latin typeface="Candara" pitchFamily="34" charset="0"/>
              </a:rPr>
              <a:t>What do your results suggest about memory? </a:t>
            </a:r>
            <a:endParaRPr lang="en-GB" sz="1400" dirty="0">
              <a:latin typeface="Candara" pitchFamily="34" charset="0"/>
            </a:endParaRPr>
          </a:p>
        </p:txBody>
      </p:sp>
      <p:sp>
        <p:nvSpPr>
          <p:cNvPr id="16" name="TextBox 15"/>
          <p:cNvSpPr txBox="1"/>
          <p:nvPr/>
        </p:nvSpPr>
        <p:spPr>
          <a:xfrm>
            <a:off x="430362" y="6860465"/>
            <a:ext cx="5950966" cy="1938992"/>
          </a:xfrm>
          <a:prstGeom prst="rect">
            <a:avLst/>
          </a:prstGeom>
          <a:noFill/>
          <a:ln w="3175">
            <a:solidFill>
              <a:schemeClr val="accent6">
                <a:lumMod val="40000"/>
                <a:lumOff val="60000"/>
              </a:schemeClr>
            </a:solidFill>
          </a:ln>
        </p:spPr>
        <p:txBody>
          <a:bodyPr wrap="square" rtlCol="0">
            <a:spAutoFit/>
          </a:bodyPr>
          <a:lstStyle/>
          <a:p>
            <a:r>
              <a:rPr lang="en-GB" sz="1200" b="1" i="1" dirty="0" smtClean="0">
                <a:latin typeface="Candara" pitchFamily="34" charset="0"/>
              </a:rPr>
              <a:t>Now research and answer the following… </a:t>
            </a:r>
          </a:p>
          <a:p>
            <a:endParaRPr lang="en-GB" sz="1200" dirty="0">
              <a:latin typeface="Candara" pitchFamily="34" charset="0"/>
            </a:endParaRPr>
          </a:p>
          <a:p>
            <a:pPr marL="228600" indent="-228600">
              <a:buAutoNum type="arabicParenR"/>
            </a:pPr>
            <a:r>
              <a:rPr lang="en-GB" sz="1200" dirty="0" smtClean="0">
                <a:latin typeface="Candara" pitchFamily="34" charset="0"/>
              </a:rPr>
              <a:t>What is memory? Does it have different types? If so, explain them…</a:t>
            </a:r>
          </a:p>
          <a:p>
            <a:pPr marL="228600" indent="-228600">
              <a:buAutoNum type="arabicParenR"/>
            </a:pPr>
            <a:endParaRPr lang="en-GB" sz="1200" dirty="0">
              <a:latin typeface="Candara" pitchFamily="34" charset="0"/>
            </a:endParaRPr>
          </a:p>
          <a:p>
            <a:pPr marL="228600" indent="-228600">
              <a:buAutoNum type="arabicParenR"/>
            </a:pPr>
            <a:r>
              <a:rPr lang="en-GB" sz="1200" dirty="0" smtClean="0">
                <a:latin typeface="Candara" pitchFamily="34" charset="0"/>
              </a:rPr>
              <a:t>What is the capacity and duration of  the average memory in humans? </a:t>
            </a:r>
          </a:p>
          <a:p>
            <a:pPr marL="228600" indent="-228600">
              <a:buAutoNum type="arabicParenR"/>
            </a:pPr>
            <a:endParaRPr lang="en-GB" sz="1200" dirty="0">
              <a:latin typeface="Candara" pitchFamily="34" charset="0"/>
            </a:endParaRPr>
          </a:p>
          <a:p>
            <a:pPr marL="228600" indent="-228600">
              <a:buAutoNum type="arabicParenR"/>
            </a:pPr>
            <a:r>
              <a:rPr lang="en-GB" sz="1200" dirty="0" smtClean="0">
                <a:latin typeface="Candara" pitchFamily="34" charset="0"/>
              </a:rPr>
              <a:t>What did George Miller do in 1956? What did he discover about memory? How does this link to the results from your experiment above?</a:t>
            </a:r>
            <a:endParaRPr lang="en-GB" sz="1200" dirty="0">
              <a:latin typeface="Candara" pitchFamily="34" charset="0"/>
            </a:endParaRPr>
          </a:p>
          <a:p>
            <a:endParaRPr lang="en-GB" sz="1200" b="1" dirty="0">
              <a:latin typeface="Candara" pitchFamily="34" charset="0"/>
            </a:endParaRPr>
          </a:p>
          <a:p>
            <a:endParaRPr lang="en-GB" sz="1200" b="1" dirty="0">
              <a:latin typeface="Candara" pitchFamily="34" charset="0"/>
            </a:endParaRPr>
          </a:p>
        </p:txBody>
      </p:sp>
    </p:spTree>
    <p:extLst>
      <p:ext uri="{BB962C8B-B14F-4D97-AF65-F5344CB8AC3E}">
        <p14:creationId xmlns:p14="http://schemas.microsoft.com/office/powerpoint/2010/main" val="199918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640" y="1106959"/>
            <a:ext cx="5976664" cy="461665"/>
          </a:xfrm>
          <a:prstGeom prst="rect">
            <a:avLst/>
          </a:prstGeom>
          <a:noFill/>
        </p:spPr>
        <p:txBody>
          <a:bodyPr wrap="square" rtlCol="0">
            <a:spAutoFit/>
          </a:bodyPr>
          <a:lstStyle/>
          <a:p>
            <a:pPr algn="ctr"/>
            <a:r>
              <a:rPr lang="en-GB" sz="2400" b="1" dirty="0" smtClean="0">
                <a:ln w="18415" cmpd="sng">
                  <a:solidFill>
                    <a:schemeClr val="accent6"/>
                  </a:solidFill>
                  <a:prstDash val="solid"/>
                </a:ln>
                <a:effectLst>
                  <a:outerShdw blurRad="63500" dir="3600000" algn="tl" rotWithShape="0">
                    <a:srgbClr val="000000">
                      <a:alpha val="70000"/>
                    </a:srgbClr>
                  </a:outerShdw>
                </a:effectLst>
                <a:latin typeface="Century Gothic" pitchFamily="34" charset="0"/>
              </a:rPr>
              <a:t>Task 2, Topic 3: </a:t>
            </a:r>
            <a:r>
              <a:rPr lang="en-GB" sz="2400" b="1" dirty="0" smtClean="0">
                <a:ln w="18415" cmpd="sng">
                  <a:noFill/>
                  <a:prstDash val="solid"/>
                </a:ln>
                <a:latin typeface="Segoe Print" pitchFamily="2" charset="0"/>
              </a:rPr>
              <a:t>Social Influence</a:t>
            </a:r>
            <a:endParaRPr lang="en-GB" sz="2400" b="1" dirty="0">
              <a:ln w="18415" cmpd="sng">
                <a:noFill/>
                <a:prstDash val="solid"/>
              </a:ln>
              <a:effectLst>
                <a:outerShdw blurRad="63500" dir="3600000" algn="tl" rotWithShape="0">
                  <a:srgbClr val="000000">
                    <a:alpha val="70000"/>
                  </a:srgbClr>
                </a:outerShdw>
              </a:effectLst>
              <a:latin typeface="Century Gothic" pitchFamily="34" charset="0"/>
            </a:endParaRPr>
          </a:p>
        </p:txBody>
      </p:sp>
      <p:pic>
        <p:nvPicPr>
          <p:cNvPr id="1026" name="Picture 2" descr="http://beenhakkerlab.pharm.virginia.edu/wordpress/wp-content/uploads/2012/04/brain-border.png">
            <a:hlinkClick r:id="rId2"/>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404424"/>
            <a:ext cx="5976664" cy="3644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eenhakkerlab.pharm.virginia.edu/wordpress/wp-content/uploads/2012/04/brain-border.png">
            <a:hlinkClick r:id="rId2"/>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9125073"/>
            <a:ext cx="5976664" cy="3644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8640" y="240714"/>
            <a:ext cx="6408712" cy="9392807"/>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58089" y="1712640"/>
            <a:ext cx="5832648" cy="3024336"/>
          </a:xfrm>
          <a:prstGeom prst="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86748" y="1858591"/>
            <a:ext cx="5832648" cy="369332"/>
          </a:xfrm>
          <a:prstGeom prst="rect">
            <a:avLst/>
          </a:prstGeom>
          <a:noFill/>
        </p:spPr>
        <p:txBody>
          <a:bodyPr wrap="square" rtlCol="0">
            <a:spAutoFit/>
          </a:bodyPr>
          <a:lstStyle/>
          <a:p>
            <a:r>
              <a:rPr lang="en-GB" dirty="0" smtClean="0">
                <a:ln w="12700">
                  <a:noFill/>
                  <a:prstDash val="solid"/>
                </a:ln>
                <a:latin typeface="Segoe Print" pitchFamily="2" charset="0"/>
              </a:rPr>
              <a:t>Obedience, Obey, Conform…</a:t>
            </a:r>
            <a:endParaRPr lang="en-GB" dirty="0">
              <a:ln w="12700">
                <a:noFill/>
                <a:prstDash val="solid"/>
              </a:ln>
              <a:latin typeface="Segoe Print" pitchFamily="2" charset="0"/>
            </a:endParaRPr>
          </a:p>
        </p:txBody>
      </p:sp>
      <p:sp>
        <p:nvSpPr>
          <p:cNvPr id="17" name="TextBox 16"/>
          <p:cNvSpPr txBox="1"/>
          <p:nvPr/>
        </p:nvSpPr>
        <p:spPr>
          <a:xfrm>
            <a:off x="2615887" y="2356617"/>
            <a:ext cx="3739180" cy="2062103"/>
          </a:xfrm>
          <a:prstGeom prst="rect">
            <a:avLst/>
          </a:prstGeom>
          <a:noFill/>
        </p:spPr>
        <p:txBody>
          <a:bodyPr wrap="square" rtlCol="0">
            <a:spAutoFit/>
          </a:bodyPr>
          <a:lstStyle/>
          <a:p>
            <a:r>
              <a:rPr lang="en-GB" sz="1600" b="1" i="1" dirty="0" smtClean="0">
                <a:latin typeface="Candara" pitchFamily="34" charset="0"/>
              </a:rPr>
              <a:t>Research and summarise  the procedure and findings of </a:t>
            </a:r>
            <a:r>
              <a:rPr lang="en-GB" sz="1600" b="1" i="1" u="sng" dirty="0" smtClean="0">
                <a:latin typeface="Candara" pitchFamily="34" charset="0"/>
              </a:rPr>
              <a:t>ONE of these studies</a:t>
            </a:r>
            <a:r>
              <a:rPr lang="en-GB" sz="1600" b="1" i="1" dirty="0" smtClean="0">
                <a:latin typeface="Candara" pitchFamily="34" charset="0"/>
              </a:rPr>
              <a:t>: </a:t>
            </a:r>
          </a:p>
          <a:p>
            <a:endParaRPr lang="en-GB" sz="1600" dirty="0" smtClean="0">
              <a:latin typeface="Candara" pitchFamily="34" charset="0"/>
            </a:endParaRPr>
          </a:p>
          <a:p>
            <a:r>
              <a:rPr lang="en-GB" sz="1600" dirty="0" smtClean="0">
                <a:latin typeface="Candara" pitchFamily="34" charset="0"/>
              </a:rPr>
              <a:t>1) </a:t>
            </a:r>
            <a:r>
              <a:rPr lang="en-GB" sz="1600" dirty="0" err="1" smtClean="0">
                <a:latin typeface="Candara" pitchFamily="34" charset="0"/>
              </a:rPr>
              <a:t>Milgram’s</a:t>
            </a:r>
            <a:r>
              <a:rPr lang="en-GB" sz="1600" dirty="0" smtClean="0">
                <a:latin typeface="Candara" pitchFamily="34" charset="0"/>
              </a:rPr>
              <a:t> (1963) Obedience to Authority </a:t>
            </a:r>
          </a:p>
          <a:p>
            <a:endParaRPr lang="en-GB" sz="1600" dirty="0">
              <a:latin typeface="Candara" pitchFamily="34" charset="0"/>
            </a:endParaRPr>
          </a:p>
          <a:p>
            <a:r>
              <a:rPr lang="en-GB" sz="1600" dirty="0" smtClean="0">
                <a:latin typeface="Candara" pitchFamily="34" charset="0"/>
              </a:rPr>
              <a:t>2) </a:t>
            </a:r>
            <a:r>
              <a:rPr lang="en-GB" sz="1600" dirty="0" err="1" smtClean="0">
                <a:latin typeface="Candara" pitchFamily="34" charset="0"/>
              </a:rPr>
              <a:t>Zimbardo’s</a:t>
            </a:r>
            <a:r>
              <a:rPr lang="en-GB" sz="1600" dirty="0" smtClean="0">
                <a:latin typeface="Candara" pitchFamily="34" charset="0"/>
              </a:rPr>
              <a:t> Stanford Prison Experiment</a:t>
            </a:r>
          </a:p>
        </p:txBody>
      </p:sp>
      <p:sp>
        <p:nvSpPr>
          <p:cNvPr id="18" name="Rectangle 17"/>
          <p:cNvSpPr/>
          <p:nvPr/>
        </p:nvSpPr>
        <p:spPr>
          <a:xfrm>
            <a:off x="476672" y="5097016"/>
            <a:ext cx="5814065" cy="3672408"/>
          </a:xfrm>
          <a:prstGeom prst="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350" t="5416" r="11667" b="6111"/>
          <a:stretch/>
        </p:blipFill>
        <p:spPr bwMode="auto">
          <a:xfrm>
            <a:off x="586747" y="2541498"/>
            <a:ext cx="1921897" cy="15184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p:cNvSpPr/>
          <p:nvPr/>
        </p:nvSpPr>
        <p:spPr>
          <a:xfrm>
            <a:off x="586747" y="5276167"/>
            <a:ext cx="5703989" cy="369332"/>
          </a:xfrm>
          <a:prstGeom prst="rect">
            <a:avLst/>
          </a:prstGeom>
        </p:spPr>
        <p:txBody>
          <a:bodyPr wrap="square">
            <a:spAutoFit/>
          </a:bodyPr>
          <a:lstStyle/>
          <a:p>
            <a:r>
              <a:rPr lang="en-GB" dirty="0" smtClean="0">
                <a:ln w="12700">
                  <a:noFill/>
                  <a:prstDash val="solid"/>
                </a:ln>
                <a:latin typeface="Segoe Print" pitchFamily="2" charset="0"/>
              </a:rPr>
              <a:t>Taking it further…</a:t>
            </a:r>
            <a:endParaRPr lang="en-GB" dirty="0">
              <a:ln w="12700">
                <a:noFill/>
                <a:prstDash val="solid"/>
              </a:ln>
              <a:latin typeface="Segoe Print" pitchFamily="2" charset="0"/>
            </a:endParaRPr>
          </a:p>
        </p:txBody>
      </p:sp>
      <p:sp>
        <p:nvSpPr>
          <p:cNvPr id="3" name="Oval Callout 2"/>
          <p:cNvSpPr/>
          <p:nvPr/>
        </p:nvSpPr>
        <p:spPr>
          <a:xfrm>
            <a:off x="2614593" y="5901106"/>
            <a:ext cx="3394216" cy="2304256"/>
          </a:xfrm>
          <a:prstGeom prst="wedgeEllipseCallout">
            <a:avLst>
              <a:gd name="adj1" fmla="val 50446"/>
              <a:gd name="adj2" fmla="val 72421"/>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Candara" pitchFamily="34" charset="0"/>
              </a:rPr>
              <a:t>Explain how the study you chose (Milgram or Zimbardo) might explain historical atrocities such as the Nazi persecution of the Jews…</a:t>
            </a:r>
            <a:endParaRPr lang="en-GB" sz="1600" dirty="0">
              <a:solidFill>
                <a:schemeClr val="tx1"/>
              </a:solidFill>
              <a:latin typeface="Candara" pitchFamily="34" charset="0"/>
            </a:endParaRPr>
          </a:p>
        </p:txBody>
      </p:sp>
      <p:pic>
        <p:nvPicPr>
          <p:cNvPr id="5" name="Picture 4"/>
          <p:cNvPicPr>
            <a:picLocks noChangeAspect="1"/>
          </p:cNvPicPr>
          <p:nvPr/>
        </p:nvPicPr>
        <p:blipFill rotWithShape="1">
          <a:blip r:embed="rId6"/>
          <a:srcRect l="14341" t="7208" r="7208"/>
          <a:stretch/>
        </p:blipFill>
        <p:spPr>
          <a:xfrm>
            <a:off x="488274" y="5707497"/>
            <a:ext cx="2376264" cy="1405309"/>
          </a:xfrm>
          <a:prstGeom prst="rect">
            <a:avLst/>
          </a:prstGeom>
        </p:spPr>
      </p:pic>
    </p:spTree>
    <p:extLst>
      <p:ext uri="{BB962C8B-B14F-4D97-AF65-F5344CB8AC3E}">
        <p14:creationId xmlns:p14="http://schemas.microsoft.com/office/powerpoint/2010/main" val="813094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640" y="1106959"/>
            <a:ext cx="5976664" cy="461665"/>
          </a:xfrm>
          <a:prstGeom prst="rect">
            <a:avLst/>
          </a:prstGeom>
          <a:noFill/>
        </p:spPr>
        <p:txBody>
          <a:bodyPr wrap="square" rtlCol="0">
            <a:spAutoFit/>
          </a:bodyPr>
          <a:lstStyle/>
          <a:p>
            <a:pPr algn="ctr"/>
            <a:r>
              <a:rPr lang="en-GB" sz="2400" b="1" dirty="0" smtClean="0">
                <a:ln w="18415" cmpd="sng">
                  <a:solidFill>
                    <a:schemeClr val="accent6"/>
                  </a:solidFill>
                  <a:prstDash val="solid"/>
                </a:ln>
                <a:effectLst>
                  <a:outerShdw blurRad="63500" dir="3600000" algn="tl" rotWithShape="0">
                    <a:srgbClr val="000000">
                      <a:alpha val="70000"/>
                    </a:srgbClr>
                  </a:outerShdw>
                </a:effectLst>
                <a:latin typeface="Century Gothic" pitchFamily="34" charset="0"/>
              </a:rPr>
              <a:t>Task 3, Topic 4: </a:t>
            </a:r>
            <a:r>
              <a:rPr lang="en-GB" sz="2400" b="1" dirty="0" smtClean="0">
                <a:ln w="18415" cmpd="sng">
                  <a:noFill/>
                  <a:prstDash val="solid"/>
                </a:ln>
                <a:latin typeface="Segoe Print" pitchFamily="2" charset="0"/>
              </a:rPr>
              <a:t>Psychopathology…</a:t>
            </a:r>
            <a:endParaRPr lang="en-GB" sz="2400" b="1" dirty="0">
              <a:ln w="18415" cmpd="sng">
                <a:noFill/>
                <a:prstDash val="solid"/>
              </a:ln>
              <a:effectLst>
                <a:outerShdw blurRad="63500" dir="3600000" algn="tl" rotWithShape="0">
                  <a:srgbClr val="000000">
                    <a:alpha val="70000"/>
                  </a:srgbClr>
                </a:outerShdw>
              </a:effectLst>
              <a:latin typeface="Century Gothic" pitchFamily="34" charset="0"/>
            </a:endParaRPr>
          </a:p>
        </p:txBody>
      </p:sp>
      <p:pic>
        <p:nvPicPr>
          <p:cNvPr id="1026" name="Picture 2" descr="http://beenhakkerlab.pharm.virginia.edu/wordpress/wp-content/uploads/2012/04/brain-border.png">
            <a:hlinkClick r:id="rId2"/>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404424"/>
            <a:ext cx="5976664" cy="3644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eenhakkerlab.pharm.virginia.edu/wordpress/wp-content/uploads/2012/04/brain-border.png">
            <a:hlinkClick r:id="rId2"/>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9125073"/>
            <a:ext cx="5976664" cy="3644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8640" y="240714"/>
            <a:ext cx="6408712" cy="9392807"/>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58089" y="1712640"/>
            <a:ext cx="5832648" cy="3024336"/>
          </a:xfrm>
          <a:prstGeom prst="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86748" y="1858591"/>
            <a:ext cx="5832648" cy="369332"/>
          </a:xfrm>
          <a:prstGeom prst="rect">
            <a:avLst/>
          </a:prstGeom>
          <a:noFill/>
        </p:spPr>
        <p:txBody>
          <a:bodyPr wrap="square" rtlCol="0">
            <a:spAutoFit/>
          </a:bodyPr>
          <a:lstStyle/>
          <a:p>
            <a:r>
              <a:rPr lang="en-GB" dirty="0" smtClean="0">
                <a:ln w="12700">
                  <a:noFill/>
                  <a:prstDash val="solid"/>
                </a:ln>
                <a:latin typeface="Segoe Print" pitchFamily="2" charset="0"/>
              </a:rPr>
              <a:t>What is normal?</a:t>
            </a:r>
            <a:endParaRPr lang="en-GB" dirty="0">
              <a:ln w="12700">
                <a:noFill/>
                <a:prstDash val="solid"/>
              </a:ln>
              <a:latin typeface="Segoe Print" pitchFamily="2" charset="0"/>
            </a:endParaRPr>
          </a:p>
        </p:txBody>
      </p:sp>
      <p:sp>
        <p:nvSpPr>
          <p:cNvPr id="17" name="TextBox 16"/>
          <p:cNvSpPr txBox="1"/>
          <p:nvPr/>
        </p:nvSpPr>
        <p:spPr>
          <a:xfrm>
            <a:off x="2771088" y="2362386"/>
            <a:ext cx="3519648" cy="2062103"/>
          </a:xfrm>
          <a:prstGeom prst="rect">
            <a:avLst/>
          </a:prstGeom>
          <a:noFill/>
        </p:spPr>
        <p:txBody>
          <a:bodyPr wrap="square" rtlCol="0">
            <a:spAutoFit/>
          </a:bodyPr>
          <a:lstStyle/>
          <a:p>
            <a:r>
              <a:rPr lang="en-GB" sz="1600" b="1" i="1" dirty="0" smtClean="0">
                <a:latin typeface="Candara" pitchFamily="34" charset="0"/>
              </a:rPr>
              <a:t>Consider, research and explain…</a:t>
            </a:r>
            <a:endParaRPr lang="en-GB" sz="1600" dirty="0" smtClean="0">
              <a:latin typeface="Candara" pitchFamily="34" charset="0"/>
            </a:endParaRPr>
          </a:p>
          <a:p>
            <a:endParaRPr lang="en-GB" sz="1600" dirty="0">
              <a:latin typeface="Candara" pitchFamily="34" charset="0"/>
            </a:endParaRPr>
          </a:p>
          <a:p>
            <a:r>
              <a:rPr lang="en-GB" sz="1600" dirty="0" smtClean="0">
                <a:latin typeface="Candara" pitchFamily="34" charset="0"/>
              </a:rPr>
              <a:t>1) Is there such a thing as normal and abnormal? What are the definitions of these?</a:t>
            </a:r>
          </a:p>
          <a:p>
            <a:endParaRPr lang="en-GB" sz="1600" dirty="0">
              <a:latin typeface="Candara" pitchFamily="34" charset="0"/>
            </a:endParaRPr>
          </a:p>
          <a:p>
            <a:r>
              <a:rPr lang="en-GB" sz="1600" dirty="0" smtClean="0">
                <a:latin typeface="Candara" pitchFamily="34" charset="0"/>
              </a:rPr>
              <a:t>2) How do Psychologists decide what is abnormal?</a:t>
            </a:r>
          </a:p>
        </p:txBody>
      </p:sp>
      <p:sp>
        <p:nvSpPr>
          <p:cNvPr id="18" name="Rectangle 17"/>
          <p:cNvSpPr/>
          <p:nvPr/>
        </p:nvSpPr>
        <p:spPr>
          <a:xfrm>
            <a:off x="476672" y="5097016"/>
            <a:ext cx="5814065" cy="3672408"/>
          </a:xfrm>
          <a:prstGeom prst="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586747" y="5276167"/>
            <a:ext cx="5703989" cy="369332"/>
          </a:xfrm>
          <a:prstGeom prst="rect">
            <a:avLst/>
          </a:prstGeom>
        </p:spPr>
        <p:txBody>
          <a:bodyPr wrap="square">
            <a:spAutoFit/>
          </a:bodyPr>
          <a:lstStyle/>
          <a:p>
            <a:r>
              <a:rPr lang="en-GB" dirty="0" smtClean="0">
                <a:ln w="12700">
                  <a:noFill/>
                  <a:prstDash val="solid"/>
                </a:ln>
                <a:latin typeface="Segoe Print" pitchFamily="2" charset="0"/>
              </a:rPr>
              <a:t>Fear. Sadness. Obsession.</a:t>
            </a:r>
            <a:endParaRPr lang="en-GB" dirty="0">
              <a:ln w="12700">
                <a:noFill/>
                <a:prstDash val="solid"/>
              </a:ln>
              <a:latin typeface="Segoe Print" pitchFamily="2" charset="0"/>
            </a:endParaRPr>
          </a:p>
        </p:txBody>
      </p:sp>
      <p:pic>
        <p:nvPicPr>
          <p:cNvPr id="5122" name="Picture 2" descr="http://www.timetochangeleeds.co.uk/wp-content/uploads/2014/09/feature1.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797" y="6033120"/>
            <a:ext cx="2051984" cy="215644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797" y="2362386"/>
            <a:ext cx="1716091" cy="2184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032886" y="5635232"/>
            <a:ext cx="3065934" cy="2585323"/>
          </a:xfrm>
          <a:prstGeom prst="rect">
            <a:avLst/>
          </a:prstGeom>
        </p:spPr>
        <p:txBody>
          <a:bodyPr wrap="square">
            <a:spAutoFit/>
          </a:bodyPr>
          <a:lstStyle/>
          <a:p>
            <a:r>
              <a:rPr lang="en-GB" dirty="0" smtClean="0">
                <a:latin typeface="Candara" pitchFamily="34" charset="0"/>
              </a:rPr>
              <a:t>Research </a:t>
            </a:r>
            <a:r>
              <a:rPr lang="en-GB" u="sng" dirty="0" smtClean="0">
                <a:latin typeface="Candara" pitchFamily="34" charset="0"/>
              </a:rPr>
              <a:t>ONE</a:t>
            </a:r>
            <a:r>
              <a:rPr lang="en-GB" dirty="0" smtClean="0">
                <a:latin typeface="Candara" pitchFamily="34" charset="0"/>
              </a:rPr>
              <a:t> of the disorders below and note down the </a:t>
            </a:r>
            <a:r>
              <a:rPr lang="en-GB" b="1" dirty="0" smtClean="0">
                <a:solidFill>
                  <a:schemeClr val="accent6"/>
                </a:solidFill>
                <a:latin typeface="Candara" pitchFamily="34" charset="0"/>
              </a:rPr>
              <a:t>symptoms, </a:t>
            </a:r>
            <a:r>
              <a:rPr lang="en-GB" dirty="0" smtClean="0">
                <a:latin typeface="Candara" pitchFamily="34" charset="0"/>
              </a:rPr>
              <a:t>potential </a:t>
            </a:r>
            <a:r>
              <a:rPr lang="en-GB" b="1" dirty="0" smtClean="0">
                <a:solidFill>
                  <a:schemeClr val="accent6"/>
                </a:solidFill>
                <a:latin typeface="Candara" pitchFamily="34" charset="0"/>
              </a:rPr>
              <a:t>causes</a:t>
            </a:r>
            <a:r>
              <a:rPr lang="en-GB" dirty="0" smtClean="0">
                <a:latin typeface="Candara" pitchFamily="34" charset="0"/>
              </a:rPr>
              <a:t> and </a:t>
            </a:r>
            <a:r>
              <a:rPr lang="en-GB" b="1" dirty="0" smtClean="0">
                <a:solidFill>
                  <a:schemeClr val="accent6"/>
                </a:solidFill>
                <a:latin typeface="Candara" pitchFamily="34" charset="0"/>
              </a:rPr>
              <a:t>treatments</a:t>
            </a:r>
            <a:r>
              <a:rPr lang="en-GB" dirty="0">
                <a:latin typeface="Candara" pitchFamily="34" charset="0"/>
              </a:rPr>
              <a:t>.</a:t>
            </a:r>
            <a:endParaRPr lang="en-GB" dirty="0" smtClean="0">
              <a:latin typeface="Candara" pitchFamily="34" charset="0"/>
            </a:endParaRPr>
          </a:p>
          <a:p>
            <a:endParaRPr lang="en-GB" dirty="0">
              <a:latin typeface="Candara" pitchFamily="34" charset="0"/>
            </a:endParaRPr>
          </a:p>
          <a:p>
            <a:pPr marL="342900" indent="-342900">
              <a:buAutoNum type="arabicParenR"/>
            </a:pPr>
            <a:r>
              <a:rPr lang="en-GB" dirty="0" smtClean="0">
                <a:latin typeface="Candara" pitchFamily="34" charset="0"/>
              </a:rPr>
              <a:t>Phobias </a:t>
            </a:r>
          </a:p>
          <a:p>
            <a:pPr marL="342900" indent="-342900">
              <a:buAutoNum type="arabicParenR"/>
            </a:pPr>
            <a:r>
              <a:rPr lang="en-GB" dirty="0" smtClean="0">
                <a:latin typeface="Candara" pitchFamily="34" charset="0"/>
              </a:rPr>
              <a:t>Depression </a:t>
            </a:r>
          </a:p>
          <a:p>
            <a:pPr marL="342900" indent="-342900">
              <a:buAutoNum type="arabicParenR"/>
            </a:pPr>
            <a:r>
              <a:rPr lang="en-GB" dirty="0" smtClean="0">
                <a:latin typeface="Candara" pitchFamily="34" charset="0"/>
              </a:rPr>
              <a:t>OCD </a:t>
            </a:r>
            <a:endParaRPr lang="en-GB" dirty="0">
              <a:latin typeface="Candara" pitchFamily="34" charset="0"/>
            </a:endParaRPr>
          </a:p>
        </p:txBody>
      </p:sp>
    </p:spTree>
    <p:extLst>
      <p:ext uri="{BB962C8B-B14F-4D97-AF65-F5344CB8AC3E}">
        <p14:creationId xmlns:p14="http://schemas.microsoft.com/office/powerpoint/2010/main" val="2710461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640" y="1106959"/>
            <a:ext cx="5976664" cy="461665"/>
          </a:xfrm>
          <a:prstGeom prst="rect">
            <a:avLst/>
          </a:prstGeom>
          <a:noFill/>
        </p:spPr>
        <p:txBody>
          <a:bodyPr wrap="square" rtlCol="0">
            <a:spAutoFit/>
          </a:bodyPr>
          <a:lstStyle/>
          <a:p>
            <a:pPr algn="ctr"/>
            <a:r>
              <a:rPr lang="en-GB" sz="2400" b="1" dirty="0" smtClean="0">
                <a:ln w="18415" cmpd="sng">
                  <a:solidFill>
                    <a:schemeClr val="accent6"/>
                  </a:solidFill>
                  <a:prstDash val="solid"/>
                </a:ln>
                <a:effectLst>
                  <a:outerShdw blurRad="63500" dir="3600000" algn="tl" rotWithShape="0">
                    <a:srgbClr val="000000">
                      <a:alpha val="70000"/>
                    </a:srgbClr>
                  </a:outerShdw>
                </a:effectLst>
                <a:latin typeface="Century Gothic" pitchFamily="34" charset="0"/>
              </a:rPr>
              <a:t>Task 4, Topic 5: </a:t>
            </a:r>
            <a:r>
              <a:rPr lang="en-GB" sz="2400" b="1" dirty="0" smtClean="0">
                <a:ln w="18415" cmpd="sng">
                  <a:noFill/>
                  <a:prstDash val="solid"/>
                </a:ln>
                <a:latin typeface="Segoe Print" pitchFamily="2" charset="0"/>
              </a:rPr>
              <a:t>Approaches to Psych…</a:t>
            </a:r>
            <a:endParaRPr lang="en-GB" sz="2400" b="1" dirty="0">
              <a:ln w="18415" cmpd="sng">
                <a:noFill/>
                <a:prstDash val="solid"/>
              </a:ln>
              <a:effectLst>
                <a:outerShdw blurRad="63500" dir="3600000" algn="tl" rotWithShape="0">
                  <a:srgbClr val="000000">
                    <a:alpha val="70000"/>
                  </a:srgbClr>
                </a:outerShdw>
              </a:effectLst>
              <a:latin typeface="Century Gothic" pitchFamily="34" charset="0"/>
            </a:endParaRPr>
          </a:p>
        </p:txBody>
      </p:sp>
      <p:pic>
        <p:nvPicPr>
          <p:cNvPr id="1026" name="Picture 2" descr="http://beenhakkerlab.pharm.virginia.edu/wordpress/wp-content/uploads/2012/04/brain-border.png">
            <a:hlinkClick r:id="rId2"/>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404424"/>
            <a:ext cx="5976664" cy="3644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eenhakkerlab.pharm.virginia.edu/wordpress/wp-content/uploads/2012/04/brain-border.png">
            <a:hlinkClick r:id="rId2"/>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9125073"/>
            <a:ext cx="5976664" cy="3644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8640" y="240714"/>
            <a:ext cx="6408712" cy="9392807"/>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58088" y="1712640"/>
            <a:ext cx="5923239" cy="7128792"/>
          </a:xfrm>
          <a:prstGeom prst="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86748" y="1858591"/>
            <a:ext cx="5832648" cy="646331"/>
          </a:xfrm>
          <a:prstGeom prst="rect">
            <a:avLst/>
          </a:prstGeom>
          <a:noFill/>
        </p:spPr>
        <p:txBody>
          <a:bodyPr wrap="square" rtlCol="0">
            <a:spAutoFit/>
          </a:bodyPr>
          <a:lstStyle/>
          <a:p>
            <a:r>
              <a:rPr lang="en-GB" dirty="0" smtClean="0">
                <a:ln w="12700">
                  <a:noFill/>
                  <a:prstDash val="solid"/>
                </a:ln>
                <a:latin typeface="Segoe Print" pitchFamily="2" charset="0"/>
              </a:rPr>
              <a:t>The Famous Five </a:t>
            </a:r>
            <a:endParaRPr lang="en-GB" dirty="0">
              <a:ln w="12700">
                <a:noFill/>
                <a:prstDash val="solid"/>
              </a:ln>
              <a:latin typeface="Segoe Print" pitchFamily="2" charset="0"/>
            </a:endParaRPr>
          </a:p>
          <a:p>
            <a:endParaRPr lang="en-GB" dirty="0">
              <a:ln w="12700">
                <a:noFill/>
                <a:prstDash val="solid"/>
              </a:ln>
              <a:latin typeface="Segoe Print" pitchFamily="2" charset="0"/>
            </a:endParaRPr>
          </a:p>
        </p:txBody>
      </p:sp>
      <p:pic>
        <p:nvPicPr>
          <p:cNvPr id="7170"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21246" y="3063949"/>
            <a:ext cx="5143500"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86748" y="2181756"/>
            <a:ext cx="5578556" cy="584775"/>
          </a:xfrm>
          <a:prstGeom prst="rect">
            <a:avLst/>
          </a:prstGeom>
          <a:noFill/>
        </p:spPr>
        <p:txBody>
          <a:bodyPr wrap="square" rtlCol="0">
            <a:spAutoFit/>
          </a:bodyPr>
          <a:lstStyle/>
          <a:p>
            <a:r>
              <a:rPr lang="en-GB" sz="1600" dirty="0" smtClean="0">
                <a:latin typeface="Candara" pitchFamily="34" charset="0"/>
              </a:rPr>
              <a:t>There are five main Psychological approaches or perspectives. Research them and </a:t>
            </a:r>
            <a:r>
              <a:rPr lang="en-GB" sz="1600" b="1" dirty="0" smtClean="0">
                <a:latin typeface="Candara" pitchFamily="34" charset="0"/>
              </a:rPr>
              <a:t>define each one. </a:t>
            </a:r>
            <a:endParaRPr lang="en-GB" sz="1600" b="1" dirty="0">
              <a:latin typeface="Candara" pitchFamily="34" charset="0"/>
            </a:endParaRPr>
          </a:p>
        </p:txBody>
      </p:sp>
      <p:sp>
        <p:nvSpPr>
          <p:cNvPr id="6" name="TextBox 5"/>
          <p:cNvSpPr txBox="1"/>
          <p:nvPr/>
        </p:nvSpPr>
        <p:spPr>
          <a:xfrm rot="3350735">
            <a:off x="-375758" y="8133645"/>
            <a:ext cx="6408712" cy="369332"/>
          </a:xfrm>
          <a:prstGeom prst="rect">
            <a:avLst/>
          </a:prstGeom>
          <a:noFill/>
        </p:spPr>
        <p:txBody>
          <a:bodyPr wrap="square" rtlCol="0">
            <a:spAutoFit/>
          </a:bodyPr>
          <a:lstStyle/>
          <a:p>
            <a:r>
              <a:rPr lang="en-GB" dirty="0" smtClean="0">
                <a:latin typeface="Candara" pitchFamily="34" charset="0"/>
              </a:rPr>
              <a:t>Biological</a:t>
            </a:r>
            <a:endParaRPr lang="en-GB" dirty="0">
              <a:latin typeface="Candara" pitchFamily="34" charset="0"/>
            </a:endParaRPr>
          </a:p>
        </p:txBody>
      </p:sp>
      <p:sp>
        <p:nvSpPr>
          <p:cNvPr id="19" name="TextBox 18"/>
          <p:cNvSpPr txBox="1"/>
          <p:nvPr/>
        </p:nvSpPr>
        <p:spPr>
          <a:xfrm rot="5045678">
            <a:off x="-288725" y="6534525"/>
            <a:ext cx="6408712" cy="369332"/>
          </a:xfrm>
          <a:prstGeom prst="rect">
            <a:avLst/>
          </a:prstGeom>
          <a:noFill/>
        </p:spPr>
        <p:txBody>
          <a:bodyPr wrap="square" rtlCol="0">
            <a:spAutoFit/>
          </a:bodyPr>
          <a:lstStyle/>
          <a:p>
            <a:r>
              <a:rPr lang="en-GB" dirty="0" smtClean="0">
                <a:latin typeface="Candara" pitchFamily="34" charset="0"/>
              </a:rPr>
              <a:t>Psychodynamic</a:t>
            </a:r>
            <a:endParaRPr lang="en-GB" dirty="0">
              <a:latin typeface="Candara" pitchFamily="34" charset="0"/>
            </a:endParaRPr>
          </a:p>
        </p:txBody>
      </p:sp>
      <p:sp>
        <p:nvSpPr>
          <p:cNvPr id="20" name="TextBox 19"/>
          <p:cNvSpPr txBox="1"/>
          <p:nvPr/>
        </p:nvSpPr>
        <p:spPr>
          <a:xfrm rot="5400000">
            <a:off x="472026" y="6460522"/>
            <a:ext cx="6408712" cy="369332"/>
          </a:xfrm>
          <a:prstGeom prst="rect">
            <a:avLst/>
          </a:prstGeom>
          <a:noFill/>
        </p:spPr>
        <p:txBody>
          <a:bodyPr wrap="square" rtlCol="0">
            <a:spAutoFit/>
          </a:bodyPr>
          <a:lstStyle/>
          <a:p>
            <a:r>
              <a:rPr lang="en-GB" dirty="0" smtClean="0">
                <a:latin typeface="Candara" pitchFamily="34" charset="0"/>
              </a:rPr>
              <a:t>Behaviourist</a:t>
            </a:r>
            <a:endParaRPr lang="en-GB" dirty="0">
              <a:latin typeface="Candara" pitchFamily="34" charset="0"/>
            </a:endParaRPr>
          </a:p>
        </p:txBody>
      </p:sp>
      <p:sp>
        <p:nvSpPr>
          <p:cNvPr id="21" name="TextBox 20"/>
          <p:cNvSpPr txBox="1"/>
          <p:nvPr/>
        </p:nvSpPr>
        <p:spPr>
          <a:xfrm rot="5869364">
            <a:off x="1131765" y="6596063"/>
            <a:ext cx="6408712" cy="369332"/>
          </a:xfrm>
          <a:prstGeom prst="rect">
            <a:avLst/>
          </a:prstGeom>
          <a:noFill/>
        </p:spPr>
        <p:txBody>
          <a:bodyPr wrap="square" rtlCol="0">
            <a:spAutoFit/>
          </a:bodyPr>
          <a:lstStyle/>
          <a:p>
            <a:r>
              <a:rPr lang="en-GB" dirty="0" smtClean="0">
                <a:latin typeface="Candara" pitchFamily="34" charset="0"/>
              </a:rPr>
              <a:t>Humanistic</a:t>
            </a:r>
            <a:endParaRPr lang="en-GB" dirty="0">
              <a:latin typeface="Candara" pitchFamily="34" charset="0"/>
            </a:endParaRPr>
          </a:p>
        </p:txBody>
      </p:sp>
      <p:sp>
        <p:nvSpPr>
          <p:cNvPr id="22" name="TextBox 21"/>
          <p:cNvSpPr txBox="1"/>
          <p:nvPr/>
        </p:nvSpPr>
        <p:spPr>
          <a:xfrm rot="6878344">
            <a:off x="1224339" y="7395364"/>
            <a:ext cx="6408712" cy="369332"/>
          </a:xfrm>
          <a:prstGeom prst="rect">
            <a:avLst/>
          </a:prstGeom>
          <a:noFill/>
        </p:spPr>
        <p:txBody>
          <a:bodyPr wrap="square" rtlCol="0">
            <a:spAutoFit/>
          </a:bodyPr>
          <a:lstStyle/>
          <a:p>
            <a:r>
              <a:rPr lang="en-GB" dirty="0" smtClean="0">
                <a:latin typeface="Candara" pitchFamily="34" charset="0"/>
              </a:rPr>
              <a:t>Cognitive </a:t>
            </a:r>
            <a:endParaRPr lang="en-GB" dirty="0">
              <a:latin typeface="Candara" pitchFamily="34" charset="0"/>
            </a:endParaRPr>
          </a:p>
        </p:txBody>
      </p:sp>
    </p:spTree>
    <p:extLst>
      <p:ext uri="{BB962C8B-B14F-4D97-AF65-F5344CB8AC3E}">
        <p14:creationId xmlns:p14="http://schemas.microsoft.com/office/powerpoint/2010/main" val="612586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640" y="1106959"/>
            <a:ext cx="5976664" cy="707886"/>
          </a:xfrm>
          <a:prstGeom prst="rect">
            <a:avLst/>
          </a:prstGeom>
          <a:noFill/>
        </p:spPr>
        <p:txBody>
          <a:bodyPr wrap="square" rtlCol="0">
            <a:spAutoFit/>
          </a:bodyPr>
          <a:lstStyle/>
          <a:p>
            <a:pPr algn="ctr"/>
            <a:r>
              <a:rPr lang="en-GB" sz="2000" b="1" dirty="0" smtClean="0">
                <a:ln w="18415" cmpd="sng">
                  <a:solidFill>
                    <a:schemeClr val="accent6"/>
                  </a:solidFill>
                  <a:prstDash val="solid"/>
                </a:ln>
                <a:effectLst>
                  <a:outerShdw blurRad="63500" dir="3600000" algn="tl" rotWithShape="0">
                    <a:srgbClr val="000000">
                      <a:alpha val="70000"/>
                    </a:srgbClr>
                  </a:outerShdw>
                </a:effectLst>
                <a:latin typeface="Century Gothic" pitchFamily="34" charset="0"/>
              </a:rPr>
              <a:t>Task 6, Topic 6: </a:t>
            </a:r>
            <a:r>
              <a:rPr lang="en-GB" sz="2000" b="1" dirty="0" smtClean="0">
                <a:ln w="18415" cmpd="sng">
                  <a:noFill/>
                  <a:prstDash val="solid"/>
                </a:ln>
                <a:latin typeface="Segoe Print" pitchFamily="2" charset="0"/>
              </a:rPr>
              <a:t>Psychology? A Science? Really?</a:t>
            </a:r>
            <a:endParaRPr lang="en-GB" sz="2000" b="1" dirty="0">
              <a:ln w="18415" cmpd="sng">
                <a:noFill/>
                <a:prstDash val="solid"/>
              </a:ln>
              <a:effectLst>
                <a:outerShdw blurRad="63500" dir="3600000" algn="tl" rotWithShape="0">
                  <a:srgbClr val="000000">
                    <a:alpha val="70000"/>
                  </a:srgbClr>
                </a:outerShdw>
              </a:effectLst>
              <a:latin typeface="Century Gothic" pitchFamily="34" charset="0"/>
            </a:endParaRPr>
          </a:p>
        </p:txBody>
      </p:sp>
      <p:pic>
        <p:nvPicPr>
          <p:cNvPr id="1026" name="Picture 2" descr="http://beenhakkerlab.pharm.virginia.edu/wordpress/wp-content/uploads/2012/04/brain-border.png">
            <a:hlinkClick r:id="rId2"/>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404424"/>
            <a:ext cx="5976664" cy="3644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eenhakkerlab.pharm.virginia.edu/wordpress/wp-content/uploads/2012/04/brain-border.png">
            <a:hlinkClick r:id="rId2"/>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9125073"/>
            <a:ext cx="5976664" cy="3644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8640" y="240714"/>
            <a:ext cx="6408712" cy="9392807"/>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58088" y="1814844"/>
            <a:ext cx="5923240" cy="7026587"/>
          </a:xfrm>
          <a:prstGeom prst="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658460" y="1814845"/>
            <a:ext cx="5707216" cy="5078313"/>
          </a:xfrm>
          <a:prstGeom prst="rect">
            <a:avLst/>
          </a:prstGeom>
          <a:noFill/>
        </p:spPr>
        <p:txBody>
          <a:bodyPr wrap="square" rtlCol="0">
            <a:spAutoFit/>
          </a:bodyPr>
          <a:lstStyle/>
          <a:p>
            <a:r>
              <a:rPr lang="en-GB" b="1" dirty="0" smtClean="0">
                <a:latin typeface="Candara" pitchFamily="34" charset="0"/>
              </a:rPr>
              <a:t>Now to the biggest and most controversial debate of them all…. </a:t>
            </a:r>
          </a:p>
          <a:p>
            <a:endParaRPr lang="en-GB" dirty="0">
              <a:latin typeface="Candara" pitchFamily="34" charset="0"/>
            </a:endParaRPr>
          </a:p>
          <a:p>
            <a:r>
              <a:rPr lang="en-GB" dirty="0" smtClean="0">
                <a:latin typeface="Candara" pitchFamily="34" charset="0"/>
              </a:rPr>
              <a:t>Most people assume Psychology is an easy or ‘soft’ subject which cannot possibly be a science. But is it? </a:t>
            </a:r>
          </a:p>
          <a:p>
            <a:r>
              <a:rPr lang="en-GB" dirty="0">
                <a:latin typeface="Candara" pitchFamily="34" charset="0"/>
              </a:rPr>
              <a:t/>
            </a:r>
            <a:br>
              <a:rPr lang="en-GB" dirty="0">
                <a:latin typeface="Candara" pitchFamily="34" charset="0"/>
              </a:rPr>
            </a:br>
            <a:r>
              <a:rPr lang="en-GB" dirty="0" smtClean="0">
                <a:latin typeface="Candara" pitchFamily="34" charset="0"/>
              </a:rPr>
              <a:t>It is your job to </a:t>
            </a:r>
            <a:r>
              <a:rPr lang="en-GB" b="1" dirty="0" smtClean="0">
                <a:latin typeface="Candara" pitchFamily="34" charset="0"/>
              </a:rPr>
              <a:t>come to a conclusion as to whether or not Psychology IS a hard science. </a:t>
            </a:r>
            <a:endParaRPr lang="en-GB" b="1" dirty="0">
              <a:latin typeface="Candara" pitchFamily="34" charset="0"/>
            </a:endParaRPr>
          </a:p>
          <a:p>
            <a:endParaRPr lang="en-GB" dirty="0" smtClean="0">
              <a:latin typeface="Candara" pitchFamily="34" charset="0"/>
            </a:endParaRPr>
          </a:p>
          <a:p>
            <a:r>
              <a:rPr lang="en-GB" u="sng" dirty="0" smtClean="0">
                <a:latin typeface="Candara" pitchFamily="34" charset="0"/>
              </a:rPr>
              <a:t>Task</a:t>
            </a:r>
            <a:r>
              <a:rPr lang="en-GB" dirty="0" smtClean="0">
                <a:latin typeface="Candara" pitchFamily="34" charset="0"/>
              </a:rPr>
              <a:t>: Research arguments for and against Psychology as a Science and write down two bullet points on both sides of the table. </a:t>
            </a:r>
          </a:p>
          <a:p>
            <a:endParaRPr lang="en-GB" dirty="0">
              <a:latin typeface="Candara" pitchFamily="34" charset="0"/>
            </a:endParaRPr>
          </a:p>
          <a:p>
            <a:r>
              <a:rPr lang="en-GB" dirty="0" smtClean="0">
                <a:latin typeface="Candara" pitchFamily="34" charset="0"/>
              </a:rPr>
              <a:t>Consider: </a:t>
            </a:r>
          </a:p>
          <a:p>
            <a:pPr marL="342900" indent="-342900">
              <a:buAutoNum type="arabicParenR"/>
            </a:pPr>
            <a:r>
              <a:rPr lang="en-GB" dirty="0" smtClean="0">
                <a:latin typeface="Candara" pitchFamily="34" charset="0"/>
              </a:rPr>
              <a:t>The Subject Content</a:t>
            </a:r>
          </a:p>
          <a:p>
            <a:pPr marL="342900" indent="-342900">
              <a:buAutoNum type="arabicParenR"/>
            </a:pPr>
            <a:r>
              <a:rPr lang="en-GB" dirty="0" smtClean="0">
                <a:latin typeface="Candara" pitchFamily="34" charset="0"/>
              </a:rPr>
              <a:t>Research Methods Used</a:t>
            </a:r>
          </a:p>
          <a:p>
            <a:pPr marL="342900" indent="-342900">
              <a:buAutoNum type="arabicParenR"/>
            </a:pPr>
            <a:endParaRPr lang="en-GB" dirty="0"/>
          </a:p>
          <a:p>
            <a:pPr marL="342900" indent="-342900">
              <a:buAutoNum type="arabicParenR"/>
            </a:pPr>
            <a:endParaRPr lang="en-GB" dirty="0" smtClean="0"/>
          </a:p>
        </p:txBody>
      </p:sp>
      <p:graphicFrame>
        <p:nvGraphicFramePr>
          <p:cNvPr id="3" name="Table 2"/>
          <p:cNvGraphicFramePr>
            <a:graphicFrameLocks noGrp="1"/>
          </p:cNvGraphicFramePr>
          <p:nvPr>
            <p:extLst>
              <p:ext uri="{D42A27DB-BD31-4B8C-83A1-F6EECF244321}">
                <p14:modId xmlns:p14="http://schemas.microsoft.com/office/powerpoint/2010/main" val="3832292904"/>
              </p:ext>
            </p:extLst>
          </p:nvPr>
        </p:nvGraphicFramePr>
        <p:xfrm>
          <a:off x="683240" y="6522318"/>
          <a:ext cx="5482064" cy="2179392"/>
        </p:xfrm>
        <a:graphic>
          <a:graphicData uri="http://schemas.openxmlformats.org/drawingml/2006/table">
            <a:tbl>
              <a:tblPr firstRow="1" bandRow="1">
                <a:tableStyleId>{5C22544A-7EE6-4342-B048-85BDC9FD1C3A}</a:tableStyleId>
              </a:tblPr>
              <a:tblGrid>
                <a:gridCol w="2741032"/>
                <a:gridCol w="2741032"/>
              </a:tblGrid>
              <a:tr h="419762">
                <a:tc>
                  <a:txBody>
                    <a:bodyPr/>
                    <a:lstStyle/>
                    <a:p>
                      <a:pPr algn="ctr"/>
                      <a:r>
                        <a:rPr lang="en-GB" dirty="0" smtClean="0">
                          <a:solidFill>
                            <a:schemeClr val="tx1"/>
                          </a:solidFill>
                        </a:rPr>
                        <a:t>FOR Psych as a Science </a:t>
                      </a:r>
                      <a:r>
                        <a:rPr lang="en-GB" dirty="0" smtClean="0">
                          <a:solidFill>
                            <a:schemeClr val="tx1"/>
                          </a:solidFill>
                          <a:sym typeface="Wingdings" pitchFamily="2" charset="2"/>
                        </a:rPr>
                        <a:t></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dirty="0" smtClean="0">
                          <a:solidFill>
                            <a:schemeClr val="tx1"/>
                          </a:solidFill>
                        </a:rPr>
                        <a:t>AGAINST</a:t>
                      </a:r>
                      <a:r>
                        <a:rPr lang="en-GB" baseline="0" dirty="0" smtClean="0">
                          <a:solidFill>
                            <a:schemeClr val="tx1"/>
                          </a:solidFill>
                        </a:rPr>
                        <a:t> Psych as a Science </a:t>
                      </a:r>
                      <a:r>
                        <a:rPr lang="en-GB" baseline="0" dirty="0" smtClean="0">
                          <a:solidFill>
                            <a:schemeClr val="tx1"/>
                          </a:solidFill>
                          <a:sym typeface="Wingdings" pitchFamily="2" charset="2"/>
                        </a:rPr>
                        <a:t></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53931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914863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640" y="1106959"/>
            <a:ext cx="5976664" cy="1015663"/>
          </a:xfrm>
          <a:prstGeom prst="rect">
            <a:avLst/>
          </a:prstGeom>
          <a:noFill/>
        </p:spPr>
        <p:txBody>
          <a:bodyPr wrap="square" rtlCol="0">
            <a:spAutoFit/>
          </a:bodyPr>
          <a:lstStyle/>
          <a:p>
            <a:pPr algn="ctr"/>
            <a:r>
              <a:rPr lang="en-GB" sz="2400" b="1" dirty="0" smtClean="0">
                <a:ln w="18415" cmpd="sng">
                  <a:solidFill>
                    <a:schemeClr val="accent6"/>
                  </a:solidFill>
                  <a:prstDash val="solid"/>
                </a:ln>
                <a:effectLst>
                  <a:outerShdw blurRad="63500" dir="3600000" algn="tl" rotWithShape="0">
                    <a:srgbClr val="000000">
                      <a:alpha val="70000"/>
                    </a:srgbClr>
                  </a:outerShdw>
                </a:effectLst>
                <a:latin typeface="Century Gothic" pitchFamily="34" charset="0"/>
              </a:rPr>
              <a:t>Useful Resources &amp; Further Reading</a:t>
            </a:r>
          </a:p>
          <a:p>
            <a:pPr algn="ctr"/>
            <a:endParaRPr lang="en-GB" b="1" dirty="0" smtClean="0">
              <a:ln w="18415" cmpd="sng">
                <a:noFill/>
                <a:prstDash val="solid"/>
              </a:ln>
              <a:latin typeface="Segoe Print" pitchFamily="2" charset="0"/>
            </a:endParaRPr>
          </a:p>
          <a:p>
            <a:pPr algn="ctr"/>
            <a:r>
              <a:rPr lang="en-GB" b="1" dirty="0" smtClean="0">
                <a:ln w="18415" cmpd="sng">
                  <a:noFill/>
                  <a:prstDash val="solid"/>
                </a:ln>
                <a:latin typeface="Segoe Print" pitchFamily="2" charset="0"/>
              </a:rPr>
              <a:t>To help you on your way…</a:t>
            </a:r>
            <a:endParaRPr lang="en-GB" b="1" dirty="0">
              <a:ln w="18415" cmpd="sng">
                <a:noFill/>
                <a:prstDash val="solid"/>
              </a:ln>
              <a:latin typeface="Segoe Print" pitchFamily="2" charset="0"/>
            </a:endParaRPr>
          </a:p>
        </p:txBody>
      </p:sp>
      <p:pic>
        <p:nvPicPr>
          <p:cNvPr id="1026" name="Picture 2" descr="http://beenhakkerlab.pharm.virginia.edu/wordpress/wp-content/uploads/2012/04/brain-border.png">
            <a:hlinkClick r:id="rId2"/>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404424"/>
            <a:ext cx="5976664" cy="3644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eenhakkerlab.pharm.virginia.edu/wordpress/wp-content/uploads/2012/04/brain-border.png">
            <a:hlinkClick r:id="rId2"/>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404664" y="9125073"/>
            <a:ext cx="5976664" cy="3644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88640" y="240714"/>
            <a:ext cx="6408712" cy="9392807"/>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58088" y="1814844"/>
            <a:ext cx="5923240" cy="7026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539388" y="2536460"/>
            <a:ext cx="5707216" cy="5139869"/>
          </a:xfrm>
          <a:prstGeom prst="rect">
            <a:avLst/>
          </a:prstGeom>
          <a:noFill/>
        </p:spPr>
        <p:txBody>
          <a:bodyPr wrap="square" rtlCol="0">
            <a:spAutoFit/>
          </a:bodyPr>
          <a:lstStyle/>
          <a:p>
            <a:r>
              <a:rPr lang="en-GB" sz="2000" b="1" dirty="0" smtClean="0">
                <a:latin typeface="Candara" pitchFamily="34" charset="0"/>
              </a:rPr>
              <a:t>Websites:</a:t>
            </a:r>
          </a:p>
          <a:p>
            <a:pPr marL="285750" indent="-285750">
              <a:buFont typeface="Arial" pitchFamily="34" charset="0"/>
              <a:buChar char="•"/>
            </a:pPr>
            <a:r>
              <a:rPr lang="en-GB" sz="1600" b="1" dirty="0" err="1" smtClean="0">
                <a:latin typeface="Candara" pitchFamily="34" charset="0"/>
              </a:rPr>
              <a:t>Youtube</a:t>
            </a:r>
            <a:r>
              <a:rPr lang="en-GB" sz="1600" dirty="0" smtClean="0">
                <a:latin typeface="Candara" pitchFamily="34" charset="0"/>
              </a:rPr>
              <a:t> have a number of really good factual clips. In particular ‘Crash Course’ have produced a number of introductory videos to key elements in Psychology.</a:t>
            </a:r>
          </a:p>
          <a:p>
            <a:pPr marL="285750" indent="-285750">
              <a:buFont typeface="Arial" pitchFamily="34" charset="0"/>
              <a:buChar char="•"/>
            </a:pPr>
            <a:r>
              <a:rPr lang="en-GB" sz="1600" b="1" dirty="0">
                <a:latin typeface="Candara" pitchFamily="34" charset="0"/>
              </a:rPr>
              <a:t>http://</a:t>
            </a:r>
            <a:r>
              <a:rPr lang="en-GB" sz="1600" b="1" dirty="0" smtClean="0">
                <a:latin typeface="Candara" pitchFamily="34" charset="0"/>
              </a:rPr>
              <a:t>www.simplypsychology.org/a-level-psychology.html </a:t>
            </a:r>
            <a:r>
              <a:rPr lang="en-GB" sz="1600" dirty="0" smtClean="0">
                <a:latin typeface="Candara" pitchFamily="34" charset="0"/>
              </a:rPr>
              <a:t>- Tailored to the old specification, but has all the relevant key information for A Level Psychology.</a:t>
            </a:r>
          </a:p>
          <a:p>
            <a:endParaRPr lang="en-GB" sz="1600" dirty="0">
              <a:latin typeface="Candara" pitchFamily="34" charset="0"/>
            </a:endParaRPr>
          </a:p>
          <a:p>
            <a:pPr marL="285750" indent="-285750">
              <a:buFont typeface="Arial" pitchFamily="34" charset="0"/>
              <a:buChar char="•"/>
            </a:pPr>
            <a:endParaRPr lang="en-GB" sz="1600" dirty="0" smtClean="0">
              <a:latin typeface="Candara" pitchFamily="34" charset="0"/>
            </a:endParaRPr>
          </a:p>
          <a:p>
            <a:r>
              <a:rPr lang="en-GB" sz="2000" b="1" dirty="0" smtClean="0">
                <a:latin typeface="Candara" pitchFamily="34" charset="0"/>
              </a:rPr>
              <a:t>Books: </a:t>
            </a:r>
          </a:p>
          <a:p>
            <a:pPr marL="285750" indent="-285750">
              <a:buFont typeface="Arial" pitchFamily="34" charset="0"/>
              <a:buChar char="•"/>
            </a:pPr>
            <a:r>
              <a:rPr lang="en-GB" sz="1600" b="1" i="1" dirty="0" smtClean="0">
                <a:latin typeface="Candara" pitchFamily="34" charset="0"/>
              </a:rPr>
              <a:t>Working Memory, Thought and Action </a:t>
            </a:r>
            <a:r>
              <a:rPr lang="en-GB" sz="1600" dirty="0" smtClean="0">
                <a:latin typeface="Candara" pitchFamily="34" charset="0"/>
              </a:rPr>
              <a:t>– Alan </a:t>
            </a:r>
            <a:r>
              <a:rPr lang="en-GB" sz="1600" dirty="0" err="1" smtClean="0">
                <a:latin typeface="Candara" pitchFamily="34" charset="0"/>
              </a:rPr>
              <a:t>Baddeley</a:t>
            </a:r>
            <a:endParaRPr lang="en-GB" sz="1600" dirty="0" smtClean="0">
              <a:latin typeface="Candara" pitchFamily="34" charset="0"/>
            </a:endParaRPr>
          </a:p>
          <a:p>
            <a:pPr marL="285750" indent="-285750">
              <a:buFont typeface="Arial" pitchFamily="34" charset="0"/>
              <a:buChar char="•"/>
            </a:pPr>
            <a:r>
              <a:rPr lang="en-GB" sz="1600" b="1" i="1" dirty="0" smtClean="0">
                <a:latin typeface="Candara" pitchFamily="34" charset="0"/>
              </a:rPr>
              <a:t>The Lucifer Effect </a:t>
            </a:r>
            <a:r>
              <a:rPr lang="en-GB" sz="1600" dirty="0" smtClean="0">
                <a:latin typeface="Candara" pitchFamily="34" charset="0"/>
              </a:rPr>
              <a:t>– Phillip </a:t>
            </a:r>
            <a:r>
              <a:rPr lang="en-GB" sz="1600" dirty="0" err="1" smtClean="0">
                <a:latin typeface="Candara" pitchFamily="34" charset="0"/>
              </a:rPr>
              <a:t>Zimbardo</a:t>
            </a:r>
            <a:r>
              <a:rPr lang="en-GB" sz="1600" dirty="0" smtClean="0">
                <a:latin typeface="Candara" pitchFamily="34" charset="0"/>
              </a:rPr>
              <a:t> </a:t>
            </a:r>
          </a:p>
          <a:p>
            <a:pPr marL="285750" indent="-285750">
              <a:buFont typeface="Arial" pitchFamily="34" charset="0"/>
              <a:buChar char="•"/>
            </a:pPr>
            <a:r>
              <a:rPr lang="en-GB" sz="1600" b="1" i="1" dirty="0" smtClean="0">
                <a:latin typeface="Candara" pitchFamily="34" charset="0"/>
              </a:rPr>
              <a:t>Obedience to Authority </a:t>
            </a:r>
            <a:r>
              <a:rPr lang="en-GB" sz="1600" dirty="0" smtClean="0">
                <a:latin typeface="Candara" pitchFamily="34" charset="0"/>
              </a:rPr>
              <a:t>– Stanley </a:t>
            </a:r>
            <a:r>
              <a:rPr lang="en-GB" sz="1600" dirty="0" err="1" smtClean="0">
                <a:latin typeface="Candara" pitchFamily="34" charset="0"/>
              </a:rPr>
              <a:t>Milgram</a:t>
            </a:r>
            <a:r>
              <a:rPr lang="en-GB" sz="1600" dirty="0" smtClean="0">
                <a:latin typeface="Candara" pitchFamily="34" charset="0"/>
              </a:rPr>
              <a:t> </a:t>
            </a:r>
          </a:p>
          <a:p>
            <a:pPr marL="285750" indent="-285750">
              <a:buFont typeface="Arial" pitchFamily="34" charset="0"/>
              <a:buChar char="•"/>
            </a:pPr>
            <a:r>
              <a:rPr lang="en-GB" sz="1600" b="1" i="1" dirty="0" smtClean="0">
                <a:latin typeface="Candara" pitchFamily="34" charset="0"/>
              </a:rPr>
              <a:t>Fundamentals of Cognition </a:t>
            </a:r>
            <a:r>
              <a:rPr lang="en-GB" sz="1600" dirty="0" smtClean="0">
                <a:latin typeface="Candara" pitchFamily="34" charset="0"/>
              </a:rPr>
              <a:t>– Michael Eysenck </a:t>
            </a:r>
          </a:p>
          <a:p>
            <a:pPr marL="285750" indent="-285750">
              <a:buFont typeface="Arial" pitchFamily="34" charset="0"/>
              <a:buChar char="•"/>
            </a:pPr>
            <a:r>
              <a:rPr lang="en-GB" sz="1600" b="1" i="1" dirty="0" smtClean="0">
                <a:latin typeface="Candara" pitchFamily="34" charset="0"/>
              </a:rPr>
              <a:t>Psychology: The Science of the Mind and Behaviour </a:t>
            </a:r>
            <a:r>
              <a:rPr lang="en-GB" sz="1600" dirty="0" smtClean="0">
                <a:latin typeface="Candara" pitchFamily="34" charset="0"/>
              </a:rPr>
              <a:t>– Richard Gross</a:t>
            </a:r>
          </a:p>
          <a:p>
            <a:pPr marL="285750" indent="-285750">
              <a:buFont typeface="Arial" pitchFamily="34" charset="0"/>
              <a:buChar char="•"/>
            </a:pPr>
            <a:r>
              <a:rPr lang="en-GB" sz="1600" b="1" i="1" dirty="0" smtClean="0">
                <a:latin typeface="Candara" pitchFamily="34" charset="0"/>
              </a:rPr>
              <a:t>The Complete Companions: AQA Psychology Year 1 and AS Student Book </a:t>
            </a:r>
            <a:r>
              <a:rPr lang="en-GB" sz="1600" dirty="0" smtClean="0">
                <a:latin typeface="Candara" pitchFamily="34" charset="0"/>
              </a:rPr>
              <a:t>– Mike Cardwell &amp; Cara Flanagan </a:t>
            </a:r>
          </a:p>
          <a:p>
            <a:pPr marL="285750" indent="-285750">
              <a:buFont typeface="Arial" pitchFamily="34" charset="0"/>
              <a:buChar char="•"/>
            </a:pPr>
            <a:r>
              <a:rPr lang="en-GB" sz="1600" b="1" i="1" dirty="0" smtClean="0">
                <a:latin typeface="Candara" pitchFamily="34" charset="0"/>
              </a:rPr>
              <a:t>AQA Psychology for A Level Year 1 and AS Student Book</a:t>
            </a:r>
            <a:r>
              <a:rPr lang="en-GB" sz="1600" i="1" dirty="0" smtClean="0">
                <a:latin typeface="Candara" pitchFamily="34" charset="0"/>
              </a:rPr>
              <a:t> </a:t>
            </a:r>
            <a:r>
              <a:rPr lang="en-GB" sz="1600" dirty="0" smtClean="0">
                <a:latin typeface="Candara" pitchFamily="34" charset="0"/>
              </a:rPr>
              <a:t>– Cara Flanagan &amp; Dave Berry </a:t>
            </a:r>
            <a:endParaRPr lang="en-GB" sz="1600" dirty="0">
              <a:latin typeface="Candara" pitchFamily="34" charset="0"/>
            </a:endParaRPr>
          </a:p>
        </p:txBody>
      </p:sp>
    </p:spTree>
    <p:extLst>
      <p:ext uri="{BB962C8B-B14F-4D97-AF65-F5344CB8AC3E}">
        <p14:creationId xmlns:p14="http://schemas.microsoft.com/office/powerpoint/2010/main" val="3450460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683</Words>
  <Application>Microsoft Office PowerPoint</Application>
  <PresentationFormat>A4 Paper (210x297 mm)</PresentationFormat>
  <Paragraphs>112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Bilton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S Bell</dc:creator>
  <cp:lastModifiedBy>Ms S Bell</cp:lastModifiedBy>
  <cp:revision>34</cp:revision>
  <dcterms:created xsi:type="dcterms:W3CDTF">2015-06-03T18:33:21Z</dcterms:created>
  <dcterms:modified xsi:type="dcterms:W3CDTF">2016-06-15T09:35:37Z</dcterms:modified>
</cp:coreProperties>
</file>