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2" r:id="rId3"/>
    <p:sldId id="326" r:id="rId4"/>
    <p:sldId id="305" r:id="rId5"/>
    <p:sldId id="330" r:id="rId6"/>
    <p:sldId id="307" r:id="rId7"/>
    <p:sldId id="329" r:id="rId8"/>
    <p:sldId id="297" r:id="rId9"/>
    <p:sldId id="262" r:id="rId10"/>
    <p:sldId id="303" r:id="rId11"/>
    <p:sldId id="317" r:id="rId12"/>
    <p:sldId id="318" r:id="rId13"/>
    <p:sldId id="300" r:id="rId14"/>
    <p:sldId id="316" r:id="rId15"/>
    <p:sldId id="331" r:id="rId16"/>
    <p:sldId id="285" r:id="rId17"/>
    <p:sldId id="319" r:id="rId18"/>
    <p:sldId id="287" r:id="rId19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25" autoAdjust="0"/>
  </p:normalViewPr>
  <p:slideViewPr>
    <p:cSldViewPr>
      <p:cViewPr varScale="1">
        <p:scale>
          <a:sx n="79" d="100"/>
          <a:sy n="79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2610" y="-10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64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187" y="1"/>
            <a:ext cx="2945964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79"/>
            <a:ext cx="2945964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187" y="9430079"/>
            <a:ext cx="2945964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8261B4B-19CF-4163-9AB1-3DE295539F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60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964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87" y="1"/>
            <a:ext cx="2945964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073" y="4715908"/>
            <a:ext cx="543753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79"/>
            <a:ext cx="2945964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87" y="9430079"/>
            <a:ext cx="2945964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846C865-36F2-4313-8956-35C57F2CAC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7162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Arial" panose="020B0604020202020204" pitchFamily="34" charset="0"/>
              </a:rPr>
              <a:t>DRA to welcome especially those new to LHS</a:t>
            </a:r>
          </a:p>
          <a:p>
            <a:r>
              <a:rPr lang="en-GB" altLang="en-US" dirty="0" smtClean="0">
                <a:latin typeface="Arial" panose="020B0604020202020204" pitchFamily="34" charset="0"/>
              </a:rPr>
              <a:t>Welcome</a:t>
            </a:r>
          </a:p>
          <a:p>
            <a:endParaRPr lang="en-GB" altLang="en-US" dirty="0" smtClean="0">
              <a:latin typeface="Arial" panose="020B0604020202020204" pitchFamily="34" charset="0"/>
            </a:endParaRPr>
          </a:p>
          <a:p>
            <a:endParaRPr lang="en-GB" altLang="en-US" dirty="0" smtClean="0">
              <a:latin typeface="Arial" panose="020B0604020202020204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</a:rPr>
              <a:t>Hand over to </a:t>
            </a:r>
            <a:r>
              <a:rPr lang="en-GB" altLang="en-US" dirty="0" smtClean="0">
                <a:latin typeface="Arial" panose="020B0604020202020204" pitchFamily="34" charset="0"/>
              </a:rPr>
              <a:t>GVI</a:t>
            </a:r>
          </a:p>
          <a:p>
            <a:r>
              <a:rPr lang="en-GB" altLang="en-US" dirty="0" smtClean="0">
                <a:latin typeface="Arial" panose="020B0604020202020204" pitchFamily="34" charset="0"/>
              </a:rPr>
              <a:t>Welcome</a:t>
            </a:r>
            <a:r>
              <a:rPr lang="en-GB" altLang="en-US" baseline="0" dirty="0" smtClean="0">
                <a:latin typeface="Arial" panose="020B0604020202020204" pitchFamily="34" charset="0"/>
              </a:rPr>
              <a:t> to all</a:t>
            </a:r>
          </a:p>
          <a:p>
            <a:r>
              <a:rPr lang="en-GB" altLang="en-US" baseline="0" dirty="0" smtClean="0">
                <a:latin typeface="Arial" panose="020B0604020202020204" pitchFamily="34" charset="0"/>
              </a:rPr>
              <a:t>Format of evening  - formal and informal</a:t>
            </a:r>
          </a:p>
          <a:p>
            <a:r>
              <a:rPr lang="en-GB" altLang="en-US" baseline="0" dirty="0" smtClean="0">
                <a:latin typeface="Arial" panose="020B0604020202020204" pitchFamily="34" charset="0"/>
              </a:rPr>
              <a:t>Thanks to all 6</a:t>
            </a:r>
            <a:r>
              <a:rPr lang="en-GB" altLang="en-US" baseline="30000" dirty="0" smtClean="0">
                <a:latin typeface="Arial" panose="020B0604020202020204" pitchFamily="34" charset="0"/>
              </a:rPr>
              <a:t>th</a:t>
            </a:r>
            <a:r>
              <a:rPr lang="en-GB" altLang="en-US" baseline="0" dirty="0" smtClean="0">
                <a:latin typeface="Arial" panose="020B0604020202020204" pitchFamily="34" charset="0"/>
              </a:rPr>
              <a:t> formers who have volunteered to be ambassadors this evening – special thanks  to Sophie and Emily agreed to talk to you</a:t>
            </a:r>
            <a:endParaRPr lang="en-GB" altLang="en-US" dirty="0" smtClean="0">
              <a:latin typeface="Arial" panose="020B0604020202020204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</a:rPr>
              <a:t>Welcome  </a:t>
            </a:r>
          </a:p>
          <a:p>
            <a:r>
              <a:rPr lang="en-GB" altLang="en-US" dirty="0" smtClean="0">
                <a:latin typeface="Arial" panose="020B0604020202020204" pitchFamily="34" charset="0"/>
              </a:rPr>
              <a:t>Plans  </a:t>
            </a:r>
            <a:r>
              <a:rPr lang="en-GB" altLang="en-US" dirty="0" smtClean="0">
                <a:latin typeface="Arial" panose="020B0604020202020204" pitchFamily="34" charset="0"/>
              </a:rPr>
              <a:t>on chairs</a:t>
            </a:r>
          </a:p>
          <a:p>
            <a:r>
              <a:rPr lang="en-GB" altLang="en-US" dirty="0" smtClean="0">
                <a:latin typeface="Arial" panose="020B0604020202020204" pitchFamily="34" charset="0"/>
              </a:rPr>
              <a:t>Refreshments in  canteen</a:t>
            </a:r>
          </a:p>
          <a:p>
            <a:r>
              <a:rPr lang="en-GB" altLang="en-US" dirty="0" smtClean="0">
                <a:latin typeface="Arial" panose="020B0604020202020204" pitchFamily="34" charset="0"/>
              </a:rPr>
              <a:t>Ask students for  help </a:t>
            </a:r>
          </a:p>
          <a:p>
            <a:endParaRPr lang="en-GB" altLang="en-US" dirty="0" smtClean="0">
              <a:latin typeface="Arial" panose="020B0604020202020204" pitchFamily="34" charset="0"/>
            </a:endParaRPr>
          </a:p>
          <a:p>
            <a:endParaRPr lang="en-GB" altLang="en-US" dirty="0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6E6BE0-DB7C-4382-B59B-BED8C7F09AC1}" type="slidenum">
              <a:rPr lang="en-GB" altLang="en-US" sz="1200"/>
              <a:pPr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856901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DRA</a:t>
            </a:r>
          </a:p>
          <a:p>
            <a:r>
              <a:rPr lang="en-GB" dirty="0" smtClean="0"/>
              <a:t>All subjects</a:t>
            </a:r>
            <a:r>
              <a:rPr lang="en-GB" baseline="0" dirty="0" smtClean="0"/>
              <a:t> the same from Sept 2017</a:t>
            </a:r>
          </a:p>
          <a:p>
            <a:r>
              <a:rPr lang="en-GB" baseline="0" dirty="0" smtClean="0"/>
              <a:t>Two year courses – final assessment at the end </a:t>
            </a:r>
          </a:p>
          <a:p>
            <a:r>
              <a:rPr lang="en-GB" baseline="0" dirty="0" smtClean="0"/>
              <a:t>But rigorous  assessments half way through the course  at the end of Year 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C865-36F2-4313-8956-35C57F2CAC7A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4233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DRA</a:t>
            </a:r>
          </a:p>
          <a:p>
            <a:r>
              <a:rPr lang="en-GB" dirty="0" smtClean="0"/>
              <a:t>Lots on offer </a:t>
            </a:r>
          </a:p>
          <a:p>
            <a:r>
              <a:rPr lang="en-GB" dirty="0" smtClean="0"/>
              <a:t>Old</a:t>
            </a:r>
            <a:r>
              <a:rPr lang="en-GB" baseline="0" dirty="0" smtClean="0"/>
              <a:t> (GCSE subjects( and those new at KS5</a:t>
            </a:r>
          </a:p>
          <a:p>
            <a:r>
              <a:rPr lang="en-GB" baseline="0" dirty="0" smtClean="0"/>
              <a:t>Open lots of doors </a:t>
            </a:r>
          </a:p>
          <a:p>
            <a:r>
              <a:rPr lang="en-GB" baseline="0" dirty="0" smtClean="0"/>
              <a:t>Expect most students </a:t>
            </a:r>
            <a:r>
              <a:rPr lang="en-GB" baseline="0" dirty="0" err="1" smtClean="0"/>
              <a:t>ot</a:t>
            </a:r>
            <a:r>
              <a:rPr lang="en-GB" baseline="0" dirty="0" smtClean="0"/>
              <a:t> take three but as a large 6</a:t>
            </a:r>
            <a:r>
              <a:rPr lang="en-GB" baseline="30000" dirty="0" smtClean="0"/>
              <a:t>th</a:t>
            </a:r>
            <a:r>
              <a:rPr lang="en-GB" baseline="0" dirty="0" smtClean="0"/>
              <a:t> form we </a:t>
            </a:r>
            <a:r>
              <a:rPr lang="en-GB" baseline="0" dirty="0" err="1" smtClean="0"/>
              <a:t>hav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ethe</a:t>
            </a:r>
            <a:r>
              <a:rPr lang="en-GB" baseline="0" dirty="0" smtClean="0"/>
              <a:t> flexibility to offer subjects  to the right students.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C865-36F2-4313-8956-35C57F2CAC7A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6635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DRA</a:t>
            </a:r>
          </a:p>
          <a:p>
            <a:r>
              <a:rPr lang="en-GB" sz="1600" dirty="0" smtClean="0"/>
              <a:t>DRA</a:t>
            </a:r>
          </a:p>
          <a:p>
            <a:r>
              <a:rPr lang="en-GB" sz="1600" dirty="0" smtClean="0"/>
              <a:t>DRA</a:t>
            </a:r>
          </a:p>
          <a:p>
            <a:r>
              <a:rPr lang="en-GB" sz="1600" dirty="0" smtClean="0"/>
              <a:t>Also</a:t>
            </a:r>
            <a:r>
              <a:rPr lang="en-GB" sz="1600" baseline="0" dirty="0" smtClean="0"/>
              <a:t> offer vocational courses </a:t>
            </a:r>
          </a:p>
          <a:p>
            <a:r>
              <a:rPr lang="en-GB" sz="1600" baseline="0" dirty="0" smtClean="0"/>
              <a:t>These give students the opportunity to work in a more practical setting</a:t>
            </a:r>
          </a:p>
          <a:p>
            <a:r>
              <a:rPr lang="en-GB" sz="1600" baseline="0" dirty="0" smtClean="0"/>
              <a:t>They are recognised by universities </a:t>
            </a:r>
          </a:p>
          <a:p>
            <a:r>
              <a:rPr lang="en-GB" sz="1600" baseline="0" dirty="0" smtClean="0"/>
              <a:t>Assessed by a mixture of </a:t>
            </a:r>
            <a:r>
              <a:rPr lang="en-GB" sz="1600" baseline="0" dirty="0" err="1" smtClean="0"/>
              <a:t>cswk</a:t>
            </a:r>
            <a:r>
              <a:rPr lang="en-GB" sz="1600" baseline="0" dirty="0" smtClean="0"/>
              <a:t>  and external exams  - so need t think carefully about your strengths   which  methods of assessment you’re best suited to . </a:t>
            </a:r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C865-36F2-4313-8956-35C57F2CAC7A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6384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Arial" panose="020B0604020202020204" pitchFamily="34" charset="0"/>
              </a:rPr>
              <a:t>GVI</a:t>
            </a:r>
          </a:p>
          <a:p>
            <a:r>
              <a:rPr lang="en-GB" altLang="en-US" dirty="0" err="1" smtClean="0">
                <a:latin typeface="Arial" panose="020B0604020202020204" pitchFamily="34" charset="0"/>
              </a:rPr>
              <a:t>Oppo</a:t>
            </a:r>
            <a:r>
              <a:rPr lang="en-GB" altLang="en-US" dirty="0" smtClean="0"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latin typeface="Arial" panose="020B0604020202020204" pitchFamily="34" charset="0"/>
              </a:rPr>
              <a:t>to develop skills, confidence  beyond the classroom essential part of any post 16 education  offer.</a:t>
            </a:r>
          </a:p>
          <a:p>
            <a:r>
              <a:rPr lang="en-GB" altLang="en-US" dirty="0" smtClean="0">
                <a:latin typeface="Arial" panose="020B0604020202020204" pitchFamily="34" charset="0"/>
              </a:rPr>
              <a:t> </a:t>
            </a:r>
            <a:r>
              <a:rPr lang="en-GB" altLang="en-US" dirty="0" smtClean="0">
                <a:latin typeface="Arial" panose="020B0604020202020204" pitchFamily="34" charset="0"/>
              </a:rPr>
              <a:t>we offer </a:t>
            </a:r>
            <a:r>
              <a:rPr lang="en-GB" altLang="en-US" dirty="0" smtClean="0">
                <a:latin typeface="Arial" panose="020B0604020202020204" pitchFamily="34" charset="0"/>
              </a:rPr>
              <a:t>a wide  range.</a:t>
            </a:r>
          </a:p>
          <a:p>
            <a:endParaRPr lang="en-GB" altLang="en-US" dirty="0" smtClean="0">
              <a:latin typeface="Arial" panose="020B0604020202020204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</a:rPr>
              <a:t>Some build  on experiences lower  down the school – </a:t>
            </a:r>
            <a:r>
              <a:rPr lang="en-GB" altLang="en-US" dirty="0" smtClean="0">
                <a:latin typeface="Arial" panose="020B0604020202020204" pitchFamily="34" charset="0"/>
              </a:rPr>
              <a:t>productions,</a:t>
            </a:r>
            <a:r>
              <a:rPr lang="en-GB" altLang="en-US" baseline="0" dirty="0" smtClean="0">
                <a:latin typeface="Arial" panose="020B0604020202020204" pitchFamily="34" charset="0"/>
              </a:rPr>
              <a:t> sport</a:t>
            </a:r>
          </a:p>
          <a:p>
            <a:r>
              <a:rPr lang="en-GB" altLang="en-US" baseline="0" dirty="0" smtClean="0">
                <a:latin typeface="Arial" panose="020B0604020202020204" pitchFamily="34" charset="0"/>
              </a:rPr>
              <a:t>Some offer new </a:t>
            </a:r>
            <a:r>
              <a:rPr lang="en-GB" altLang="en-US" baseline="0" dirty="0" err="1" smtClean="0">
                <a:latin typeface="Arial" panose="020B0604020202020204" pitchFamily="34" charset="0"/>
              </a:rPr>
              <a:t>oppos</a:t>
            </a:r>
            <a:r>
              <a:rPr lang="en-GB" altLang="en-US" baseline="0" dirty="0" smtClean="0">
                <a:latin typeface="Arial" panose="020B0604020202020204" pitchFamily="34" charset="0"/>
              </a:rPr>
              <a:t> to develop and learn new skills  - improve confidence , something else to talk about in interview </a:t>
            </a:r>
          </a:p>
          <a:p>
            <a:r>
              <a:rPr lang="en-GB" altLang="en-US" baseline="0" dirty="0" smtClean="0">
                <a:latin typeface="Arial" panose="020B0604020202020204" pitchFamily="34" charset="0"/>
              </a:rPr>
              <a:t>Also  - </a:t>
            </a:r>
            <a:r>
              <a:rPr lang="en-GB" altLang="en-US" baseline="0" dirty="0" err="1" smtClean="0">
                <a:latin typeface="Arial" panose="020B0604020202020204" pitchFamily="34" charset="0"/>
              </a:rPr>
              <a:t>impt</a:t>
            </a:r>
            <a:r>
              <a:rPr lang="en-GB" altLang="en-US" baseline="0" dirty="0" smtClean="0">
                <a:latin typeface="Arial" panose="020B0604020202020204" pitchFamily="34" charset="0"/>
              </a:rPr>
              <a:t> </a:t>
            </a:r>
            <a:r>
              <a:rPr lang="en-GB" altLang="en-US" baseline="0" dirty="0" err="1" smtClean="0">
                <a:latin typeface="Arial" panose="020B0604020202020204" pitchFamily="34" charset="0"/>
              </a:rPr>
              <a:t>opp</a:t>
            </a:r>
            <a:r>
              <a:rPr lang="en-GB" altLang="en-US" baseline="0" dirty="0" smtClean="0">
                <a:latin typeface="Arial" panose="020B0604020202020204" pitchFamily="34" charset="0"/>
              </a:rPr>
              <a:t> to give something bac to the community</a:t>
            </a:r>
            <a:r>
              <a:rPr lang="en-GB" altLang="en-US" dirty="0" smtClean="0">
                <a:latin typeface="Arial" panose="020B0604020202020204" pitchFamily="34" charset="0"/>
              </a:rPr>
              <a:t> </a:t>
            </a:r>
            <a:endParaRPr lang="en-GB" altLang="en-US" dirty="0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E6E4E9-3C8E-4B37-B5E3-3A208C6909C4}" type="slidenum">
              <a:rPr lang="en-GB" altLang="en-US" sz="1200"/>
              <a:pPr/>
              <a:t>13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030396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GVI</a:t>
            </a:r>
          </a:p>
          <a:p>
            <a:r>
              <a:rPr lang="en-GB" dirty="0" smtClean="0"/>
              <a:t>Encourage</a:t>
            </a:r>
            <a:r>
              <a:rPr lang="en-GB" baseline="0" dirty="0" smtClean="0"/>
              <a:t> students to take their learning outside the classroom</a:t>
            </a:r>
          </a:p>
          <a:p>
            <a:r>
              <a:rPr lang="en-GB" baseline="0" dirty="0" smtClean="0"/>
              <a:t>More information on school prospectus – this is just a small  selection.</a:t>
            </a:r>
          </a:p>
          <a:p>
            <a:r>
              <a:rPr lang="en-GB" baseline="0" dirty="0" err="1" smtClean="0"/>
              <a:t>Alok</a:t>
            </a:r>
            <a:r>
              <a:rPr lang="en-GB" baseline="0" dirty="0" smtClean="0"/>
              <a:t> Sharma in tomorrow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Intoduce</a:t>
            </a:r>
            <a:r>
              <a:rPr lang="en-GB" baseline="0" dirty="0" smtClean="0"/>
              <a:t> Emily</a:t>
            </a:r>
          </a:p>
          <a:p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C865-36F2-4313-8956-35C57F2CAC7A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2039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C865-36F2-4313-8956-35C57F2CAC7A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465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GVI</a:t>
            </a:r>
          </a:p>
          <a:p>
            <a:r>
              <a:rPr lang="en-US" altLang="en-US" dirty="0" err="1" smtClean="0">
                <a:latin typeface="Arial" panose="020B0604020202020204" pitchFamily="34" charset="0"/>
              </a:rPr>
              <a:t>PPt</a:t>
            </a:r>
            <a:r>
              <a:rPr lang="en-US" altLang="en-US" dirty="0" smtClean="0">
                <a:latin typeface="Arial" panose="020B0604020202020204" pitchFamily="34" charset="0"/>
              </a:rPr>
              <a:t> on website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0DA4D5-D091-408F-8E46-9F9CF9A3447D}" type="slidenum">
              <a:rPr lang="en-GB" altLang="en-US" sz="1200"/>
              <a:pPr/>
              <a:t>16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41879112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GVI talk  to slide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C865-36F2-4313-8956-35C57F2CAC7A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5440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Arial" panose="020B0604020202020204" pitchFamily="34" charset="0"/>
              </a:rPr>
              <a:t>Thanks you for  listening</a:t>
            </a:r>
          </a:p>
          <a:p>
            <a:r>
              <a:rPr lang="en-GB" altLang="en-US" dirty="0" smtClean="0">
                <a:latin typeface="Arial" panose="020B0604020202020204" pitchFamily="34" charset="0"/>
              </a:rPr>
              <a:t>Please don’t hesitate to talk to a member of the 6</a:t>
            </a:r>
            <a:r>
              <a:rPr lang="en-GB" altLang="en-US" baseline="30000" dirty="0" smtClean="0">
                <a:latin typeface="Arial" panose="020B0604020202020204" pitchFamily="34" charset="0"/>
              </a:rPr>
              <a:t>th</a:t>
            </a:r>
            <a:r>
              <a:rPr lang="en-GB" altLang="en-US" dirty="0" smtClean="0">
                <a:latin typeface="Arial" panose="020B0604020202020204" pitchFamily="34" charset="0"/>
              </a:rPr>
              <a:t> form team  - this evening if you have any questions</a:t>
            </a:r>
            <a:r>
              <a:rPr lang="en-GB" altLang="en-US" dirty="0" smtClean="0">
                <a:latin typeface="Arial" panose="020B0604020202020204" pitchFamily="34" charset="0"/>
              </a:rPr>
              <a:t>.</a:t>
            </a:r>
          </a:p>
          <a:p>
            <a:r>
              <a:rPr lang="en-GB" altLang="en-US" dirty="0" smtClean="0">
                <a:latin typeface="Arial" panose="020B0604020202020204" pitchFamily="34" charset="0"/>
              </a:rPr>
              <a:t>Exit </a:t>
            </a:r>
            <a:r>
              <a:rPr lang="en-GB" altLang="en-US" dirty="0" err="1" smtClean="0">
                <a:latin typeface="Arial" panose="020B0604020202020204" pitchFamily="34" charset="0"/>
              </a:rPr>
              <a:t>viaq</a:t>
            </a:r>
            <a:r>
              <a:rPr lang="en-GB" altLang="en-US" dirty="0" smtClean="0">
                <a:latin typeface="Arial" panose="020B0604020202020204" pitchFamily="34" charset="0"/>
              </a:rPr>
              <a:t> side and back doors</a:t>
            </a:r>
            <a:endParaRPr lang="en-GB" altLang="en-US" dirty="0" smtClean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5FA777-420F-4168-AF68-1D0BE3876D8A}" type="slidenum">
              <a:rPr lang="en-GB" altLang="en-US" sz="1200"/>
              <a:pPr/>
              <a:t>18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58825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DRA Why study A Levels</a:t>
            </a:r>
            <a:r>
              <a:rPr lang="en-GB" baseline="0" dirty="0" smtClean="0"/>
              <a:t> at LHS</a:t>
            </a:r>
          </a:p>
          <a:p>
            <a:r>
              <a:rPr lang="en-GB" baseline="0" dirty="0" smtClean="0"/>
              <a:t>New building</a:t>
            </a:r>
          </a:p>
          <a:p>
            <a:r>
              <a:rPr lang="en-GB" baseline="0" dirty="0" smtClean="0"/>
              <a:t>Best facilities in the area</a:t>
            </a:r>
          </a:p>
          <a:p>
            <a:r>
              <a:rPr lang="en-GB" baseline="0" dirty="0" smtClean="0"/>
              <a:t>Rationale behind design </a:t>
            </a:r>
          </a:p>
          <a:p>
            <a:r>
              <a:rPr lang="en-GB" baseline="0" dirty="0" smtClean="0"/>
              <a:t>T and L opportunities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C865-36F2-4313-8956-35C57F2CAC7A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2320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DRA </a:t>
            </a:r>
          </a:p>
          <a:p>
            <a:r>
              <a:rPr lang="en-GB" dirty="0" smtClean="0"/>
              <a:t>Other</a:t>
            </a:r>
            <a:r>
              <a:rPr lang="en-GB" baseline="0" dirty="0" smtClean="0"/>
              <a:t> views of new centre</a:t>
            </a:r>
          </a:p>
          <a:p>
            <a:r>
              <a:rPr lang="en-GB" baseline="0" dirty="0" smtClean="0"/>
              <a:t>University feel </a:t>
            </a:r>
          </a:p>
          <a:p>
            <a:r>
              <a:rPr lang="en-GB" baseline="0" dirty="0" smtClean="0"/>
              <a:t>Encourage students to step up and helps them make the transition to next step in career.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C865-36F2-4313-8956-35C57F2CAC7A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050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DRA</a:t>
            </a:r>
          </a:p>
          <a:p>
            <a:r>
              <a:rPr lang="en-GB" dirty="0" smtClean="0"/>
              <a:t>Big</a:t>
            </a:r>
            <a:r>
              <a:rPr lang="en-GB" baseline="0" dirty="0" smtClean="0"/>
              <a:t> 6</a:t>
            </a:r>
            <a:r>
              <a:rPr lang="en-GB" baseline="30000" dirty="0" smtClean="0"/>
              <a:t>th</a:t>
            </a:r>
            <a:r>
              <a:rPr lang="en-GB" baseline="0" dirty="0" smtClean="0"/>
              <a:t> form – therefore can offer a wide range of courses</a:t>
            </a:r>
          </a:p>
          <a:p>
            <a:r>
              <a:rPr lang="en-GB" baseline="0" dirty="0" smtClean="0"/>
              <a:t>Support and rigour for all students</a:t>
            </a:r>
          </a:p>
          <a:p>
            <a:r>
              <a:rPr lang="en-GB" baseline="0" dirty="0" smtClean="0"/>
              <a:t>See website  - for detailed info on the range of subjects on offer</a:t>
            </a:r>
          </a:p>
          <a:p>
            <a:r>
              <a:rPr lang="en-GB" baseline="0" dirty="0" smtClean="0"/>
              <a:t>WE encourage our students to aspirational from the start of year 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C865-36F2-4313-8956-35C57F2CAC7A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074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Arial" panose="020B0604020202020204" pitchFamily="34" charset="0"/>
              </a:rPr>
              <a:t>DRA</a:t>
            </a:r>
          </a:p>
          <a:p>
            <a:r>
              <a:rPr lang="en-GB" altLang="en-US" dirty="0" smtClean="0">
                <a:latin typeface="Arial" panose="020B0604020202020204" pitchFamily="34" charset="0"/>
              </a:rPr>
              <a:t>Aspirational</a:t>
            </a:r>
            <a:r>
              <a:rPr lang="en-GB" altLang="en-US" baseline="0" dirty="0" smtClean="0">
                <a:latin typeface="Arial" panose="020B0604020202020204" pitchFamily="34" charset="0"/>
              </a:rPr>
              <a:t> approach works </a:t>
            </a:r>
            <a:endParaRPr lang="en-GB" altLang="en-US" dirty="0" smtClean="0">
              <a:latin typeface="Arial" panose="020B0604020202020204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</a:rPr>
              <a:t>Red </a:t>
            </a:r>
            <a:r>
              <a:rPr lang="en-GB" altLang="en-US" dirty="0" smtClean="0">
                <a:latin typeface="Arial" panose="020B0604020202020204" pitchFamily="34" charset="0"/>
              </a:rPr>
              <a:t>hot alps </a:t>
            </a:r>
            <a:r>
              <a:rPr lang="en-GB" altLang="en-US" dirty="0" smtClean="0">
                <a:latin typeface="Arial" panose="020B0604020202020204" pitchFamily="34" charset="0"/>
              </a:rPr>
              <a:t>  explain</a:t>
            </a:r>
            <a:r>
              <a:rPr lang="en-GB" altLang="en-US" baseline="0" dirty="0" smtClean="0">
                <a:latin typeface="Arial" panose="020B0604020202020204" pitchFamily="34" charset="0"/>
              </a:rPr>
              <a:t> what these means .</a:t>
            </a:r>
          </a:p>
          <a:p>
            <a:r>
              <a:rPr lang="en-GB" altLang="en-US" baseline="0" dirty="0" smtClean="0">
                <a:latin typeface="Arial" panose="020B0604020202020204" pitchFamily="34" charset="0"/>
              </a:rPr>
              <a:t>Students Make excellent progress with our support</a:t>
            </a:r>
            <a:endParaRPr lang="en-GB" altLang="en-US" dirty="0" smtClean="0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E1C9FC-35AD-4C13-BED8-20CBDD397C40}" type="slidenum">
              <a:rPr lang="en-GB" altLang="en-US" sz="1200"/>
              <a:pPr/>
              <a:t>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626246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GVI</a:t>
            </a:r>
          </a:p>
          <a:p>
            <a:r>
              <a:rPr lang="en-GB" dirty="0" smtClean="0"/>
              <a:t>New</a:t>
            </a:r>
            <a:r>
              <a:rPr lang="en-GB" baseline="0" dirty="0" smtClean="0"/>
              <a:t> way of working  - rigour but work with our young people to guide them through KS5 and prepare them for the next step.</a:t>
            </a:r>
          </a:p>
          <a:p>
            <a:r>
              <a:rPr lang="en-GB" baseline="0" dirty="0" smtClean="0"/>
              <a:t>Open door policy </a:t>
            </a:r>
          </a:p>
          <a:p>
            <a:r>
              <a:rPr lang="en-GB" baseline="0" dirty="0" smtClean="0"/>
              <a:t>Strong links with  local unis and employers  - unis tonight and bi annual Careers Fare</a:t>
            </a:r>
          </a:p>
          <a:p>
            <a:r>
              <a:rPr lang="en-GB" baseline="0" dirty="0" smtClean="0"/>
              <a:t>Financial support too – via DBF – more info about this tonight too.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C865-36F2-4313-8956-35C57F2CAC7A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8932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Arial" panose="020B0604020202020204" pitchFamily="34" charset="0"/>
              </a:rPr>
              <a:t>GVI</a:t>
            </a:r>
          </a:p>
          <a:p>
            <a:r>
              <a:rPr lang="en-GB" altLang="en-US" dirty="0" smtClean="0">
                <a:latin typeface="Arial" panose="020B0604020202020204" pitchFamily="34" charset="0"/>
              </a:rPr>
              <a:t>Progress</a:t>
            </a:r>
            <a:r>
              <a:rPr lang="en-GB" altLang="en-US" baseline="0" dirty="0" smtClean="0">
                <a:latin typeface="Arial" panose="020B0604020202020204" pitchFamily="34" charset="0"/>
              </a:rPr>
              <a:t> excellent but OFSTED also impressed with our achievements a s a large , comprehensive 6</a:t>
            </a:r>
            <a:r>
              <a:rPr lang="en-GB" altLang="en-US" baseline="30000" dirty="0" smtClean="0">
                <a:latin typeface="Arial" panose="020B0604020202020204" pitchFamily="34" charset="0"/>
              </a:rPr>
              <a:t>th</a:t>
            </a:r>
            <a:r>
              <a:rPr lang="en-GB" altLang="en-US" baseline="0" dirty="0" smtClean="0">
                <a:latin typeface="Arial" panose="020B0604020202020204" pitchFamily="34" charset="0"/>
              </a:rPr>
              <a:t> Form</a:t>
            </a:r>
          </a:p>
          <a:p>
            <a:r>
              <a:rPr lang="en-GB" altLang="en-US" baseline="0" dirty="0" smtClean="0">
                <a:latin typeface="Arial" panose="020B0604020202020204" pitchFamily="34" charset="0"/>
              </a:rPr>
              <a:t>Introduce Sophie  joined LHSF in September 2016 </a:t>
            </a:r>
            <a:endParaRPr lang="en-GB" altLang="en-US" dirty="0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59385B-5421-49F4-95F5-D9F22DC332A8}" type="slidenum">
              <a:rPr lang="en-GB" altLang="en-US" sz="1200"/>
              <a:pPr/>
              <a:t>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297364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6C865-36F2-4313-8956-35C57F2CAC7A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8364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Arial" panose="020B0604020202020204" pitchFamily="34" charset="0"/>
              </a:rPr>
              <a:t>DRA</a:t>
            </a:r>
          </a:p>
          <a:p>
            <a:r>
              <a:rPr lang="en-GB" altLang="en-US" dirty="0" smtClean="0">
                <a:latin typeface="Arial" panose="020B0604020202020204" pitchFamily="34" charset="0"/>
              </a:rPr>
              <a:t>DRA</a:t>
            </a:r>
            <a:endParaRPr lang="en-GB" altLang="en-US" dirty="0" smtClean="0">
              <a:latin typeface="Arial" panose="020B0604020202020204" pitchFamily="34" charset="0"/>
            </a:endParaRPr>
          </a:p>
          <a:p>
            <a:r>
              <a:rPr lang="en-GB" altLang="en-US" dirty="0" smtClean="0">
                <a:latin typeface="Arial" panose="020B0604020202020204" pitchFamily="34" charset="0"/>
              </a:rPr>
              <a:t>Most students don't  have  a definite idea of  what career they want to follow so important to talk to people and be honest about likes/dislikes strengths and weaknesses. </a:t>
            </a:r>
          </a:p>
          <a:p>
            <a:r>
              <a:rPr lang="en-GB" altLang="en-US" dirty="0" smtClean="0">
                <a:latin typeface="Arial" panose="020B0604020202020204" pitchFamily="34" charset="0"/>
              </a:rPr>
              <a:t>Hopefully taster lessons have helped  first  time offering Rising 6</a:t>
            </a:r>
            <a:r>
              <a:rPr lang="en-GB" altLang="en-US" baseline="30000" dirty="0" smtClean="0">
                <a:latin typeface="Arial" panose="020B0604020202020204" pitchFamily="34" charset="0"/>
              </a:rPr>
              <a:t>th</a:t>
            </a:r>
            <a:r>
              <a:rPr lang="en-GB" altLang="en-US" dirty="0" smtClean="0">
                <a:latin typeface="Arial" panose="020B0604020202020204" pitchFamily="34" charset="0"/>
              </a:rPr>
              <a:t> form surgery after school next week from Monday to  </a:t>
            </a:r>
            <a:r>
              <a:rPr lang="en-GB" altLang="en-US" dirty="0" smtClean="0">
                <a:latin typeface="Arial" panose="020B0604020202020204" pitchFamily="34" charset="0"/>
              </a:rPr>
              <a:t>Wednesday</a:t>
            </a:r>
            <a:r>
              <a:rPr lang="en-GB" altLang="en-US" baseline="0" dirty="0" smtClean="0">
                <a:latin typeface="Arial" panose="020B0604020202020204" pitchFamily="34" charset="0"/>
              </a:rPr>
              <a:t> </a:t>
            </a:r>
            <a:r>
              <a:rPr lang="en-GB" altLang="en-US" dirty="0" err="1" smtClean="0">
                <a:latin typeface="Arial" panose="020B0604020202020204" pitchFamily="34" charset="0"/>
              </a:rPr>
              <a:t>sday</a:t>
            </a:r>
            <a:r>
              <a:rPr lang="en-GB" altLang="en-US" dirty="0" smtClean="0">
                <a:latin typeface="Arial" panose="020B0604020202020204" pitchFamily="34" charset="0"/>
              </a:rPr>
              <a:t>..</a:t>
            </a:r>
          </a:p>
          <a:p>
            <a:r>
              <a:rPr lang="en-GB" altLang="en-US" dirty="0" smtClean="0">
                <a:latin typeface="Arial" panose="020B0604020202020204" pitchFamily="34" charset="0"/>
              </a:rPr>
              <a:t>No need to make an  appointment but see contact details on the sheet if you would like to .</a:t>
            </a:r>
          </a:p>
          <a:p>
            <a:r>
              <a:rPr lang="en-GB" altLang="en-US" dirty="0" smtClean="0">
                <a:latin typeface="Arial" panose="020B0604020202020204" pitchFamily="34" charset="0"/>
              </a:rPr>
              <a:t>Followed up  by course choice interviews in </a:t>
            </a:r>
            <a:r>
              <a:rPr lang="en-GB" altLang="en-US" dirty="0" smtClean="0">
                <a:latin typeface="Arial" panose="020B0604020202020204" pitchFamily="34" charset="0"/>
              </a:rPr>
              <a:t>January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D6EAB2-A681-4510-B416-84D3C40C50A4}" type="slidenum">
              <a:rPr lang="en-GB" altLang="en-US" sz="1200"/>
              <a:pPr/>
              <a:t>9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8908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4B2FD9B-B3BA-4E92-A2B6-E5475B0FC1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1220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7006F-97EF-4B5B-9BD0-0A1DC04E665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44326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7D194-F437-453D-8BCF-38A3AE819A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25568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9BB67-4057-4D9E-B516-16F471F99C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48950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6F46DDC-6406-49ED-8428-39CBA3FB24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3615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687DE-BA09-4148-B5C1-44CD43821D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39351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EFC13-9A4F-4398-AE68-92F0382F8E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5844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BF87D-62A2-41D6-88C2-2C9B4FD153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87809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1E1D0-52BB-46E2-9536-940F3D6F3F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73043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FCCF2-4A6D-45BF-870E-012C50B26E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41224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B449B7D6-D23E-4B97-A382-18ABF7602A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64768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C106EA47-013E-4AED-8F56-715B47354751}" type="slidenum">
              <a:rPr lang="en-GB" altLang="en-US"/>
              <a:pPr/>
              <a:t>‹#›</a:t>
            </a:fld>
            <a:endParaRPr lang="en-GB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64" r:id="rId2"/>
    <p:sldLayoutId id="2147484273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4" r:id="rId9"/>
    <p:sldLayoutId id="2147484270" r:id="rId10"/>
    <p:sldLayoutId id="214748427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6600" dirty="0"/>
              <a:t>LITTLE HEATH SCHOOL</a:t>
            </a:r>
          </a:p>
        </p:txBody>
      </p:sp>
      <p:sp>
        <p:nvSpPr>
          <p:cNvPr id="6147" name="Subtitle 1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/>
            <a:r>
              <a:rPr lang="en-GB" altLang="en-US" sz="4000" dirty="0" smtClean="0">
                <a:latin typeface="Calibri" panose="020F0502020204030204" pitchFamily="34" charset="0"/>
              </a:rPr>
              <a:t>Sixth Form Information Evening</a:t>
            </a:r>
          </a:p>
          <a:p>
            <a:pPr marR="0" algn="ctr"/>
            <a:r>
              <a:rPr lang="en-GB" altLang="en-US" sz="4000" dirty="0">
                <a:latin typeface="Calibri" panose="020F0502020204030204" pitchFamily="34" charset="0"/>
              </a:rPr>
              <a:t>f</a:t>
            </a:r>
            <a:r>
              <a:rPr lang="en-GB" altLang="en-US" sz="4000" dirty="0" smtClean="0">
                <a:latin typeface="Calibri" panose="020F0502020204030204" pitchFamily="34" charset="0"/>
              </a:rPr>
              <a:t>or entry September 2017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49147" y="548680"/>
            <a:ext cx="8229600" cy="1143000"/>
          </a:xfrm>
        </p:spPr>
        <p:txBody>
          <a:bodyPr/>
          <a:lstStyle/>
          <a:p>
            <a:pPr algn="ctr"/>
            <a:r>
              <a:rPr lang="en-GB" altLang="en-US" b="1" u="sng" dirty="0" smtClean="0"/>
              <a:t>A </a:t>
            </a:r>
            <a:r>
              <a:rPr lang="en-GB" altLang="en-US" b="1" u="sng" dirty="0" smtClean="0"/>
              <a:t>Level </a:t>
            </a:r>
            <a:r>
              <a:rPr lang="en-GB" altLang="en-US" b="1" u="sng" dirty="0" smtClean="0"/>
              <a:t>Reform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147" y="1844824"/>
            <a:ext cx="8229600" cy="4389437"/>
          </a:xfrm>
        </p:spPr>
        <p:txBody>
          <a:bodyPr/>
          <a:lstStyle/>
          <a:p>
            <a:pPr>
              <a:defRPr/>
            </a:pPr>
            <a:r>
              <a:rPr lang="en-GB" sz="2400" b="1" dirty="0" smtClean="0">
                <a:latin typeface="Calibri" panose="020F0502020204030204" pitchFamily="34" charset="0"/>
              </a:rPr>
              <a:t>From September 2017 all subjects will  be linear.</a:t>
            </a:r>
            <a:endParaRPr lang="en-GB" sz="2000" b="1" dirty="0" smtClean="0">
              <a:latin typeface="Calibri" panose="020F0502020204030204" pitchFamily="34" charset="0"/>
            </a:endParaRPr>
          </a:p>
          <a:p>
            <a:pPr>
              <a:defRPr/>
            </a:pPr>
            <a:endParaRPr lang="en-GB" sz="2400" b="1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2400" b="1" dirty="0" smtClean="0">
                <a:latin typeface="Calibri" panose="020F0502020204030204" pitchFamily="34" charset="0"/>
              </a:rPr>
              <a:t>A Level Assessment – The final A level grade is obtained by sitting examinations at the end of Year 13 which test all the work studied by the students in Years 12 and 13. </a:t>
            </a:r>
          </a:p>
          <a:p>
            <a:pPr>
              <a:defRPr/>
            </a:pPr>
            <a:endParaRPr lang="en-GB" sz="2400" b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2400" b="1" dirty="0" smtClean="0">
                <a:latin typeface="Calibri" panose="020F0502020204030204" pitchFamily="34" charset="0"/>
              </a:rPr>
              <a:t>Rigorous tracking during these  two years – including internal assessments at the  end of Year 12.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GB" dirty="0" smtClean="0"/>
              <a:t>  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424863" cy="647700"/>
          </a:xfrm>
        </p:spPr>
        <p:txBody>
          <a:bodyPr/>
          <a:lstStyle/>
          <a:p>
            <a:pPr algn="ctr" eaLnBrk="1" hangingPunct="1"/>
            <a:r>
              <a:rPr lang="en-GB" altLang="en-US" sz="3600" b="1" u="sng" dirty="0" smtClean="0"/>
              <a:t> A Levels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560" y="2204864"/>
            <a:ext cx="3240087" cy="4220011"/>
          </a:xfrm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Art	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Biology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Business	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Chemistry	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Computer Science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Drama &amp; Theatre Studies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Economics	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English Language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English Literature 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Film Studies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French		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Geography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German</a:t>
            </a:r>
            <a:endParaRPr lang="en-GB" altLang="en-US" sz="1800" b="1" dirty="0" smtClean="0">
              <a:latin typeface="Calibri" panose="020F0502020204030204" pitchFamily="34" charset="0"/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27984" y="2204864"/>
            <a:ext cx="3168650" cy="4185756"/>
          </a:xfrm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History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Mathematics	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Further Mathematics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Media Studies	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Music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Music Technology	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PE	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Physics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Politics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Psychology	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Philosophy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Spanish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Textiles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GB" altLang="en-US" sz="18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 rot="10800000" flipV="1">
            <a:off x="179388" y="1052735"/>
            <a:ext cx="87137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 dirty="0" smtClean="0">
                <a:solidFill>
                  <a:schemeClr val="tx2"/>
                </a:solidFill>
                <a:cs typeface="Arial" panose="020B0604020202020204" pitchFamily="34" charset="0"/>
              </a:rPr>
              <a:t>We expect most students will take 3 A Level subjects .</a:t>
            </a:r>
            <a:r>
              <a:rPr lang="en-GB" altLang="en-US" b="1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GB" altLang="en-US" b="1" dirty="0" smtClean="0">
                <a:solidFill>
                  <a:schemeClr val="tx2"/>
                </a:solidFill>
                <a:cs typeface="Arial" panose="020B0604020202020204" pitchFamily="34" charset="0"/>
              </a:rPr>
              <a:t>However, there is some flexibility available for those students who are keen to study 4 subjects . </a:t>
            </a:r>
            <a:endParaRPr lang="en-GB" altLang="en-US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96231" y="6021288"/>
            <a:ext cx="84969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1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      </a:t>
            </a:r>
            <a:endParaRPr lang="en-GB" altLang="en-US" sz="1800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692150"/>
            <a:ext cx="6705600" cy="860425"/>
          </a:xfrm>
        </p:spPr>
        <p:txBody>
          <a:bodyPr lIns="92075" tIns="46038" rIns="92075" bIns="46038" anchor="ctr"/>
          <a:lstStyle/>
          <a:p>
            <a:pPr algn="ctr" eaLnBrk="1" hangingPunct="1"/>
            <a:r>
              <a:rPr lang="en-US" altLang="en-US" sz="3600" b="1" u="sng" dirty="0" smtClean="0"/>
              <a:t>Vocational A Levels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875"/>
            <a:ext cx="8964612" cy="4805363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vocational – related to the world of work</a:t>
            </a:r>
          </a:p>
          <a:p>
            <a:pPr eaLnBrk="1" hangingPunct="1"/>
            <a:r>
              <a:rPr lang="en-US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Grading is A* -  D* / D / M / P which have A Level equivalence</a:t>
            </a:r>
          </a:p>
          <a:p>
            <a:pPr eaLnBrk="1" hangingPunct="1"/>
            <a:r>
              <a:rPr lang="en-US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units assessed by coursework, others by external exams</a:t>
            </a:r>
          </a:p>
          <a:p>
            <a:pPr eaLnBrk="1" hangingPunct="1"/>
            <a:r>
              <a:rPr lang="en-US" alt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Double Award = 2 A Levels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67544" y="3527068"/>
            <a:ext cx="81763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Subjects: </a:t>
            </a:r>
            <a:r>
              <a:rPr lang="en-US" altLang="en-US" b="1" dirty="0" smtClean="0">
                <a:cs typeface="Arial" panose="020B0604020202020204" pitchFamily="34" charset="0"/>
              </a:rPr>
              <a:t>L3 </a:t>
            </a:r>
            <a:r>
              <a:rPr lang="en-US" altLang="en-US" b="1" dirty="0" smtClean="0">
                <a:cs typeface="Arial" panose="020B0604020202020204" pitchFamily="34" charset="0"/>
              </a:rPr>
              <a:t>BTEC Health </a:t>
            </a:r>
            <a:r>
              <a:rPr lang="en-US" altLang="en-US" b="1" dirty="0">
                <a:cs typeface="Arial" panose="020B0604020202020204" pitchFamily="34" charset="0"/>
              </a:rPr>
              <a:t>and Social Care   </a:t>
            </a:r>
            <a:r>
              <a:rPr lang="en-US" altLang="en-US" b="1" dirty="0" smtClean="0">
                <a:cs typeface="Arial" panose="020B0604020202020204" pitchFamily="34" charset="0"/>
              </a:rPr>
              <a:t>	  Double </a:t>
            </a:r>
            <a:endParaRPr lang="en-US" altLang="en-US" b="1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	</a:t>
            </a:r>
            <a:r>
              <a:rPr lang="en-US" altLang="en-US" b="1" dirty="0" smtClean="0">
                <a:cs typeface="Arial" panose="020B0604020202020204" pitchFamily="34" charset="0"/>
              </a:rPr>
              <a:t>     L3 </a:t>
            </a:r>
            <a:r>
              <a:rPr lang="en-US" altLang="en-US" b="1" dirty="0" smtClean="0">
                <a:cs typeface="Arial" panose="020B0604020202020204" pitchFamily="34" charset="0"/>
              </a:rPr>
              <a:t>BTEC  </a:t>
            </a:r>
            <a:r>
              <a:rPr lang="en-US" altLang="en-US" b="1" dirty="0">
                <a:cs typeface="Arial" panose="020B0604020202020204" pitchFamily="34" charset="0"/>
              </a:rPr>
              <a:t>Science              </a:t>
            </a:r>
            <a:r>
              <a:rPr lang="en-US" altLang="en-US" b="1" dirty="0" smtClean="0">
                <a:cs typeface="Arial" panose="020B0604020202020204" pitchFamily="34" charset="0"/>
              </a:rPr>
              <a:t>	               Single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	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cs typeface="Arial" panose="020B0604020202020204" pitchFamily="34" charset="0"/>
              </a:rPr>
              <a:t>    </a:t>
            </a:r>
            <a:r>
              <a:rPr lang="en-US" altLang="en-US" b="1" dirty="0" smtClean="0">
                <a:cs typeface="Arial" panose="020B0604020202020204" pitchFamily="34" charset="0"/>
              </a:rPr>
              <a:t>Cambridge </a:t>
            </a:r>
            <a:r>
              <a:rPr lang="en-US" altLang="en-US" b="1" dirty="0" smtClean="0">
                <a:cs typeface="Arial" panose="020B0604020202020204" pitchFamily="34" charset="0"/>
              </a:rPr>
              <a:t>Tech in ICT   	               Single</a:t>
            </a:r>
          </a:p>
          <a:p>
            <a:pPr>
              <a:spcBef>
                <a:spcPct val="50000"/>
              </a:spcBef>
            </a:pPr>
            <a:r>
              <a:rPr lang="en-US" altLang="en-US" b="1" dirty="0" smtClean="0">
                <a:cs typeface="Arial" panose="020B0604020202020204" pitchFamily="34" charset="0"/>
              </a:rPr>
              <a:t>	</a:t>
            </a:r>
            <a:r>
              <a:rPr lang="en-US" altLang="en-US" b="1" dirty="0" smtClean="0">
                <a:cs typeface="Arial" panose="020B0604020202020204" pitchFamily="34" charset="0"/>
              </a:rPr>
              <a:t>     Cambridge </a:t>
            </a:r>
            <a:r>
              <a:rPr lang="en-US" altLang="en-US" b="1" dirty="0" smtClean="0">
                <a:cs typeface="Arial" panose="020B0604020202020204" pitchFamily="34" charset="0"/>
              </a:rPr>
              <a:t>Tech in Business  	 </a:t>
            </a:r>
            <a:r>
              <a:rPr lang="en-US" altLang="en-US" b="1" dirty="0" smtClean="0">
                <a:cs typeface="Arial" panose="020B0604020202020204" pitchFamily="34" charset="0"/>
              </a:rPr>
              <a:t>Single </a:t>
            </a:r>
            <a:r>
              <a:rPr lang="en-US" altLang="en-US" b="1" dirty="0" smtClean="0">
                <a:cs typeface="Arial" panose="020B0604020202020204" pitchFamily="34" charset="0"/>
              </a:rPr>
              <a:t>or Double</a:t>
            </a:r>
            <a:endParaRPr lang="en-US" altLang="en-US" b="1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                  </a:t>
            </a:r>
            <a:r>
              <a:rPr lang="en-US" altLang="en-US" b="1" dirty="0" smtClean="0">
                <a:cs typeface="Arial" panose="020B0604020202020204" pitchFamily="34" charset="0"/>
              </a:rPr>
              <a:t>L3 </a:t>
            </a:r>
            <a:r>
              <a:rPr lang="en-US" altLang="en-US" b="1" dirty="0" smtClean="0">
                <a:cs typeface="Arial" panose="020B0604020202020204" pitchFamily="34" charset="0"/>
              </a:rPr>
              <a:t>BTEC Sport    	                           Single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cs typeface="Arial" panose="020B0604020202020204" pitchFamily="34" charset="0"/>
              </a:rPr>
              <a:t>                 </a:t>
            </a:r>
            <a:r>
              <a:rPr lang="en-US" altLang="en-US" b="1" dirty="0" smtClean="0">
                <a:cs typeface="Arial" panose="020B0604020202020204" pitchFamily="34" charset="0"/>
              </a:rPr>
              <a:t>Food </a:t>
            </a:r>
            <a:r>
              <a:rPr lang="en-US" altLang="en-US" b="1" dirty="0" smtClean="0">
                <a:cs typeface="Arial" panose="020B0604020202020204" pitchFamily="34" charset="0"/>
              </a:rPr>
              <a:t>and nutrition			</a:t>
            </a:r>
            <a:r>
              <a:rPr lang="en-US" altLang="en-US" b="1" dirty="0" smtClean="0">
                <a:cs typeface="Arial" panose="020B0604020202020204" pitchFamily="34" charset="0"/>
              </a:rPr>
              <a:t> Single</a:t>
            </a:r>
            <a:endParaRPr lang="en-US" altLang="en-US" b="1" dirty="0"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488678"/>
            <a:ext cx="8229600" cy="1356146"/>
          </a:xfrm>
        </p:spPr>
        <p:txBody>
          <a:bodyPr/>
          <a:lstStyle/>
          <a:p>
            <a:pPr algn="ctr"/>
            <a:r>
              <a:rPr lang="en-GB" altLang="en-US" sz="4400" b="1" u="sng" dirty="0" smtClean="0"/>
              <a:t>Opportunities  beyond the classroom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/>
          <a:lstStyle/>
          <a:p>
            <a:r>
              <a:rPr lang="en-GB" altLang="en-US" b="1" dirty="0" smtClean="0">
                <a:latin typeface="Calibri" panose="020F0502020204030204" pitchFamily="34" charset="0"/>
              </a:rPr>
              <a:t>Sixth Form Committee</a:t>
            </a:r>
          </a:p>
          <a:p>
            <a:r>
              <a:rPr lang="en-GB" altLang="en-US" b="1" dirty="0">
                <a:latin typeface="Calibri" panose="020F0502020204030204" pitchFamily="34" charset="0"/>
              </a:rPr>
              <a:t>House Captains</a:t>
            </a:r>
          </a:p>
          <a:p>
            <a:r>
              <a:rPr lang="en-GB" altLang="en-US" b="1" dirty="0">
                <a:latin typeface="Calibri" panose="020F0502020204030204" pitchFamily="34" charset="0"/>
              </a:rPr>
              <a:t>Sixth Form and School </a:t>
            </a:r>
            <a:r>
              <a:rPr lang="en-GB" altLang="en-US" b="1" dirty="0" smtClean="0">
                <a:latin typeface="Calibri" panose="020F0502020204030204" pitchFamily="34" charset="0"/>
              </a:rPr>
              <a:t>Council</a:t>
            </a:r>
          </a:p>
          <a:p>
            <a:r>
              <a:rPr lang="en-GB" altLang="en-US" b="1" dirty="0" smtClean="0">
                <a:latin typeface="Calibri" panose="020F0502020204030204" pitchFamily="34" charset="0"/>
              </a:rPr>
              <a:t>Community Service</a:t>
            </a:r>
          </a:p>
          <a:p>
            <a:r>
              <a:rPr lang="en-GB" altLang="en-US" b="1" dirty="0" smtClean="0">
                <a:latin typeface="Calibri" panose="020F0502020204030204" pitchFamily="34" charset="0"/>
              </a:rPr>
              <a:t>Student </a:t>
            </a:r>
            <a:r>
              <a:rPr lang="en-GB" altLang="en-US" b="1" dirty="0" smtClean="0">
                <a:latin typeface="Calibri" panose="020F0502020204030204" pitchFamily="34" charset="0"/>
              </a:rPr>
              <a:t>support group and SMILE</a:t>
            </a:r>
          </a:p>
          <a:p>
            <a:r>
              <a:rPr lang="en-GB" altLang="en-US" b="1" dirty="0" smtClean="0">
                <a:latin typeface="Calibri" panose="020F0502020204030204" pitchFamily="34" charset="0"/>
              </a:rPr>
              <a:t>Students ambassadors</a:t>
            </a:r>
          </a:p>
          <a:p>
            <a:r>
              <a:rPr lang="en-GB" altLang="en-US" b="1" dirty="0" smtClean="0">
                <a:latin typeface="Calibri" panose="020F0502020204030204" pitchFamily="34" charset="0"/>
              </a:rPr>
              <a:t>School production and concerts</a:t>
            </a:r>
          </a:p>
          <a:p>
            <a:r>
              <a:rPr lang="en-GB" altLang="en-US" b="1" dirty="0" smtClean="0">
                <a:latin typeface="Calibri" panose="020F0502020204030204" pitchFamily="34" charset="0"/>
              </a:rPr>
              <a:t>Sports teams and lower school coaching</a:t>
            </a:r>
          </a:p>
          <a:p>
            <a:r>
              <a:rPr lang="en-GB" altLang="en-US" b="1" dirty="0" smtClean="0">
                <a:latin typeface="Calibri" panose="020F0502020204030204" pitchFamily="34" charset="0"/>
              </a:rPr>
              <a:t>World Challenge expeditions  - Zambia and Botswana 2018</a:t>
            </a:r>
          </a:p>
          <a:p>
            <a:endParaRPr lang="en-GB" altLang="en-US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u="sng" smtClean="0"/>
              <a:t>Enrichment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590181"/>
          </a:xfrm>
        </p:spPr>
        <p:txBody>
          <a:bodyPr/>
          <a:lstStyle/>
          <a:p>
            <a:r>
              <a:rPr lang="en-GB" altLang="en-US" b="1" dirty="0" err="1" smtClean="0">
                <a:latin typeface="Calibri" panose="020F0502020204030204" pitchFamily="34" charset="0"/>
              </a:rPr>
              <a:t>Heathensixthform</a:t>
            </a:r>
            <a:r>
              <a:rPr lang="en-GB" altLang="en-US" b="1" dirty="0" smtClean="0">
                <a:latin typeface="Calibri" panose="020F0502020204030204" pitchFamily="34" charset="0"/>
              </a:rPr>
              <a:t> enrichment website</a:t>
            </a:r>
          </a:p>
          <a:p>
            <a:r>
              <a:rPr lang="en-GB" altLang="en-US" b="1" dirty="0" smtClean="0">
                <a:latin typeface="Calibri" panose="020F0502020204030204" pitchFamily="34" charset="0"/>
              </a:rPr>
              <a:t>Oxbridge  summer schools</a:t>
            </a:r>
          </a:p>
          <a:p>
            <a:r>
              <a:rPr lang="en-GB" altLang="en-US" b="1" dirty="0" smtClean="0">
                <a:latin typeface="Calibri" panose="020F0502020204030204" pitchFamily="34" charset="0"/>
              </a:rPr>
              <a:t>Reading University study days &amp; Reading </a:t>
            </a:r>
            <a:r>
              <a:rPr lang="en-GB" altLang="en-US" b="1" dirty="0" smtClean="0">
                <a:latin typeface="Calibri" panose="020F0502020204030204" pitchFamily="34" charset="0"/>
              </a:rPr>
              <a:t>Scholars </a:t>
            </a:r>
            <a:endParaRPr lang="en-GB" altLang="en-US" b="1" dirty="0" smtClean="0">
              <a:latin typeface="Calibri" panose="020F0502020204030204" pitchFamily="34" charset="0"/>
            </a:endParaRPr>
          </a:p>
          <a:p>
            <a:r>
              <a:rPr lang="en-GB" altLang="en-US" b="1" dirty="0" smtClean="0">
                <a:latin typeface="Calibri" panose="020F0502020204030204" pitchFamily="34" charset="0"/>
              </a:rPr>
              <a:t>Mock </a:t>
            </a:r>
            <a:r>
              <a:rPr lang="en-GB" altLang="en-US" b="1" dirty="0" smtClean="0">
                <a:latin typeface="Calibri" panose="020F0502020204030204" pitchFamily="34" charset="0"/>
              </a:rPr>
              <a:t>EU council at the Foreign and Commonwealth Office.</a:t>
            </a:r>
          </a:p>
          <a:p>
            <a:r>
              <a:rPr lang="en-GB" altLang="en-US" b="1" dirty="0" smtClean="0">
                <a:latin typeface="Calibri" panose="020F0502020204030204" pitchFamily="34" charset="0"/>
              </a:rPr>
              <a:t>Stem activities such as Physics lectures at Warwick University, lecture on the Higgs Boson and participation in competitions</a:t>
            </a:r>
            <a:r>
              <a:rPr lang="en-GB" altLang="en-US" b="1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GB" sz="2800" b="1" dirty="0">
                <a:latin typeface="Calibri" panose="020F0502020204030204" pitchFamily="34" charset="0"/>
              </a:rPr>
              <a:t>Programme of presentations from outside speakers including Andrew Miller CEO of Guardian Media</a:t>
            </a:r>
          </a:p>
          <a:p>
            <a:endParaRPr lang="en-GB" altLang="en-US" b="1" dirty="0" smtClean="0">
              <a:latin typeface="Calibri" panose="020F0502020204030204" pitchFamily="34" charset="0"/>
            </a:endParaRPr>
          </a:p>
          <a:p>
            <a:endParaRPr lang="en-GB" altLang="en-US" b="1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u="sng" dirty="0" smtClean="0"/>
              <a:t>Emily Henty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752528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3100" b="1" dirty="0" smtClean="0">
                <a:latin typeface="Calibri" panose="020F0502020204030204" pitchFamily="34" charset="0"/>
              </a:rPr>
              <a:t>Year 13 student</a:t>
            </a:r>
          </a:p>
          <a:p>
            <a:r>
              <a:rPr lang="en-US" altLang="en-US" sz="3100" b="1" dirty="0" smtClean="0">
                <a:latin typeface="Calibri" panose="020F0502020204030204" pitchFamily="34" charset="0"/>
              </a:rPr>
              <a:t>Joined Little Heath Sixth Form in September 2015</a:t>
            </a:r>
          </a:p>
          <a:p>
            <a:r>
              <a:rPr lang="en-US" altLang="en-US" sz="3100" b="1" dirty="0" smtClean="0">
                <a:latin typeface="Calibri" panose="020F0502020204030204" pitchFamily="34" charset="0"/>
              </a:rPr>
              <a:t>Studying: A Levels in English Language, Film Studies and Geography. Also studying an  EPQ the production of teaching materials for a Year 7 Geography class- </a:t>
            </a:r>
          </a:p>
          <a:p>
            <a:r>
              <a:rPr lang="en-US" altLang="en-US" sz="3100" b="1" dirty="0" smtClean="0">
                <a:latin typeface="Calibri" panose="020F0502020204030204" pitchFamily="34" charset="0"/>
              </a:rPr>
              <a:t>Hopes to study Geography at the university of Exeter</a:t>
            </a:r>
          </a:p>
        </p:txBody>
      </p:sp>
    </p:spTree>
    <p:extLst>
      <p:ext uri="{BB962C8B-B14F-4D97-AF65-F5344CB8AC3E}">
        <p14:creationId xmlns:p14="http://schemas.microsoft.com/office/powerpoint/2010/main" val="4284892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71500"/>
            <a:ext cx="8229600" cy="912813"/>
          </a:xfrm>
        </p:spPr>
        <p:txBody>
          <a:bodyPr/>
          <a:lstStyle/>
          <a:p>
            <a:pPr algn="ctr" eaLnBrk="1" hangingPunct="1"/>
            <a:r>
              <a:rPr lang="en-GB" altLang="en-US" sz="4000" b="1" u="sng" smtClean="0"/>
              <a:t>How To Apply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84313"/>
            <a:ext cx="7772400" cy="4967287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sz="28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3500" b="1" dirty="0" smtClean="0">
                <a:latin typeface="Calibri" panose="020F0502020204030204" pitchFamily="34" charset="0"/>
                <a:cs typeface="Arial" pitchFamily="34" charset="0"/>
              </a:rPr>
              <a:t>Deadline for </a:t>
            </a:r>
            <a:r>
              <a:rPr lang="en-GB" sz="3500" b="1" u="sng" dirty="0" smtClean="0">
                <a:latin typeface="Calibri" panose="020F0502020204030204" pitchFamily="34" charset="0"/>
                <a:cs typeface="Arial" pitchFamily="34" charset="0"/>
              </a:rPr>
              <a:t>all</a:t>
            </a:r>
            <a:r>
              <a:rPr lang="en-GB" sz="3500" b="1" dirty="0" smtClean="0">
                <a:latin typeface="Calibri" panose="020F0502020204030204" pitchFamily="34" charset="0"/>
                <a:cs typeface="Arial" pitchFamily="34" charset="0"/>
              </a:rPr>
              <a:t> online applications forms by or before: </a:t>
            </a:r>
            <a:r>
              <a:rPr lang="en-GB" sz="3500" b="1" u="sng" dirty="0" smtClean="0">
                <a:latin typeface="Calibri" panose="020F0502020204030204" pitchFamily="34" charset="0"/>
                <a:cs typeface="Arial" pitchFamily="34" charset="0"/>
              </a:rPr>
              <a:t>Friday </a:t>
            </a:r>
            <a:r>
              <a:rPr lang="en-GB" sz="3500" b="1" u="sng" dirty="0" smtClean="0">
                <a:latin typeface="Calibri" panose="020F0502020204030204" pitchFamily="34" charset="0"/>
                <a:cs typeface="Arial" pitchFamily="34" charset="0"/>
              </a:rPr>
              <a:t>9</a:t>
            </a:r>
            <a:r>
              <a:rPr lang="en-GB" sz="3500" b="1" u="sng" baseline="30000" dirty="0" smtClean="0">
                <a:latin typeface="Calibri" panose="020F0502020204030204" pitchFamily="34" charset="0"/>
                <a:cs typeface="Arial" pitchFamily="34" charset="0"/>
              </a:rPr>
              <a:t>th</a:t>
            </a:r>
            <a:r>
              <a:rPr lang="en-GB" sz="3500" b="1" u="sng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sz="3500" b="1" u="sng" dirty="0" smtClean="0">
                <a:latin typeface="Calibri" panose="020F0502020204030204" pitchFamily="34" charset="0"/>
                <a:cs typeface="Arial" pitchFamily="34" charset="0"/>
              </a:rPr>
              <a:t>December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en-GB" sz="3500" b="1" u="sng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3500" b="1" u="sng" dirty="0" smtClean="0">
                <a:latin typeface="Calibri" panose="020F0502020204030204" pitchFamily="34" charset="0"/>
                <a:cs typeface="Arial" pitchFamily="34" charset="0"/>
              </a:rPr>
              <a:t>Rising Sixth Surgery: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GB" sz="3500" b="1" dirty="0" smtClean="0">
                <a:latin typeface="Calibri" panose="020F0502020204030204" pitchFamily="34" charset="0"/>
                <a:cs typeface="Arial" pitchFamily="34" charset="0"/>
              </a:rPr>
              <a:t>	Monday 28</a:t>
            </a:r>
            <a:r>
              <a:rPr lang="en-GB" sz="3500" b="1" baseline="30000" dirty="0" smtClean="0">
                <a:latin typeface="Calibri" panose="020F0502020204030204" pitchFamily="34" charset="0"/>
                <a:cs typeface="Arial" pitchFamily="34" charset="0"/>
              </a:rPr>
              <a:t>th</a:t>
            </a:r>
            <a:r>
              <a:rPr lang="en-GB" sz="3500" b="1" dirty="0" smtClean="0">
                <a:latin typeface="Calibri" panose="020F0502020204030204" pitchFamily="34" charset="0"/>
                <a:cs typeface="Arial" pitchFamily="34" charset="0"/>
              </a:rPr>
              <a:t> November to Wednesday 	30</a:t>
            </a:r>
            <a:r>
              <a:rPr lang="en-GB" sz="3500" b="1" baseline="30000" dirty="0" smtClean="0">
                <a:latin typeface="Calibri" panose="020F0502020204030204" pitchFamily="34" charset="0"/>
                <a:cs typeface="Arial" pitchFamily="34" charset="0"/>
              </a:rPr>
              <a:t>th</a:t>
            </a:r>
            <a:r>
              <a:rPr lang="en-GB" sz="3500" b="1" dirty="0" smtClean="0">
                <a:latin typeface="Calibri" panose="020F0502020204030204" pitchFamily="34" charset="0"/>
                <a:cs typeface="Arial" pitchFamily="34" charset="0"/>
              </a:rPr>
              <a:t> November  3.30-5.00pm</a:t>
            </a:r>
            <a:r>
              <a:rPr lang="en-GB" sz="3500" dirty="0" smtClean="0">
                <a:latin typeface="Calibri" panose="020F0502020204030204" pitchFamily="34" charset="0"/>
                <a:cs typeface="Arial" pitchFamily="34" charset="0"/>
              </a:rPr>
              <a:t> -  </a:t>
            </a:r>
            <a:r>
              <a:rPr lang="en-GB" sz="3500" b="1" dirty="0" smtClean="0">
                <a:latin typeface="Calibri" panose="020F0502020204030204" pitchFamily="34" charset="0"/>
                <a:cs typeface="Arial" pitchFamily="34" charset="0"/>
              </a:rPr>
              <a:t> 	opportunity to discuss your subjects 	choices and find out more from the 	Sixth Form team.</a:t>
            </a:r>
            <a:endParaRPr lang="en-GB" sz="3500" b="1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u="sng" dirty="0" smtClean="0"/>
              <a:t>How to apply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3000" b="1" dirty="0">
                <a:latin typeface="Calibri" panose="020F0502020204030204" pitchFamily="34" charset="0"/>
                <a:cs typeface="Arial" pitchFamily="34" charset="0"/>
              </a:rPr>
              <a:t>You will have an interview to discuss your choices with you and to </a:t>
            </a:r>
            <a:r>
              <a:rPr lang="en-GB" sz="3000" b="1" dirty="0" smtClean="0">
                <a:latin typeface="Calibri" panose="020F0502020204030204" pitchFamily="34" charset="0"/>
                <a:cs typeface="Arial" pitchFamily="34" charset="0"/>
              </a:rPr>
              <a:t>confirm that they are the most suitable for you.</a:t>
            </a:r>
            <a:endParaRPr lang="en-GB" sz="3000" b="1" dirty="0">
              <a:latin typeface="Calibri" panose="020F0502020204030204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3000" b="1" dirty="0">
                <a:latin typeface="Calibri" panose="020F0502020204030204" pitchFamily="34" charset="0"/>
                <a:cs typeface="Arial" pitchFamily="34" charset="0"/>
              </a:rPr>
              <a:t>The interviews will start in the week </a:t>
            </a:r>
            <a:r>
              <a:rPr lang="en-GB" sz="3000" b="1" dirty="0" smtClean="0">
                <a:latin typeface="Calibri" panose="020F0502020204030204" pitchFamily="34" charset="0"/>
                <a:cs typeface="Arial" pitchFamily="34" charset="0"/>
              </a:rPr>
              <a:t>beginning: </a:t>
            </a:r>
            <a:r>
              <a:rPr lang="en-GB" sz="3000" b="1" u="sng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Monday </a:t>
            </a:r>
            <a:r>
              <a:rPr lang="en-GB" sz="3000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16</a:t>
            </a:r>
            <a:r>
              <a:rPr lang="en-GB" sz="3000" b="1" u="sng" baseline="30000" dirty="0" smtClean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th</a:t>
            </a:r>
            <a:r>
              <a:rPr lang="en-GB" sz="3000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 January 2017</a:t>
            </a:r>
            <a:r>
              <a:rPr lang="en-GB" sz="3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sz="3000" b="1" dirty="0">
                <a:latin typeface="Calibri" panose="020F0502020204030204" pitchFamily="34" charset="0"/>
                <a:cs typeface="Arial" pitchFamily="34" charset="0"/>
              </a:rPr>
              <a:t>and appointments will be issued </a:t>
            </a:r>
            <a:r>
              <a:rPr lang="en-GB" sz="3000" b="1" dirty="0" smtClean="0">
                <a:latin typeface="Calibri" panose="020F0502020204030204" pitchFamily="34" charset="0"/>
                <a:cs typeface="Arial" pitchFamily="34" charset="0"/>
              </a:rPr>
              <a:t>via </a:t>
            </a:r>
            <a:r>
              <a:rPr lang="en-GB" sz="3000" b="1" dirty="0">
                <a:latin typeface="Calibri" panose="020F0502020204030204" pitchFamily="34" charset="0"/>
                <a:cs typeface="Arial" pitchFamily="34" charset="0"/>
              </a:rPr>
              <a:t>your tutors.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3000" b="1" dirty="0">
                <a:latin typeface="Calibri" panose="020F0502020204030204" pitchFamily="34" charset="0"/>
                <a:cs typeface="Arial" pitchFamily="34" charset="0"/>
              </a:rPr>
              <a:t>The interviews for external candidates will start in the week </a:t>
            </a:r>
            <a:r>
              <a:rPr lang="en-GB" sz="3000" b="1" dirty="0" smtClean="0">
                <a:latin typeface="Calibri" panose="020F0502020204030204" pitchFamily="34" charset="0"/>
                <a:cs typeface="Arial" pitchFamily="34" charset="0"/>
              </a:rPr>
              <a:t>beginning: </a:t>
            </a:r>
            <a:r>
              <a:rPr lang="en-GB" sz="3000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Monday 23rd January</a:t>
            </a:r>
            <a:endParaRPr lang="en-GB" sz="3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altLang="en-US" smtClean="0"/>
              <a:t>	</a:t>
            </a:r>
            <a:r>
              <a:rPr lang="en-GB" altLang="en-US" sz="5400" b="1" u="sng" smtClean="0"/>
              <a:t>What next?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idx="1"/>
          </p:nvPr>
        </p:nvSpPr>
        <p:spPr>
          <a:xfrm>
            <a:off x="179512" y="1916113"/>
            <a:ext cx="8784976" cy="2665412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ct val="10000"/>
              </a:spcAft>
              <a:buClr>
                <a:schemeClr val="tx1"/>
              </a:buClr>
              <a:defRPr/>
            </a:pPr>
            <a:r>
              <a:rPr lang="en-GB" sz="11200" b="1" dirty="0" smtClean="0">
                <a:latin typeface="Calibri" panose="020F0502020204030204" pitchFamily="34" charset="0"/>
                <a:cs typeface="Arial" pitchFamily="34" charset="0"/>
              </a:rPr>
              <a:t>Talk </a:t>
            </a:r>
            <a:r>
              <a:rPr lang="en-GB" sz="11200" b="1" dirty="0">
                <a:latin typeface="Calibri" panose="020F0502020204030204" pitchFamily="34" charset="0"/>
                <a:cs typeface="Arial" pitchFamily="34" charset="0"/>
              </a:rPr>
              <a:t>to the right people including your teachers</a:t>
            </a:r>
          </a:p>
          <a:p>
            <a:pPr marL="274320" indent="-274320" eaLnBrk="1" fontAlgn="auto" hangingPunct="1">
              <a:spcAft>
                <a:spcPct val="10000"/>
              </a:spcAft>
              <a:buClr>
                <a:schemeClr val="tx1"/>
              </a:buClr>
              <a:defRPr/>
            </a:pPr>
            <a:r>
              <a:rPr lang="en-GB" sz="11200" b="1" dirty="0" smtClean="0">
                <a:latin typeface="Calibri" panose="020F0502020204030204" pitchFamily="34" charset="0"/>
                <a:cs typeface="Arial" pitchFamily="34" charset="0"/>
              </a:rPr>
              <a:t>Find </a:t>
            </a:r>
            <a:r>
              <a:rPr lang="en-GB" sz="11200" b="1" dirty="0">
                <a:latin typeface="Calibri" panose="020F0502020204030204" pitchFamily="34" charset="0"/>
                <a:cs typeface="Arial" pitchFamily="34" charset="0"/>
              </a:rPr>
              <a:t>the courses you think you will </a:t>
            </a:r>
            <a:r>
              <a:rPr lang="en-GB" sz="11200" b="1" dirty="0" smtClean="0">
                <a:latin typeface="Calibri" panose="020F0502020204030204" pitchFamily="34" charset="0"/>
                <a:cs typeface="Arial" pitchFamily="34" charset="0"/>
              </a:rPr>
              <a:t>like to study</a:t>
            </a:r>
          </a:p>
          <a:p>
            <a:pPr marL="274320" indent="-274320" eaLnBrk="1" fontAlgn="auto" hangingPunct="1">
              <a:spcAft>
                <a:spcPct val="10000"/>
              </a:spcAft>
              <a:buClr>
                <a:schemeClr val="tx1"/>
              </a:buClr>
              <a:defRPr/>
            </a:pPr>
            <a:r>
              <a:rPr lang="en-GB" sz="11200" b="1" dirty="0" smtClean="0">
                <a:latin typeface="Calibri" panose="020F0502020204030204" pitchFamily="34" charset="0"/>
                <a:cs typeface="Arial" pitchFamily="34" charset="0"/>
              </a:rPr>
              <a:t>Attend the Rising Sixth Surgeries if you have any questions </a:t>
            </a:r>
            <a:endParaRPr lang="en-GB" sz="11200" b="1" dirty="0">
              <a:latin typeface="Calibri" panose="020F0502020204030204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ct val="10000"/>
              </a:spcAft>
              <a:buClr>
                <a:schemeClr val="tx1"/>
              </a:buClr>
              <a:defRPr/>
            </a:pPr>
            <a:r>
              <a:rPr lang="en-GB" sz="11200" b="1" dirty="0" smtClean="0">
                <a:latin typeface="Calibri" panose="020F0502020204030204" pitchFamily="34" charset="0"/>
                <a:cs typeface="Arial" pitchFamily="34" charset="0"/>
              </a:rPr>
              <a:t>Attend the Sixth </a:t>
            </a:r>
            <a:r>
              <a:rPr lang="en-GB" sz="11200" b="1" dirty="0">
                <a:latin typeface="Calibri" panose="020F0502020204030204" pitchFamily="34" charset="0"/>
                <a:cs typeface="Arial" pitchFamily="34" charset="0"/>
              </a:rPr>
              <a:t>Form i</a:t>
            </a:r>
            <a:r>
              <a:rPr lang="en-GB" sz="11200" b="1" dirty="0" smtClean="0">
                <a:latin typeface="Calibri" panose="020F0502020204030204" pitchFamily="34" charset="0"/>
                <a:cs typeface="Arial" pitchFamily="34" charset="0"/>
              </a:rPr>
              <a:t>nterview to discuss your choices and know why you are picking those subjects   </a:t>
            </a:r>
            <a:endParaRPr lang="en-GB" sz="11200" b="1" dirty="0">
              <a:latin typeface="Calibri" panose="020F0502020204030204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ct val="100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GB" sz="9600" b="1">
                <a:latin typeface="Arial" pitchFamily="34" charset="0"/>
                <a:cs typeface="Arial" pitchFamily="34" charset="0"/>
              </a:rPr>
              <a:t>  </a:t>
            </a:r>
            <a:endParaRPr lang="en-GB" sz="6400" b="1" u="sng" dirty="0">
              <a:solidFill>
                <a:schemeClr val="tx2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ct val="100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GB" sz="9600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Work </a:t>
            </a:r>
            <a:r>
              <a:rPr lang="en-GB" sz="9600" b="1" u="sng" dirty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hard &amp; do as well as you can in your GCSEs</a:t>
            </a:r>
            <a:r>
              <a:rPr lang="en-GB" sz="9600" b="1" u="sng" dirty="0">
                <a:solidFill>
                  <a:schemeClr val="bg2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endParaRPr lang="en-GB" sz="9600" b="1" u="sng" dirty="0" smtClean="0">
              <a:solidFill>
                <a:schemeClr val="bg2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ct val="100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endParaRPr lang="en-US" sz="9600" b="1" u="sng" dirty="0" smtClean="0">
              <a:solidFill>
                <a:schemeClr val="bg2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ct val="10000"/>
              </a:spcAft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n-US" sz="9600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Thursday 29</a:t>
            </a:r>
            <a:r>
              <a:rPr lang="en-US" sz="9600" b="1" u="sng" baseline="30000" dirty="0" smtClean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th</a:t>
            </a:r>
            <a:r>
              <a:rPr lang="en-US" sz="9600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Arial" pitchFamily="34" charset="0"/>
              </a:rPr>
              <a:t> June 2017 – Sixth Form Induction Day</a:t>
            </a:r>
          </a:p>
          <a:p>
            <a:pPr marL="274320" indent="-274320" algn="ctr" eaLnBrk="1" fontAlgn="auto" hangingPunct="1">
              <a:spcAft>
                <a:spcPct val="10000"/>
              </a:spcAft>
              <a:buClr>
                <a:schemeClr val="tx1"/>
              </a:buClr>
              <a:buFont typeface="Wingdings" pitchFamily="2" charset="2"/>
              <a:buNone/>
              <a:defRPr/>
            </a:pPr>
            <a:endParaRPr lang="en-US" sz="9600" b="1" dirty="0">
              <a:solidFill>
                <a:schemeClr val="tx2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5175"/>
            <a:ext cx="8915400" cy="792163"/>
          </a:xfrm>
        </p:spPr>
        <p:txBody>
          <a:bodyPr/>
          <a:lstStyle/>
          <a:p>
            <a:pPr algn="ctr" eaLnBrk="1" hangingPunct="1"/>
            <a:r>
              <a:rPr lang="en-US" altLang="en-US" sz="3500" b="1" u="sng" dirty="0" smtClean="0"/>
              <a:t>Why choose Little Heath Sixth Form?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800"/>
            <a:ext cx="8893175" cy="5664200"/>
          </a:xfrm>
        </p:spPr>
        <p:txBody>
          <a:bodyPr/>
          <a:lstStyle/>
          <a:p>
            <a:pPr marL="0" indent="0" eaLnBrk="1" hangingPunct="1">
              <a:buClrTx/>
              <a:buNone/>
            </a:pPr>
            <a:r>
              <a:rPr lang="en-GB" alt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Because we have a  £3.5 million state of the art Sixth Form Centre</a:t>
            </a:r>
            <a:r>
              <a:rPr lang="en-GB" altLang="en-US" sz="2400" b="1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altLang="en-US" sz="24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hlink"/>
              </a:buClr>
            </a:pPr>
            <a:endParaRPr lang="en-US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5724128" cy="38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72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5175"/>
            <a:ext cx="8915400" cy="792163"/>
          </a:xfrm>
        </p:spPr>
        <p:txBody>
          <a:bodyPr/>
          <a:lstStyle/>
          <a:p>
            <a:pPr algn="ctr" eaLnBrk="1" hangingPunct="1"/>
            <a:r>
              <a:rPr lang="en-US" altLang="en-US" sz="3800" b="1" u="sng" dirty="0" smtClean="0"/>
              <a:t>Why choose Little Heath Sixth Form?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4108" y="1988840"/>
            <a:ext cx="8893175" cy="5664200"/>
          </a:xfrm>
        </p:spPr>
        <p:txBody>
          <a:bodyPr/>
          <a:lstStyle/>
          <a:p>
            <a:pPr eaLnBrk="1" hangingPunct="1">
              <a:buClrTx/>
            </a:pPr>
            <a:r>
              <a:rPr lang="en-GB" altLang="en-US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But, we have so much more to offer than just a new building.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endParaRPr lang="en-US" altLang="en-US" sz="24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hlink"/>
              </a:buClr>
            </a:pPr>
            <a:endParaRPr lang="en-US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82" y="3501008"/>
            <a:ext cx="4211960" cy="2797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211960" cy="279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61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5175"/>
            <a:ext cx="8915400" cy="792163"/>
          </a:xfrm>
        </p:spPr>
        <p:txBody>
          <a:bodyPr/>
          <a:lstStyle/>
          <a:p>
            <a:pPr algn="ctr" eaLnBrk="1" hangingPunct="1"/>
            <a:r>
              <a:rPr lang="en-US" altLang="en-US" sz="3500" b="1" u="sng" dirty="0" smtClean="0"/>
              <a:t>Why choose Little Heath Sixth Form?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8893175" cy="5664200"/>
          </a:xfrm>
        </p:spPr>
        <p:txBody>
          <a:bodyPr/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Fresh start, but with some degree of continuity to ease the transition to KS5.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GB" altLang="en-US" b="1" dirty="0" smtClean="0">
                <a:latin typeface="Calibri" panose="020F0502020204030204" pitchFamily="34" charset="0"/>
              </a:rPr>
              <a:t>Expert teaching in smaller classes. Teachers who will work hard to support to help you achieve</a:t>
            </a:r>
            <a:r>
              <a:rPr lang="en-US" alt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grades which are better than students at other schools with similar GCSE results 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Motivational target setting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Broad and balanced curriculum - see the prospectus on the website for details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" panose="020F0502020204030204" pitchFamily="34" charset="0"/>
                <a:cs typeface="Arial" panose="020B0604020202020204" pitchFamily="34" charset="0"/>
              </a:rPr>
              <a:t>Ability to mix and match between academic and vocational qualifications such as Business, ICT, Level 3 courses in Science, Health &amp; Social Care and Sport</a:t>
            </a:r>
          </a:p>
          <a:p>
            <a:pPr eaLnBrk="1" hangingPunct="1">
              <a:buClr>
                <a:schemeClr val="hlink"/>
              </a:buClr>
            </a:pPr>
            <a:endParaRPr lang="en-US" alt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420" y="-41021"/>
            <a:ext cx="553085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96391" y="1196752"/>
            <a:ext cx="2592387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600" b="1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This rocket represents Little Heath School’s value-added performance – the improvement added to students from GCSE to A Level</a:t>
            </a:r>
            <a:r>
              <a:rPr lang="en-GB" altLang="en-US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GB" altLang="en-US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 are consistently in the top </a:t>
            </a:r>
            <a:r>
              <a:rPr lang="en-GB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25</a:t>
            </a:r>
            <a:r>
              <a:rPr lang="en-GB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</a:t>
            </a:r>
            <a:r>
              <a:rPr lang="en-GB" alt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of the country</a:t>
            </a:r>
            <a:endParaRPr lang="en-GB" altLang="en-US" sz="2400" b="1" dirty="0">
              <a:solidFill>
                <a:schemeClr val="tx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3419872" y="2339802"/>
            <a:ext cx="4392488" cy="244827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292080" y="188640"/>
            <a:ext cx="3168352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Little Heath School 2016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76753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4213" y="779463"/>
            <a:ext cx="8229600" cy="1155700"/>
          </a:xfrm>
        </p:spPr>
        <p:txBody>
          <a:bodyPr/>
          <a:lstStyle/>
          <a:p>
            <a:pPr algn="ctr"/>
            <a:r>
              <a:rPr lang="en-GB" altLang="en-US" sz="4000" b="1" u="sng" dirty="0" smtClean="0"/>
              <a:t>Why choose Little Heath Sixth Form?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89437"/>
          </a:xfrm>
        </p:spPr>
        <p:txBody>
          <a:bodyPr/>
          <a:lstStyle/>
          <a:p>
            <a:pPr eaLnBrk="1" hangingPunct="1">
              <a:buClrTx/>
              <a:defRPr/>
            </a:pPr>
            <a:r>
              <a:rPr lang="en-GB" sz="2800" b="1" dirty="0" smtClean="0">
                <a:latin typeface="Calibri" panose="020F0502020204030204" pitchFamily="34" charset="0"/>
              </a:rPr>
              <a:t>New </a:t>
            </a:r>
            <a:r>
              <a:rPr lang="en-GB" sz="2800" b="1" dirty="0">
                <a:latin typeface="Calibri" panose="020F0502020204030204" pitchFamily="34" charset="0"/>
              </a:rPr>
              <a:t>way of </a:t>
            </a:r>
            <a:r>
              <a:rPr lang="en-GB" sz="2800" b="1" dirty="0" smtClean="0">
                <a:latin typeface="Calibri" panose="020F0502020204030204" pitchFamily="34" charset="0"/>
              </a:rPr>
              <a:t>working - 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experienced Sixth Form team who will treat you as young adults and listen to your opinions</a:t>
            </a:r>
          </a:p>
          <a:p>
            <a:pPr>
              <a:buClrTx/>
              <a:defRPr/>
            </a:pPr>
            <a:r>
              <a:rPr lang="en-GB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Mentor system - which helps bridge the gap between KS5 and future careers/university course</a:t>
            </a:r>
          </a:p>
          <a:p>
            <a:pPr>
              <a:buClrTx/>
              <a:defRPr/>
            </a:pP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Excellent 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track record of helping students onto their next steps – university or 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chosen </a:t>
            </a: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career </a:t>
            </a:r>
            <a:r>
              <a:rPr lang="en-US" sz="28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paths</a:t>
            </a:r>
          </a:p>
          <a:p>
            <a:pPr>
              <a:buClrTx/>
              <a:defRPr/>
            </a:pPr>
            <a:r>
              <a:rPr lang="en-GB" sz="3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New challenges and opportunities beyond the classroom</a:t>
            </a:r>
            <a:endParaRPr lang="en-GB" sz="30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GB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8387"/>
          </a:xfrm>
        </p:spPr>
        <p:txBody>
          <a:bodyPr/>
          <a:lstStyle/>
          <a:p>
            <a:pPr algn="ctr"/>
            <a:r>
              <a:rPr lang="en-GB" altLang="en-US" sz="4400" b="1" u="sng" dirty="0" smtClean="0"/>
              <a:t>Ofsted - July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535487"/>
          </a:xfrm>
        </p:spPr>
        <p:txBody>
          <a:bodyPr/>
          <a:lstStyle/>
          <a:p>
            <a:pPr lvl="1">
              <a:defRPr/>
            </a:pPr>
            <a:r>
              <a:rPr lang="en-GB" dirty="0" smtClean="0">
                <a:latin typeface="Calibri" panose="020F0502020204030204" pitchFamily="34" charset="0"/>
              </a:rPr>
              <a:t>“</a:t>
            </a:r>
            <a:r>
              <a:rPr lang="en-GB" b="1" dirty="0" smtClean="0">
                <a:latin typeface="Calibri" panose="020F0502020204030204" pitchFamily="34" charset="0"/>
              </a:rPr>
              <a:t>Achievement in the Sixth Form is good  in nearly all subjects and sometimes outstanding.”</a:t>
            </a:r>
          </a:p>
          <a:p>
            <a:pPr lvl="1">
              <a:defRPr/>
            </a:pPr>
            <a:r>
              <a:rPr lang="en-GB" b="1" dirty="0" smtClean="0">
                <a:latin typeface="Calibri" panose="020F0502020204030204" pitchFamily="34" charset="0"/>
              </a:rPr>
              <a:t>“Sixth Form  students are supported in developing mature and independent learning skills, ready for the next stage in their education or training.”</a:t>
            </a:r>
          </a:p>
          <a:p>
            <a:pPr marL="393700" lvl="1" indent="0">
              <a:buFont typeface="Wingdings 2" panose="05020102010507070707" pitchFamily="18" charset="2"/>
              <a:buNone/>
              <a:defRPr/>
            </a:pPr>
            <a:endParaRPr lang="en-GB" sz="800" b="1" u="sng" dirty="0" smtClean="0">
              <a:latin typeface="Calibri" panose="020F0502020204030204" pitchFamily="34" charset="0"/>
            </a:endParaRPr>
          </a:p>
          <a:p>
            <a:pPr marL="393700" lvl="1" indent="0">
              <a:buFont typeface="Wingdings 2" panose="05020102010507070707" pitchFamily="18" charset="2"/>
              <a:buNone/>
              <a:defRPr/>
            </a:pPr>
            <a:r>
              <a:rPr lang="en-GB" b="1" u="sng" dirty="0" smtClean="0">
                <a:latin typeface="Calibri" panose="020F0502020204030204" pitchFamily="34" charset="0"/>
              </a:rPr>
              <a:t>Results are good:</a:t>
            </a:r>
          </a:p>
          <a:p>
            <a:pPr marL="393700" lvl="1" indent="0">
              <a:buFont typeface="Wingdings 2" panose="05020102010507070707" pitchFamily="18" charset="2"/>
              <a:buNone/>
              <a:defRPr/>
            </a:pPr>
            <a:r>
              <a:rPr lang="en-GB" b="1" u="sng" dirty="0" smtClean="0">
                <a:latin typeface="Calibri" panose="020F0502020204030204" pitchFamily="34" charset="0"/>
              </a:rPr>
              <a:t>August 2016: </a:t>
            </a:r>
          </a:p>
          <a:p>
            <a:pPr marL="393700" lvl="1" indent="0">
              <a:buFont typeface="Wingdings 2" panose="05020102010507070707" pitchFamily="18" charset="2"/>
              <a:buNone/>
              <a:defRPr/>
            </a:pPr>
            <a:r>
              <a:rPr lang="en-GB" b="1" dirty="0" smtClean="0">
                <a:latin typeface="Calibri" panose="020F0502020204030204" pitchFamily="34" charset="0"/>
              </a:rPr>
              <a:t>15% of students gained A or A* grades</a:t>
            </a:r>
            <a:endParaRPr lang="en-GB" dirty="0" smtClean="0">
              <a:latin typeface="Calibri" panose="020F0502020204030204" pitchFamily="34" charset="0"/>
            </a:endParaRPr>
          </a:p>
          <a:p>
            <a:pPr marL="393700" lvl="1" indent="0">
              <a:buFont typeface="Wingdings 2" panose="05020102010507070707" pitchFamily="18" charset="2"/>
              <a:buNone/>
              <a:defRPr/>
            </a:pPr>
            <a:r>
              <a:rPr lang="en-GB" b="1" smtClean="0">
                <a:latin typeface="Calibri" panose="020F0502020204030204" pitchFamily="34" charset="0"/>
              </a:rPr>
              <a:t>40% </a:t>
            </a:r>
            <a:r>
              <a:rPr lang="en-GB" b="1" dirty="0" smtClean="0">
                <a:latin typeface="Calibri" panose="020F0502020204030204" pitchFamily="34" charset="0"/>
              </a:rPr>
              <a:t>of our students gained  A*-B grades</a:t>
            </a:r>
          </a:p>
          <a:p>
            <a:pPr marL="393700" lvl="1" indent="0">
              <a:buFont typeface="Wingdings 2" panose="05020102010507070707" pitchFamily="18" charset="2"/>
              <a:buNone/>
              <a:defRPr/>
            </a:pPr>
            <a:endParaRPr lang="en-GB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84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b="1" u="sng" smtClean="0"/>
              <a:t>Sophie </a:t>
            </a:r>
            <a:r>
              <a:rPr lang="en-GB" altLang="en-US" b="1" u="sng" dirty="0" err="1" smtClean="0"/>
              <a:t>Hopley</a:t>
            </a:r>
            <a:endParaRPr lang="en-GB" altLang="en-US" b="1" u="sng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dirty="0" smtClean="0">
                <a:latin typeface="Calibri" panose="020F0502020204030204" pitchFamily="34" charset="0"/>
              </a:rPr>
              <a:t>Year 12 student</a:t>
            </a:r>
          </a:p>
          <a:p>
            <a:r>
              <a:rPr lang="en-US" altLang="en-US" sz="3600" b="1" dirty="0" smtClean="0">
                <a:latin typeface="Calibri" panose="020F0502020204030204" pitchFamily="34" charset="0"/>
              </a:rPr>
              <a:t>Joined Little Heath Sixth Form in September 2016</a:t>
            </a:r>
          </a:p>
          <a:p>
            <a:r>
              <a:rPr lang="en-US" altLang="en-US" sz="3600" b="1" dirty="0" smtClean="0">
                <a:latin typeface="Calibri" panose="020F0502020204030204" pitchFamily="34" charset="0"/>
              </a:rPr>
              <a:t>Studying Biology, </a:t>
            </a:r>
            <a:r>
              <a:rPr lang="en-US" altLang="en-US" sz="3600" b="1" dirty="0" err="1" smtClean="0">
                <a:latin typeface="Calibri" panose="020F0502020204030204" pitchFamily="34" charset="0"/>
              </a:rPr>
              <a:t>Drama,Geography</a:t>
            </a:r>
            <a:r>
              <a:rPr lang="en-US" altLang="en-US" sz="3600" b="1" dirty="0" smtClean="0">
                <a:latin typeface="Calibri" panose="020F0502020204030204" pitchFamily="34" charset="0"/>
              </a:rPr>
              <a:t> and  Home Economics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7543800" cy="936625"/>
          </a:xfrm>
        </p:spPr>
        <p:txBody>
          <a:bodyPr/>
          <a:lstStyle/>
          <a:p>
            <a:pPr algn="ctr" eaLnBrk="1" hangingPunct="1"/>
            <a:r>
              <a:rPr lang="en-US" altLang="en-US" sz="4800" b="1" u="sng" dirty="0" smtClean="0"/>
              <a:t>Which subjects to </a:t>
            </a:r>
            <a:r>
              <a:rPr lang="en-US" altLang="en-US" sz="4800" b="1" u="sng" dirty="0" smtClean="0"/>
              <a:t>choose</a:t>
            </a:r>
            <a:r>
              <a:rPr lang="en-US" altLang="en-US" sz="4800" b="1" u="sng" dirty="0" smtClean="0"/>
              <a:t>?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683568" y="1844824"/>
            <a:ext cx="8077200" cy="4535487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sz="4700" b="1" dirty="0" smtClean="0">
                <a:latin typeface="Calibri" panose="020F0502020204030204" pitchFamily="34" charset="0"/>
                <a:cs typeface="Arial" pitchFamily="34" charset="0"/>
              </a:rPr>
              <a:t>Think about your career ambitions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sz="4700" b="1" dirty="0" smtClean="0">
                <a:latin typeface="Calibri" panose="020F0502020204030204" pitchFamily="34" charset="0"/>
                <a:cs typeface="Arial" pitchFamily="34" charset="0"/>
              </a:rPr>
              <a:t>Not sure about the future? Choose a range of subjects  which you are good at and </a:t>
            </a:r>
            <a:r>
              <a:rPr lang="en-GB" sz="4700" b="1" u="sng" dirty="0" smtClean="0">
                <a:latin typeface="Calibri" panose="020F0502020204030204" pitchFamily="34" charset="0"/>
                <a:cs typeface="Arial" pitchFamily="34" charset="0"/>
              </a:rPr>
              <a:t>enjoy</a:t>
            </a:r>
            <a:endParaRPr lang="en-GB" sz="47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sz="4700" b="1" dirty="0" smtClean="0">
                <a:latin typeface="Calibri" panose="020F0502020204030204" pitchFamily="34" charset="0"/>
                <a:cs typeface="Arial" pitchFamily="34" charset="0"/>
              </a:rPr>
              <a:t>Taster lessons are being held on Friday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sz="4700" b="1" dirty="0" smtClean="0">
                <a:latin typeface="Calibri" panose="020F0502020204030204" pitchFamily="34" charset="0"/>
                <a:cs typeface="Arial" pitchFamily="34" charset="0"/>
              </a:rPr>
              <a:t>Lots of  support from Sixth Form Team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GB" sz="4700" b="1" u="sng" dirty="0" smtClean="0">
                <a:latin typeface="Calibri" panose="020F0502020204030204" pitchFamily="34" charset="0"/>
                <a:cs typeface="Arial" pitchFamily="34" charset="0"/>
              </a:rPr>
              <a:t>Sixth Form Subject Choice Surgery 3.30-5.00 –</a:t>
            </a:r>
            <a:r>
              <a:rPr lang="en-GB" sz="4700" b="1" dirty="0" smtClean="0">
                <a:latin typeface="Calibri" panose="020F0502020204030204" pitchFamily="34" charset="0"/>
                <a:cs typeface="Arial" pitchFamily="34" charset="0"/>
              </a:rPr>
              <a:t>opportunity to discuss your subject choices and career plans  with members of the Sixth Form team.</a:t>
            </a:r>
            <a:endParaRPr lang="en-GB" sz="4700" b="1" u="sng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en-GB" sz="4700" b="1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2228</TotalTime>
  <Words>1477</Words>
  <Application>Microsoft Office PowerPoint</Application>
  <PresentationFormat>On-screen Show (4:3)</PresentationFormat>
  <Paragraphs>225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Wingdings</vt:lpstr>
      <vt:lpstr>Wingdings 2</vt:lpstr>
      <vt:lpstr>Flow</vt:lpstr>
      <vt:lpstr>LITTLE HEATH SCHOOL</vt:lpstr>
      <vt:lpstr>Why choose Little Heath Sixth Form?</vt:lpstr>
      <vt:lpstr>Why choose Little Heath Sixth Form?</vt:lpstr>
      <vt:lpstr>Why choose Little Heath Sixth Form?</vt:lpstr>
      <vt:lpstr>PowerPoint Presentation</vt:lpstr>
      <vt:lpstr>Why choose Little Heath Sixth Form?</vt:lpstr>
      <vt:lpstr>Ofsted - July 2014</vt:lpstr>
      <vt:lpstr>Sophie Hopley</vt:lpstr>
      <vt:lpstr>Which subjects to choose?</vt:lpstr>
      <vt:lpstr>A Level Reform</vt:lpstr>
      <vt:lpstr> A Levels</vt:lpstr>
      <vt:lpstr>Vocational A Levels</vt:lpstr>
      <vt:lpstr>Opportunities  beyond the classroom</vt:lpstr>
      <vt:lpstr>Enrichment</vt:lpstr>
      <vt:lpstr>Emily Henty</vt:lpstr>
      <vt:lpstr>How To Apply</vt:lpstr>
      <vt:lpstr>How to apply</vt:lpstr>
      <vt:lpstr> What next?</vt:lpstr>
    </vt:vector>
  </TitlesOfParts>
  <Company>Little Heath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Gvignali</dc:creator>
  <cp:lastModifiedBy>Ms G Vignali</cp:lastModifiedBy>
  <cp:revision>257</cp:revision>
  <cp:lastPrinted>2016-11-22T16:00:25Z</cp:lastPrinted>
  <dcterms:created xsi:type="dcterms:W3CDTF">2010-12-03T14:51:10Z</dcterms:created>
  <dcterms:modified xsi:type="dcterms:W3CDTF">2016-11-23T13:25:33Z</dcterms:modified>
</cp:coreProperties>
</file>