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0"/>
  </p:notesMasterIdLst>
  <p:handoutMasterIdLst>
    <p:handoutMasterId r:id="rId21"/>
  </p:handoutMasterIdLst>
  <p:sldIdLst>
    <p:sldId id="256" r:id="rId2"/>
    <p:sldId id="291" r:id="rId3"/>
    <p:sldId id="292" r:id="rId4"/>
    <p:sldId id="302" r:id="rId5"/>
    <p:sldId id="298" r:id="rId6"/>
    <p:sldId id="299" r:id="rId7"/>
    <p:sldId id="293" r:id="rId8"/>
    <p:sldId id="294" r:id="rId9"/>
    <p:sldId id="271" r:id="rId10"/>
    <p:sldId id="283" r:id="rId11"/>
    <p:sldId id="284" r:id="rId12"/>
    <p:sldId id="285" r:id="rId13"/>
    <p:sldId id="286" r:id="rId14"/>
    <p:sldId id="287" r:id="rId15"/>
    <p:sldId id="300" r:id="rId16"/>
    <p:sldId id="301" r:id="rId17"/>
    <p:sldId id="296" r:id="rId18"/>
    <p:sldId id="297" r:id="rId1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417" autoAdjust="0"/>
  </p:normalViewPr>
  <p:slideViewPr>
    <p:cSldViewPr>
      <p:cViewPr varScale="1">
        <p:scale>
          <a:sx n="94" d="100"/>
          <a:sy n="94" d="100"/>
        </p:scale>
        <p:origin x="2094"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7"/>
            <a:ext cx="2945659" cy="496331"/>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6" y="7"/>
            <a:ext cx="2945659" cy="496331"/>
          </a:xfrm>
          <a:prstGeom prst="rect">
            <a:avLst/>
          </a:prstGeom>
        </p:spPr>
        <p:txBody>
          <a:bodyPr vert="horz" lIns="91440" tIns="45720" rIns="91440" bIns="45720" rtlCol="0"/>
          <a:lstStyle>
            <a:lvl1pPr algn="r">
              <a:defRPr sz="1200"/>
            </a:lvl1pPr>
          </a:lstStyle>
          <a:p>
            <a:fld id="{D9E50BBC-3A79-442F-A397-6865EE3C732B}" type="datetimeFigureOut">
              <a:rPr lang="en-GB" smtClean="0"/>
              <a:pPr/>
              <a:t>07/03/2017</a:t>
            </a:fld>
            <a:endParaRPr lang="en-GB" dirty="0"/>
          </a:p>
        </p:txBody>
      </p:sp>
      <p:sp>
        <p:nvSpPr>
          <p:cNvPr id="4" name="Footer Placeholder 3"/>
          <p:cNvSpPr>
            <a:spLocks noGrp="1"/>
          </p:cNvSpPr>
          <p:nvPr>
            <p:ph type="ftr" sz="quarter" idx="2"/>
          </p:nvPr>
        </p:nvSpPr>
        <p:spPr>
          <a:xfrm>
            <a:off x="3" y="9428590"/>
            <a:ext cx="2945659" cy="496331"/>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6" y="9428590"/>
            <a:ext cx="2945659" cy="496331"/>
          </a:xfrm>
          <a:prstGeom prst="rect">
            <a:avLst/>
          </a:prstGeom>
        </p:spPr>
        <p:txBody>
          <a:bodyPr vert="horz" lIns="91440" tIns="45720" rIns="91440" bIns="45720" rtlCol="0" anchor="b"/>
          <a:lstStyle>
            <a:lvl1pPr algn="r">
              <a:defRPr sz="1200"/>
            </a:lvl1pPr>
          </a:lstStyle>
          <a:p>
            <a:fld id="{88B6CA62-E761-4026-A968-EC953C878B6E}" type="slidenum">
              <a:rPr lang="en-GB" smtClean="0"/>
              <a:pPr/>
              <a:t>‹#›</a:t>
            </a:fld>
            <a:endParaRPr lang="en-GB" dirty="0"/>
          </a:p>
        </p:txBody>
      </p:sp>
    </p:spTree>
    <p:extLst>
      <p:ext uri="{BB962C8B-B14F-4D97-AF65-F5344CB8AC3E}">
        <p14:creationId xmlns:p14="http://schemas.microsoft.com/office/powerpoint/2010/main" val="2206749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8" y="7"/>
            <a:ext cx="294640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49688" y="7"/>
            <a:ext cx="2946400" cy="496888"/>
          </a:xfrm>
          <a:prstGeom prst="rect">
            <a:avLst/>
          </a:prstGeom>
        </p:spPr>
        <p:txBody>
          <a:bodyPr vert="horz" lIns="91440" tIns="45720" rIns="91440" bIns="45720" rtlCol="0"/>
          <a:lstStyle>
            <a:lvl1pPr algn="r">
              <a:defRPr sz="1200"/>
            </a:lvl1pPr>
          </a:lstStyle>
          <a:p>
            <a:fld id="{556E22AB-15A1-4515-8E8E-3B087A5373C6}" type="datetimeFigureOut">
              <a:rPr lang="en-GB" smtClean="0"/>
              <a:pPr/>
              <a:t>07/03/2017</a:t>
            </a:fld>
            <a:endParaRPr lang="en-GB" dirty="0"/>
          </a:p>
        </p:txBody>
      </p:sp>
      <p:sp>
        <p:nvSpPr>
          <p:cNvPr id="4" name="Slide Image Placeholder 3"/>
          <p:cNvSpPr>
            <a:spLocks noGrp="1" noRot="1" noChangeAspect="1"/>
          </p:cNvSpPr>
          <p:nvPr>
            <p:ph type="sldImg" idx="2"/>
          </p:nvPr>
        </p:nvSpPr>
        <p:spPr>
          <a:xfrm>
            <a:off x="919163" y="744538"/>
            <a:ext cx="4959350" cy="3721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461" y="4714884"/>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8" y="9428164"/>
            <a:ext cx="2946400" cy="4968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49688" y="9428164"/>
            <a:ext cx="2946400" cy="496887"/>
          </a:xfrm>
          <a:prstGeom prst="rect">
            <a:avLst/>
          </a:prstGeom>
        </p:spPr>
        <p:txBody>
          <a:bodyPr vert="horz" lIns="91440" tIns="45720" rIns="91440" bIns="45720" rtlCol="0" anchor="b"/>
          <a:lstStyle>
            <a:lvl1pPr algn="r">
              <a:defRPr sz="1200"/>
            </a:lvl1pPr>
          </a:lstStyle>
          <a:p>
            <a:fld id="{906F553C-1375-40BE-B4D5-1ED09A6577BD}" type="slidenum">
              <a:rPr lang="en-GB" smtClean="0"/>
              <a:pPr/>
              <a:t>‹#›</a:t>
            </a:fld>
            <a:endParaRPr lang="en-GB" dirty="0"/>
          </a:p>
        </p:txBody>
      </p:sp>
    </p:spTree>
    <p:extLst>
      <p:ext uri="{BB962C8B-B14F-4D97-AF65-F5344CB8AC3E}">
        <p14:creationId xmlns:p14="http://schemas.microsoft.com/office/powerpoint/2010/main" val="1400368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06F553C-1375-40BE-B4D5-1ED09A6577BD}" type="slidenum">
              <a:rPr lang="en-GB" smtClean="0"/>
              <a:pPr/>
              <a:t>1</a:t>
            </a:fld>
            <a:endParaRPr lang="en-GB" dirty="0"/>
          </a:p>
        </p:txBody>
      </p:sp>
    </p:spTree>
    <p:extLst>
      <p:ext uri="{BB962C8B-B14F-4D97-AF65-F5344CB8AC3E}">
        <p14:creationId xmlns:p14="http://schemas.microsoft.com/office/powerpoint/2010/main" val="3489584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4AC142A-0F45-4DD6-8599-BEE6772BBE9E}" type="datetimeFigureOut">
              <a:rPr lang="en-GB" smtClean="0"/>
              <a:pPr/>
              <a:t>07/03/2017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23AC0B0-772D-4AF9-A192-C2FAC0A15013}" type="slidenum">
              <a:rPr lang="en-GB" smtClean="0"/>
              <a:pPr/>
              <a:t>‹#›</a:t>
            </a:fld>
            <a:endParaRPr lang="en-GB" dirty="0"/>
          </a:p>
        </p:txBody>
      </p:sp>
    </p:spTree>
    <p:extLst>
      <p:ext uri="{BB962C8B-B14F-4D97-AF65-F5344CB8AC3E}">
        <p14:creationId xmlns:p14="http://schemas.microsoft.com/office/powerpoint/2010/main" val="1300673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AC142A-0F45-4DD6-8599-BEE6772BBE9E}" type="datetimeFigureOut">
              <a:rPr lang="en-GB" smtClean="0"/>
              <a:pPr/>
              <a:t>07/03/2017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23AC0B0-772D-4AF9-A192-C2FAC0A15013}" type="slidenum">
              <a:rPr lang="en-GB" smtClean="0"/>
              <a:pPr/>
              <a:t>‹#›</a:t>
            </a:fld>
            <a:endParaRPr lang="en-GB" dirty="0"/>
          </a:p>
        </p:txBody>
      </p:sp>
    </p:spTree>
    <p:extLst>
      <p:ext uri="{BB962C8B-B14F-4D97-AF65-F5344CB8AC3E}">
        <p14:creationId xmlns:p14="http://schemas.microsoft.com/office/powerpoint/2010/main" val="3131009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AC142A-0F45-4DD6-8599-BEE6772BBE9E}" type="datetimeFigureOut">
              <a:rPr lang="en-GB" smtClean="0"/>
              <a:pPr/>
              <a:t>07/03/2017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23AC0B0-772D-4AF9-A192-C2FAC0A15013}" type="slidenum">
              <a:rPr lang="en-GB" smtClean="0"/>
              <a:pPr/>
              <a:t>‹#›</a:t>
            </a:fld>
            <a:endParaRPr lang="en-GB" dirty="0"/>
          </a:p>
        </p:txBody>
      </p:sp>
    </p:spTree>
    <p:extLst>
      <p:ext uri="{BB962C8B-B14F-4D97-AF65-F5344CB8AC3E}">
        <p14:creationId xmlns:p14="http://schemas.microsoft.com/office/powerpoint/2010/main" val="3866813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AC142A-0F45-4DD6-8599-BEE6772BBE9E}" type="datetimeFigureOut">
              <a:rPr lang="en-GB" smtClean="0"/>
              <a:pPr/>
              <a:t>07/03/2017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23AC0B0-772D-4AF9-A192-C2FAC0A15013}" type="slidenum">
              <a:rPr lang="en-GB" smtClean="0"/>
              <a:pPr/>
              <a:t>‹#›</a:t>
            </a:fld>
            <a:endParaRPr lang="en-GB" dirty="0"/>
          </a:p>
        </p:txBody>
      </p:sp>
    </p:spTree>
    <p:extLst>
      <p:ext uri="{BB962C8B-B14F-4D97-AF65-F5344CB8AC3E}">
        <p14:creationId xmlns:p14="http://schemas.microsoft.com/office/powerpoint/2010/main" val="3860260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AC142A-0F45-4DD6-8599-BEE6772BBE9E}" type="datetimeFigureOut">
              <a:rPr lang="en-GB" smtClean="0"/>
              <a:pPr/>
              <a:t>07/03/2017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23AC0B0-772D-4AF9-A192-C2FAC0A15013}" type="slidenum">
              <a:rPr lang="en-GB" smtClean="0"/>
              <a:pPr/>
              <a:t>‹#›</a:t>
            </a:fld>
            <a:endParaRPr lang="en-GB" dirty="0"/>
          </a:p>
        </p:txBody>
      </p:sp>
    </p:spTree>
    <p:extLst>
      <p:ext uri="{BB962C8B-B14F-4D97-AF65-F5344CB8AC3E}">
        <p14:creationId xmlns:p14="http://schemas.microsoft.com/office/powerpoint/2010/main" val="2692451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4AC142A-0F45-4DD6-8599-BEE6772BBE9E}" type="datetimeFigureOut">
              <a:rPr lang="en-GB" smtClean="0"/>
              <a:pPr/>
              <a:t>07/03/2017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23AC0B0-772D-4AF9-A192-C2FAC0A15013}" type="slidenum">
              <a:rPr lang="en-GB" smtClean="0"/>
              <a:pPr/>
              <a:t>‹#›</a:t>
            </a:fld>
            <a:endParaRPr lang="en-GB" dirty="0"/>
          </a:p>
        </p:txBody>
      </p:sp>
    </p:spTree>
    <p:extLst>
      <p:ext uri="{BB962C8B-B14F-4D97-AF65-F5344CB8AC3E}">
        <p14:creationId xmlns:p14="http://schemas.microsoft.com/office/powerpoint/2010/main" val="3894053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4AC142A-0F45-4DD6-8599-BEE6772BBE9E}" type="datetimeFigureOut">
              <a:rPr lang="en-GB" smtClean="0"/>
              <a:pPr/>
              <a:t>07/03/2017</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F23AC0B0-772D-4AF9-A192-C2FAC0A15013}" type="slidenum">
              <a:rPr lang="en-GB" smtClean="0"/>
              <a:pPr/>
              <a:t>‹#›</a:t>
            </a:fld>
            <a:endParaRPr lang="en-GB" dirty="0"/>
          </a:p>
        </p:txBody>
      </p:sp>
    </p:spTree>
    <p:extLst>
      <p:ext uri="{BB962C8B-B14F-4D97-AF65-F5344CB8AC3E}">
        <p14:creationId xmlns:p14="http://schemas.microsoft.com/office/powerpoint/2010/main" val="10532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4AC142A-0F45-4DD6-8599-BEE6772BBE9E}" type="datetimeFigureOut">
              <a:rPr lang="en-GB" smtClean="0"/>
              <a:pPr/>
              <a:t>07/03/2017</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F23AC0B0-772D-4AF9-A192-C2FAC0A15013}" type="slidenum">
              <a:rPr lang="en-GB" smtClean="0"/>
              <a:pPr/>
              <a:t>‹#›</a:t>
            </a:fld>
            <a:endParaRPr lang="en-GB" dirty="0"/>
          </a:p>
        </p:txBody>
      </p:sp>
    </p:spTree>
    <p:extLst>
      <p:ext uri="{BB962C8B-B14F-4D97-AF65-F5344CB8AC3E}">
        <p14:creationId xmlns:p14="http://schemas.microsoft.com/office/powerpoint/2010/main" val="379959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AC142A-0F45-4DD6-8599-BEE6772BBE9E}" type="datetimeFigureOut">
              <a:rPr lang="en-GB" smtClean="0"/>
              <a:pPr/>
              <a:t>07/03/2017</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F23AC0B0-772D-4AF9-A192-C2FAC0A15013}" type="slidenum">
              <a:rPr lang="en-GB" smtClean="0"/>
              <a:pPr/>
              <a:t>‹#›</a:t>
            </a:fld>
            <a:endParaRPr lang="en-GB" dirty="0"/>
          </a:p>
        </p:txBody>
      </p:sp>
    </p:spTree>
    <p:extLst>
      <p:ext uri="{BB962C8B-B14F-4D97-AF65-F5344CB8AC3E}">
        <p14:creationId xmlns:p14="http://schemas.microsoft.com/office/powerpoint/2010/main" val="1537891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AC142A-0F45-4DD6-8599-BEE6772BBE9E}" type="datetimeFigureOut">
              <a:rPr lang="en-GB" smtClean="0"/>
              <a:pPr/>
              <a:t>07/03/2017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23AC0B0-772D-4AF9-A192-C2FAC0A15013}" type="slidenum">
              <a:rPr lang="en-GB" smtClean="0"/>
              <a:pPr/>
              <a:t>‹#›</a:t>
            </a:fld>
            <a:endParaRPr lang="en-GB" dirty="0"/>
          </a:p>
        </p:txBody>
      </p:sp>
    </p:spTree>
    <p:extLst>
      <p:ext uri="{BB962C8B-B14F-4D97-AF65-F5344CB8AC3E}">
        <p14:creationId xmlns:p14="http://schemas.microsoft.com/office/powerpoint/2010/main" val="942347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AC142A-0F45-4DD6-8599-BEE6772BBE9E}" type="datetimeFigureOut">
              <a:rPr lang="en-GB" smtClean="0"/>
              <a:pPr/>
              <a:t>07/03/2017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23AC0B0-772D-4AF9-A192-C2FAC0A15013}" type="slidenum">
              <a:rPr lang="en-GB" smtClean="0"/>
              <a:pPr/>
              <a:t>‹#›</a:t>
            </a:fld>
            <a:endParaRPr lang="en-GB" dirty="0"/>
          </a:p>
        </p:txBody>
      </p:sp>
    </p:spTree>
    <p:extLst>
      <p:ext uri="{BB962C8B-B14F-4D97-AF65-F5344CB8AC3E}">
        <p14:creationId xmlns:p14="http://schemas.microsoft.com/office/powerpoint/2010/main" val="1080096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AC142A-0F45-4DD6-8599-BEE6772BBE9E}" type="datetimeFigureOut">
              <a:rPr lang="en-GB" smtClean="0"/>
              <a:pPr/>
              <a:t>07/03/2017</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3AC0B0-772D-4AF9-A192-C2FAC0A15013}" type="slidenum">
              <a:rPr lang="en-GB" smtClean="0"/>
              <a:pPr/>
              <a:t>‹#›</a:t>
            </a:fld>
            <a:endParaRPr lang="en-GB" dirty="0"/>
          </a:p>
        </p:txBody>
      </p:sp>
    </p:spTree>
    <p:extLst>
      <p:ext uri="{BB962C8B-B14F-4D97-AF65-F5344CB8AC3E}">
        <p14:creationId xmlns:p14="http://schemas.microsoft.com/office/powerpoint/2010/main" val="10043274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findapprenticeship.service.gov.uk/apprenticeship/apply/764576" TargetMode="External"/><Relationship Id="rId2" Type="http://schemas.openxmlformats.org/officeDocument/2006/relationships/hyperlink" Target="https://www.findapprenticeship.service.gov.uk/apprenticeships?ApprenticeshipLevel=Higher&amp;Hash=0&amp;Latitude=51.45659&amp;Longitude=-1.04427&amp;Location=Tilehurst%20(Berkshire)&amp;LocationType=NonNational&amp;PageNumber=1&amp;ResultsPerPage=5&amp;SearchAction=Search&amp;SearchField=All&amp;SearchMode=Keyword&amp;SortType=Relevancy&amp;WithinDistance=15"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findapprenticeship.service.gov.uk/apprenticeship/redirecttoexternalwebsite/-76506" TargetMode="External"/><Relationship Id="rId2" Type="http://schemas.openxmlformats.org/officeDocument/2006/relationships/hyperlink" Target="https://www.findapprenticeship.service.gov.uk/apprenticeships?Keywords=&amp;Location=Tilehurst+(Berkshire)&amp;WithinDistance=30&amp;ApprenticeshipLevel=Degree&amp;Latitude=51.45659&amp;Longitude=-1.04427&amp;Hash=-1898483488&amp;SearchMode=Keyword&amp;Category=&amp;LocationType=NonNational&amp;sortType=Distance&amp;SearchAction=Search&amp;DisplayDescription=true&amp;DisplayDistance=true&amp;DisplayClosingDate=true&amp;DisplayStartDate=true&amp;DisplayApprenticeshipLevel=false&amp;DisplayWage=fals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gov.uk/government/topical-events/national-apprenticeship-week-2015" TargetMode="External"/><Relationship Id="rId2" Type="http://schemas.openxmlformats.org/officeDocument/2006/relationships/hyperlink" Target="https://www.aat.org.uk/prod/s3fs-public/styles/responsive_16_9/public/news_and_pr/monies.jpg?itok=3u8Qu_l0" TargetMode="Externa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hyperlink" Target="https://www.aat.org.uk/sites/default/files/assets/Apprenticeships-good-career-choice-report.pdf" TargetMode="External"/><Relationship Id="rId4" Type="http://schemas.openxmlformats.org/officeDocument/2006/relationships/hyperlink" Target="http://www.cebr.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340768"/>
            <a:ext cx="7772400" cy="1470025"/>
          </a:xfrm>
        </p:spPr>
        <p:txBody>
          <a:bodyPr>
            <a:normAutofit/>
          </a:bodyPr>
          <a:lstStyle/>
          <a:p>
            <a:r>
              <a:rPr lang="en-GB" dirty="0" err="1" smtClean="0"/>
              <a:t>Adviza</a:t>
            </a:r>
            <a:r>
              <a:rPr lang="en-GB" dirty="0" smtClean="0"/>
              <a:t> – Apprenticeships</a:t>
            </a:r>
            <a:endParaRPr lang="en-GB" dirty="0"/>
          </a:p>
        </p:txBody>
      </p:sp>
      <p:sp>
        <p:nvSpPr>
          <p:cNvPr id="3" name="Subtitle 2"/>
          <p:cNvSpPr>
            <a:spLocks noGrp="1"/>
          </p:cNvSpPr>
          <p:nvPr>
            <p:ph type="subTitle" idx="1"/>
          </p:nvPr>
        </p:nvSpPr>
        <p:spPr>
          <a:xfrm>
            <a:off x="1187624" y="3068960"/>
            <a:ext cx="6912768" cy="1752600"/>
          </a:xfrm>
        </p:spPr>
        <p:txBody>
          <a:bodyPr>
            <a:normAutofit fontScale="92500" lnSpcReduction="10000"/>
          </a:bodyPr>
          <a:lstStyle/>
          <a:p>
            <a:endParaRPr lang="en-US" dirty="0" smtClean="0">
              <a:solidFill>
                <a:srgbClr val="C00000"/>
              </a:solidFill>
            </a:endParaRPr>
          </a:p>
          <a:p>
            <a:r>
              <a:rPr lang="en-US" dirty="0" smtClean="0">
                <a:solidFill>
                  <a:srgbClr val="C00000"/>
                </a:solidFill>
              </a:rPr>
              <a:t>Maurice Tattersdill – Careers Guidance Adviser</a:t>
            </a:r>
          </a:p>
          <a:p>
            <a:r>
              <a:rPr lang="en-US" sz="2000" dirty="0" smtClean="0">
                <a:solidFill>
                  <a:srgbClr val="C00000"/>
                </a:solidFill>
              </a:rPr>
              <a:t>March 2017</a:t>
            </a:r>
          </a:p>
          <a:p>
            <a:endParaRPr lang="en-US" sz="1600" dirty="0" smtClean="0">
              <a:solidFill>
                <a:srgbClr val="C00000"/>
              </a:solidFill>
            </a:endParaRPr>
          </a:p>
          <a:p>
            <a:endParaRPr lang="en-US" dirty="0" smtClean="0">
              <a:solidFill>
                <a:srgbClr val="C00000"/>
              </a:solidFill>
            </a:endParaRPr>
          </a:p>
        </p:txBody>
      </p:sp>
      <p:pic>
        <p:nvPicPr>
          <p:cNvPr id="7" name="Picture 6" descr="Adviza CMYK logo with tagl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50" y="5734050"/>
            <a:ext cx="172085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p:cNvGrpSpPr/>
          <p:nvPr/>
        </p:nvGrpSpPr>
        <p:grpSpPr>
          <a:xfrm>
            <a:off x="0" y="0"/>
            <a:ext cx="9140825" cy="430213"/>
            <a:chOff x="0" y="0"/>
            <a:chExt cx="9140825" cy="430213"/>
          </a:xfrm>
        </p:grpSpPr>
        <p:sp>
          <p:nvSpPr>
            <p:cNvPr id="6" name="Text Box 5"/>
            <p:cNvSpPr txBox="1">
              <a:spLocks noChangeAspect="1" noChangeArrowheads="1"/>
            </p:cNvSpPr>
            <p:nvPr/>
          </p:nvSpPr>
          <p:spPr bwMode="auto">
            <a:xfrm>
              <a:off x="0" y="0"/>
              <a:ext cx="9140825" cy="430213"/>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dirty="0"/>
            </a:p>
          </p:txBody>
        </p:sp>
        <p:sp>
          <p:nvSpPr>
            <p:cNvPr id="8" name="AutoShape 7"/>
            <p:cNvSpPr>
              <a:spLocks noChangeAspect="1" noChangeArrowheads="1"/>
            </p:cNvSpPr>
            <p:nvPr/>
          </p:nvSpPr>
          <p:spPr bwMode="auto">
            <a:xfrm>
              <a:off x="5724525" y="9525"/>
              <a:ext cx="1497013" cy="406400"/>
            </a:xfrm>
            <a:prstGeom prst="parallelogram">
              <a:avLst>
                <a:gd name="adj" fmla="val 92090"/>
              </a:avLst>
            </a:prstGeom>
            <a:solidFill>
              <a:srgbClr val="A5002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AutoShape 8"/>
            <p:cNvSpPr>
              <a:spLocks noChangeAspect="1" noChangeArrowheads="1"/>
            </p:cNvSpPr>
            <p:nvPr/>
          </p:nvSpPr>
          <p:spPr bwMode="auto">
            <a:xfrm>
              <a:off x="6877050" y="9525"/>
              <a:ext cx="1497013" cy="406400"/>
            </a:xfrm>
            <a:prstGeom prst="parallelogram">
              <a:avLst>
                <a:gd name="adj" fmla="val 92090"/>
              </a:avLst>
            </a:prstGeom>
            <a:solidFill>
              <a:srgbClr val="00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36489578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950" y="990600"/>
            <a:ext cx="867410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03631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950" y="990600"/>
            <a:ext cx="867410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66566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950" y="990600"/>
            <a:ext cx="867410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45724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950" y="990600"/>
            <a:ext cx="867410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55813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950" y="990600"/>
            <a:ext cx="867410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00814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Apprenticeships</a:t>
            </a:r>
            <a:endParaRPr lang="en-GB" dirty="0"/>
          </a:p>
        </p:txBody>
      </p:sp>
      <p:sp>
        <p:nvSpPr>
          <p:cNvPr id="3" name="Content Placeholder 2"/>
          <p:cNvSpPr>
            <a:spLocks noGrp="1"/>
          </p:cNvSpPr>
          <p:nvPr>
            <p:ph idx="1"/>
          </p:nvPr>
        </p:nvSpPr>
        <p:spPr/>
        <p:txBody>
          <a:bodyPr>
            <a:normAutofit fontScale="25000" lnSpcReduction="20000"/>
          </a:bodyPr>
          <a:lstStyle/>
          <a:p>
            <a:r>
              <a:rPr lang="en-GB" b="1" dirty="0"/>
              <a:t>Level 4 Higher Java Software Developer IT Apprentice - 8047</a:t>
            </a:r>
          </a:p>
          <a:p>
            <a:r>
              <a:rPr lang="en-GB" dirty="0" err="1"/>
              <a:t>Cgi</a:t>
            </a:r>
            <a:r>
              <a:rPr lang="en-GB" dirty="0"/>
              <a:t> It </a:t>
            </a:r>
            <a:r>
              <a:rPr lang="en-GB" dirty="0" err="1"/>
              <a:t>Uk</a:t>
            </a:r>
            <a:r>
              <a:rPr lang="en-GB" dirty="0"/>
              <a:t> Ltd</a:t>
            </a:r>
          </a:p>
          <a:p>
            <a:r>
              <a:rPr lang="en-GB" dirty="0">
                <a:hlinkClick r:id="rId2" tooltip="Return to search results"/>
              </a:rPr>
              <a:t>Return to search </a:t>
            </a:r>
            <a:r>
              <a:rPr lang="en-GB" dirty="0" err="1">
                <a:hlinkClick r:id="rId2" tooltip="Return to search results"/>
              </a:rPr>
              <a:t>results</a:t>
            </a:r>
            <a:r>
              <a:rPr lang="en-GB" dirty="0" err="1"/>
              <a:t>Print</a:t>
            </a:r>
            <a:r>
              <a:rPr lang="en-GB" dirty="0"/>
              <a:t> this page </a:t>
            </a:r>
          </a:p>
          <a:p>
            <a:r>
              <a:rPr lang="en-GB" dirty="0"/>
              <a:t>Do you have a passion for IT and technology? CGI are looking for individuals who want to develop a career within the IT Industry. Apply now! </a:t>
            </a:r>
          </a:p>
          <a:p>
            <a:r>
              <a:rPr lang="en-GB" dirty="0">
                <a:hlinkClick r:id="rId3" tooltip="Sign in to apply"/>
              </a:rPr>
              <a:t>Sign in to apply</a:t>
            </a:r>
            <a:r>
              <a:rPr lang="en-GB" dirty="0"/>
              <a:t> Closing date: 31 May 2017</a:t>
            </a:r>
          </a:p>
          <a:p>
            <a:r>
              <a:rPr lang="en-GB" b="1" dirty="0"/>
              <a:t>Apprenticeship summary</a:t>
            </a:r>
          </a:p>
          <a:p>
            <a:r>
              <a:rPr lang="en-GB" b="1" dirty="0"/>
              <a:t>Weekly wage</a:t>
            </a:r>
          </a:p>
          <a:p>
            <a:r>
              <a:rPr lang="en-GB" dirty="0"/>
              <a:t>£271.13 </a:t>
            </a:r>
          </a:p>
          <a:p>
            <a:r>
              <a:rPr lang="en-GB" b="1" dirty="0"/>
              <a:t>Working week</a:t>
            </a:r>
          </a:p>
          <a:p>
            <a:r>
              <a:rPr lang="en-GB" dirty="0"/>
              <a:t>37.5hrs p/w Monday-Friday </a:t>
            </a:r>
          </a:p>
          <a:p>
            <a:r>
              <a:rPr lang="en-GB" b="1" dirty="0"/>
              <a:t>Apprenticeship duration</a:t>
            </a:r>
          </a:p>
          <a:p>
            <a:r>
              <a:rPr lang="en-GB" dirty="0"/>
              <a:t>18-24 months</a:t>
            </a:r>
          </a:p>
          <a:p>
            <a:r>
              <a:rPr lang="en-GB" b="1" dirty="0"/>
              <a:t>Possible start date</a:t>
            </a:r>
          </a:p>
          <a:p>
            <a:r>
              <a:rPr lang="en-GB" dirty="0"/>
              <a:t>05 Jun 2017</a:t>
            </a:r>
          </a:p>
          <a:p>
            <a:r>
              <a:rPr lang="en-GB" b="1" dirty="0"/>
              <a:t>Date posted</a:t>
            </a:r>
          </a:p>
          <a:p>
            <a:r>
              <a:rPr lang="en-GB" dirty="0"/>
              <a:t>30 Jun 2016</a:t>
            </a:r>
          </a:p>
          <a:p>
            <a:r>
              <a:rPr lang="en-GB" b="1" dirty="0"/>
              <a:t>Distance</a:t>
            </a:r>
          </a:p>
          <a:p>
            <a:r>
              <a:rPr lang="en-GB" dirty="0"/>
              <a:t>3.3 miles</a:t>
            </a:r>
          </a:p>
          <a:p>
            <a:r>
              <a:rPr lang="en-GB" b="1" dirty="0"/>
              <a:t>Apprenticeship level</a:t>
            </a:r>
          </a:p>
          <a:p>
            <a:r>
              <a:rPr lang="en-GB" dirty="0"/>
              <a:t>Higher Level Apprenticeship</a:t>
            </a:r>
          </a:p>
          <a:p>
            <a:r>
              <a:rPr lang="en-GB" b="1" dirty="0"/>
              <a:t>Reference number</a:t>
            </a:r>
          </a:p>
          <a:p>
            <a:r>
              <a:rPr lang="en-GB" dirty="0"/>
              <a:t>VAC000867502</a:t>
            </a:r>
          </a:p>
          <a:p>
            <a:r>
              <a:rPr lang="en-GB" b="1" dirty="0"/>
              <a:t>Positions</a:t>
            </a:r>
          </a:p>
          <a:p>
            <a:r>
              <a:rPr lang="en-GB" dirty="0"/>
              <a:t>8 available</a:t>
            </a:r>
          </a:p>
          <a:p>
            <a:r>
              <a:rPr lang="en-GB" b="1" dirty="0"/>
              <a:t>In this role…</a:t>
            </a:r>
            <a:r>
              <a:rPr lang="en-GB" dirty="0"/>
              <a:t/>
            </a:r>
            <a:br>
              <a:rPr lang="en-GB" dirty="0"/>
            </a:br>
            <a:r>
              <a:rPr lang="en-GB" dirty="0"/>
              <a:t>We are looking for smart, motivated and creative individuals who want to pursue a career in software development and can demonstrate strong problem solving skills.</a:t>
            </a:r>
            <a:br>
              <a:rPr lang="en-GB" dirty="0"/>
            </a:br>
            <a:r>
              <a:rPr lang="en-GB" dirty="0"/>
              <a:t>We offer a range of roles across the industry including coding, development, testing, consulting and project management.</a:t>
            </a:r>
            <a:br>
              <a:rPr lang="en-GB" dirty="0"/>
            </a:br>
            <a:r>
              <a:rPr lang="en-GB" dirty="0"/>
              <a:t>The opportunity we are offering involves learning how to apply problem solving skills to real world situations; picking up new technical skills such as programming; learning about software testing and other industry practices; seeing how software is designed and developed in modern project environments.</a:t>
            </a:r>
          </a:p>
          <a:p>
            <a:endParaRPr lang="en-GB" dirty="0"/>
          </a:p>
        </p:txBody>
      </p:sp>
    </p:spTree>
    <p:extLst>
      <p:ext uri="{BB962C8B-B14F-4D97-AF65-F5344CB8AC3E}">
        <p14:creationId xmlns:p14="http://schemas.microsoft.com/office/powerpoint/2010/main" val="616518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Apprenticeships</a:t>
            </a:r>
            <a:endParaRPr lang="en-GB"/>
          </a:p>
        </p:txBody>
      </p:sp>
      <p:sp>
        <p:nvSpPr>
          <p:cNvPr id="3" name="Content Placeholder 2"/>
          <p:cNvSpPr>
            <a:spLocks noGrp="1"/>
          </p:cNvSpPr>
          <p:nvPr>
            <p:ph idx="1"/>
          </p:nvPr>
        </p:nvSpPr>
        <p:spPr/>
        <p:txBody>
          <a:bodyPr>
            <a:normAutofit fontScale="25000" lnSpcReduction="20000"/>
          </a:bodyPr>
          <a:lstStyle/>
          <a:p>
            <a:r>
              <a:rPr lang="en-GB" b="1" dirty="0"/>
              <a:t>Business Management Apprentice</a:t>
            </a:r>
          </a:p>
          <a:p>
            <a:r>
              <a:rPr lang="en-GB" dirty="0"/>
              <a:t>Nielsen</a:t>
            </a:r>
          </a:p>
          <a:p>
            <a:r>
              <a:rPr lang="en-GB" dirty="0">
                <a:hlinkClick r:id="rId2" tooltip="Return to search results"/>
              </a:rPr>
              <a:t>Return to search </a:t>
            </a:r>
            <a:r>
              <a:rPr lang="en-GB" dirty="0" err="1">
                <a:hlinkClick r:id="rId2" tooltip="Return to search results"/>
              </a:rPr>
              <a:t>results</a:t>
            </a:r>
            <a:r>
              <a:rPr lang="en-GB" dirty="0" err="1"/>
              <a:t>Print</a:t>
            </a:r>
            <a:r>
              <a:rPr lang="en-GB" dirty="0"/>
              <a:t> this page </a:t>
            </a:r>
          </a:p>
          <a:p>
            <a:r>
              <a:rPr lang="en-GB" dirty="0"/>
              <a:t>This is an exciting opportunity for you to be a part of Nielsen the world’s largest Market Research Company and experience a comprehensive Degree Apprentice Programme which exposes you to all areas of Nielsen’s business through rotations.</a:t>
            </a:r>
          </a:p>
          <a:p>
            <a:r>
              <a:rPr lang="en-GB" dirty="0"/>
              <a:t>This apprenticeship requires you to apply through the employer's website.</a:t>
            </a:r>
          </a:p>
          <a:p>
            <a:r>
              <a:rPr lang="en-GB" dirty="0">
                <a:hlinkClick r:id="rId3"/>
              </a:rPr>
              <a:t>Apply now</a:t>
            </a:r>
            <a:r>
              <a:rPr lang="en-GB" dirty="0"/>
              <a:t> Closing date: 10 Mar 2017</a:t>
            </a:r>
          </a:p>
          <a:p>
            <a:r>
              <a:rPr lang="en-GB" b="1" dirty="0"/>
              <a:t>Apprenticeship summary</a:t>
            </a:r>
          </a:p>
          <a:p>
            <a:r>
              <a:rPr lang="en-GB" b="1" dirty="0"/>
              <a:t>Annual wage</a:t>
            </a:r>
          </a:p>
          <a:p>
            <a:r>
              <a:rPr lang="en-GB" dirty="0"/>
              <a:t>£10,500.00 </a:t>
            </a:r>
          </a:p>
          <a:p>
            <a:r>
              <a:rPr lang="en-GB" b="1" dirty="0"/>
              <a:t>Working week</a:t>
            </a:r>
          </a:p>
          <a:p>
            <a:r>
              <a:rPr lang="en-GB" dirty="0"/>
              <a:t>Monday - Friday 9am-5pm</a:t>
            </a:r>
          </a:p>
          <a:p>
            <a:r>
              <a:rPr lang="en-GB" dirty="0"/>
              <a:t>Total hours per week: 35.00</a:t>
            </a:r>
          </a:p>
          <a:p>
            <a:r>
              <a:rPr lang="en-GB" b="1" dirty="0"/>
              <a:t>Apprenticeship duration</a:t>
            </a:r>
          </a:p>
          <a:p>
            <a:r>
              <a:rPr lang="en-GB" dirty="0"/>
              <a:t>3 years</a:t>
            </a:r>
          </a:p>
          <a:p>
            <a:r>
              <a:rPr lang="en-GB" b="1" dirty="0"/>
              <a:t>Possible start date</a:t>
            </a:r>
          </a:p>
          <a:p>
            <a:r>
              <a:rPr lang="en-GB" dirty="0"/>
              <a:t>04 Sep 2017</a:t>
            </a:r>
          </a:p>
          <a:p>
            <a:r>
              <a:rPr lang="en-GB" b="1" dirty="0"/>
              <a:t>Date posted</a:t>
            </a:r>
          </a:p>
          <a:p>
            <a:r>
              <a:rPr lang="en-GB" dirty="0"/>
              <a:t>09 Feb 2017</a:t>
            </a:r>
          </a:p>
          <a:p>
            <a:r>
              <a:rPr lang="en-GB" b="1" dirty="0"/>
              <a:t>Distance</a:t>
            </a:r>
          </a:p>
          <a:p>
            <a:r>
              <a:rPr lang="en-GB" dirty="0"/>
              <a:t>21.9 miles</a:t>
            </a:r>
          </a:p>
          <a:p>
            <a:r>
              <a:rPr lang="en-GB" b="1" dirty="0"/>
              <a:t>Apprenticeship level</a:t>
            </a:r>
          </a:p>
          <a:p>
            <a:r>
              <a:rPr lang="en-GB" dirty="0"/>
              <a:t>Degree Level Apprenticeship</a:t>
            </a:r>
          </a:p>
          <a:p>
            <a:r>
              <a:rPr lang="en-GB" b="1" dirty="0"/>
              <a:t>Reference number</a:t>
            </a:r>
          </a:p>
          <a:p>
            <a:r>
              <a:rPr lang="en-GB" dirty="0"/>
              <a:t>VAC001168854</a:t>
            </a:r>
          </a:p>
          <a:p>
            <a:r>
              <a:rPr lang="en-GB" b="1" dirty="0"/>
              <a:t>Positions</a:t>
            </a:r>
          </a:p>
          <a:p>
            <a:r>
              <a:rPr lang="en-GB" dirty="0"/>
              <a:t>9 available</a:t>
            </a:r>
          </a:p>
          <a:p>
            <a:r>
              <a:rPr lang="en-GB" dirty="0"/>
              <a:t>Nielsen values the client experience and the employee experience above all else, which is why our Apprentice Programme has been carefully designed to show you the best of Nielsen, and bring out the best in you.</a:t>
            </a:r>
          </a:p>
          <a:p>
            <a:r>
              <a:rPr lang="en-GB" dirty="0"/>
              <a:t>After a tailored on-boarding programme to quickly settle you in to the Nielsen team, you will spend each quarter developing your skills and understanding in different areas of the business through rotations.</a:t>
            </a:r>
          </a:p>
          <a:p>
            <a:r>
              <a:rPr lang="en-GB" dirty="0"/>
              <a:t>Staff Benefits</a:t>
            </a:r>
          </a:p>
          <a:p>
            <a:r>
              <a:rPr lang="en-GB" dirty="0"/>
              <a:t>Getting a debt free degree with 3 years work experience</a:t>
            </a:r>
          </a:p>
          <a:p>
            <a:r>
              <a:rPr lang="en-GB" dirty="0"/>
              <a:t>25 days holiday (rising to 28 with service) + Bank holidays! If this isn’t enough we also offer a holiday purchase scheme!</a:t>
            </a:r>
          </a:p>
          <a:p>
            <a:endParaRPr lang="en-GB" dirty="0"/>
          </a:p>
        </p:txBody>
      </p:sp>
    </p:spTree>
    <p:extLst>
      <p:ext uri="{BB962C8B-B14F-4D97-AF65-F5344CB8AC3E}">
        <p14:creationId xmlns:p14="http://schemas.microsoft.com/office/powerpoint/2010/main" val="3123019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dviza CMYK logo with tagl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5736771"/>
            <a:ext cx="172085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fontScale="90000"/>
          </a:bodyPr>
          <a:lstStyle/>
          <a:p>
            <a:r>
              <a:rPr lang="en-GB" sz="3600" dirty="0" smtClean="0"/>
              <a:t/>
            </a:r>
            <a:br>
              <a:rPr lang="en-GB" sz="3600" dirty="0" smtClean="0"/>
            </a:br>
            <a:r>
              <a:rPr lang="en-GB" sz="4900" dirty="0" smtClean="0"/>
              <a:t>Traineeships</a:t>
            </a:r>
            <a:endParaRPr lang="en-GB" sz="4900" dirty="0"/>
          </a:p>
        </p:txBody>
      </p:sp>
      <p:sp>
        <p:nvSpPr>
          <p:cNvPr id="3" name="Content Placeholder 2"/>
          <p:cNvSpPr>
            <a:spLocks noGrp="1"/>
          </p:cNvSpPr>
          <p:nvPr>
            <p:ph idx="1"/>
          </p:nvPr>
        </p:nvSpPr>
        <p:spPr/>
        <p:txBody>
          <a:bodyPr>
            <a:noAutofit/>
          </a:bodyPr>
          <a:lstStyle/>
          <a:p>
            <a:pPr marL="0" indent="0">
              <a:buNone/>
            </a:pPr>
            <a:r>
              <a:rPr lang="en-GB" dirty="0" smtClean="0">
                <a:solidFill>
                  <a:srgbClr val="0070C0"/>
                </a:solidFill>
              </a:rPr>
              <a:t>… are like pre-apprenticeships, to get you ready for an apprenticeship</a:t>
            </a:r>
          </a:p>
          <a:p>
            <a:pPr marL="0" indent="0">
              <a:buNone/>
            </a:pPr>
            <a:r>
              <a:rPr lang="en-GB" dirty="0" smtClean="0">
                <a:solidFill>
                  <a:srgbClr val="0070C0"/>
                </a:solidFill>
              </a:rPr>
              <a:t>They involve work preparation:</a:t>
            </a:r>
          </a:p>
          <a:p>
            <a:pPr marL="0" indent="0">
              <a:buNone/>
            </a:pPr>
            <a:r>
              <a:rPr lang="en-GB" dirty="0" smtClean="0">
                <a:solidFill>
                  <a:srgbClr val="0070C0"/>
                </a:solidFill>
              </a:rPr>
              <a:t>Work placements</a:t>
            </a:r>
          </a:p>
          <a:p>
            <a:pPr marL="0" indent="0">
              <a:buNone/>
            </a:pPr>
            <a:r>
              <a:rPr lang="en-GB" dirty="0" smtClean="0">
                <a:solidFill>
                  <a:srgbClr val="0070C0"/>
                </a:solidFill>
              </a:rPr>
              <a:t>CV writing</a:t>
            </a:r>
          </a:p>
          <a:p>
            <a:pPr marL="0" indent="0">
              <a:buNone/>
            </a:pPr>
            <a:r>
              <a:rPr lang="en-GB" dirty="0" smtClean="0">
                <a:solidFill>
                  <a:srgbClr val="0070C0"/>
                </a:solidFill>
              </a:rPr>
              <a:t>Interview skills</a:t>
            </a:r>
          </a:p>
          <a:p>
            <a:pPr marL="0" indent="0">
              <a:buNone/>
            </a:pPr>
            <a:r>
              <a:rPr lang="en-GB" dirty="0" smtClean="0">
                <a:solidFill>
                  <a:srgbClr val="0070C0"/>
                </a:solidFill>
              </a:rPr>
              <a:t>English and Maths</a:t>
            </a:r>
          </a:p>
          <a:p>
            <a:pPr marL="0" indent="0">
              <a:buNone/>
            </a:pPr>
            <a:r>
              <a:rPr lang="en-GB" dirty="0" smtClean="0">
                <a:solidFill>
                  <a:srgbClr val="0070C0"/>
                </a:solidFill>
              </a:rPr>
              <a:t>Job searching</a:t>
            </a:r>
          </a:p>
          <a:p>
            <a:pPr marL="0" indent="0">
              <a:buNone/>
            </a:pPr>
            <a:endParaRPr lang="en-GB" dirty="0" smtClean="0">
              <a:solidFill>
                <a:srgbClr val="0070C0"/>
              </a:solidFill>
            </a:endParaRPr>
          </a:p>
          <a:p>
            <a:pPr marL="0" indent="0">
              <a:buNone/>
            </a:pPr>
            <a:endParaRPr lang="en-GB" sz="2800" dirty="0" smtClean="0"/>
          </a:p>
          <a:p>
            <a:endParaRPr lang="en-GB" sz="2800" dirty="0" smtClean="0"/>
          </a:p>
          <a:p>
            <a:pPr>
              <a:buNone/>
            </a:pPr>
            <a:endParaRPr lang="en-GB" sz="1400" b="1" dirty="0"/>
          </a:p>
        </p:txBody>
      </p:sp>
      <p:sp>
        <p:nvSpPr>
          <p:cNvPr id="6" name="Text Box 5"/>
          <p:cNvSpPr txBox="1">
            <a:spLocks noChangeAspect="1" noChangeArrowheads="1"/>
          </p:cNvSpPr>
          <p:nvPr/>
        </p:nvSpPr>
        <p:spPr bwMode="auto">
          <a:xfrm>
            <a:off x="0" y="0"/>
            <a:ext cx="9140825" cy="430213"/>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sp>
        <p:nvSpPr>
          <p:cNvPr id="8" name="AutoShape 7"/>
          <p:cNvSpPr>
            <a:spLocks noChangeAspect="1" noChangeArrowheads="1"/>
          </p:cNvSpPr>
          <p:nvPr/>
        </p:nvSpPr>
        <p:spPr bwMode="auto">
          <a:xfrm>
            <a:off x="5724525" y="9525"/>
            <a:ext cx="1497013" cy="406400"/>
          </a:xfrm>
          <a:prstGeom prst="parallelogram">
            <a:avLst>
              <a:gd name="adj" fmla="val 92090"/>
            </a:avLst>
          </a:prstGeom>
          <a:solidFill>
            <a:srgbClr val="A5002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AutoShape 8"/>
          <p:cNvSpPr>
            <a:spLocks noChangeAspect="1" noChangeArrowheads="1"/>
          </p:cNvSpPr>
          <p:nvPr/>
        </p:nvSpPr>
        <p:spPr bwMode="auto">
          <a:xfrm>
            <a:off x="6877050" y="9525"/>
            <a:ext cx="1497013" cy="406400"/>
          </a:xfrm>
          <a:prstGeom prst="parallelogram">
            <a:avLst>
              <a:gd name="adj" fmla="val 92090"/>
            </a:avLst>
          </a:prstGeom>
          <a:solidFill>
            <a:srgbClr val="00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59964236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Apprenticeships</a:t>
            </a:r>
            <a:endParaRPr lang="en-GB" dirty="0"/>
          </a:p>
        </p:txBody>
      </p:sp>
      <p:sp>
        <p:nvSpPr>
          <p:cNvPr id="3" name="Content Placeholder 2"/>
          <p:cNvSpPr>
            <a:spLocks noGrp="1"/>
          </p:cNvSpPr>
          <p:nvPr>
            <p:ph idx="1"/>
          </p:nvPr>
        </p:nvSpPr>
        <p:spPr/>
        <p:txBody>
          <a:bodyPr/>
          <a:lstStyle/>
          <a:p>
            <a:r>
              <a:rPr lang="en-GB" dirty="0" smtClean="0"/>
              <a:t>To find out more, talk to Miss </a:t>
            </a:r>
            <a:r>
              <a:rPr lang="en-GB" dirty="0" err="1" smtClean="0"/>
              <a:t>Wooller</a:t>
            </a:r>
            <a:r>
              <a:rPr lang="en-GB" dirty="0" smtClean="0"/>
              <a:t>, the Careers Co-ordinator at Little Heath, or Mr Tattersdill from </a:t>
            </a:r>
            <a:r>
              <a:rPr lang="en-GB" dirty="0" err="1" smtClean="0"/>
              <a:t>Adviza</a:t>
            </a:r>
            <a:r>
              <a:rPr lang="en-GB" dirty="0" smtClean="0"/>
              <a:t>.</a:t>
            </a:r>
          </a:p>
          <a:p>
            <a:endParaRPr lang="en-GB" dirty="0"/>
          </a:p>
          <a:p>
            <a:r>
              <a:rPr lang="en-GB" sz="7200" dirty="0" smtClean="0"/>
              <a:t>Thank you!</a:t>
            </a:r>
            <a:endParaRPr lang="en-GB" sz="7200" dirty="0"/>
          </a:p>
        </p:txBody>
      </p:sp>
    </p:spTree>
    <p:extLst>
      <p:ext uri="{BB962C8B-B14F-4D97-AF65-F5344CB8AC3E}">
        <p14:creationId xmlns:p14="http://schemas.microsoft.com/office/powerpoint/2010/main" val="1938199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dviza CMYK logo with tagl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5736771"/>
            <a:ext cx="172085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fontScale="90000"/>
          </a:bodyPr>
          <a:lstStyle/>
          <a:p>
            <a:r>
              <a:rPr lang="en-GB" sz="3600" dirty="0" smtClean="0"/>
              <a:t/>
            </a:r>
            <a:br>
              <a:rPr lang="en-GB" sz="3600" dirty="0" smtClean="0"/>
            </a:br>
            <a:r>
              <a:rPr lang="en-GB" sz="4900" dirty="0" smtClean="0"/>
              <a:t>Apprenticeships</a:t>
            </a:r>
            <a:endParaRPr lang="en-GB" sz="4900" dirty="0"/>
          </a:p>
        </p:txBody>
      </p:sp>
      <p:sp>
        <p:nvSpPr>
          <p:cNvPr id="3" name="Content Placeholder 2"/>
          <p:cNvSpPr>
            <a:spLocks noGrp="1"/>
          </p:cNvSpPr>
          <p:nvPr>
            <p:ph idx="1"/>
          </p:nvPr>
        </p:nvSpPr>
        <p:spPr/>
        <p:txBody>
          <a:bodyPr>
            <a:noAutofit/>
          </a:bodyPr>
          <a:lstStyle/>
          <a:p>
            <a:r>
              <a:rPr lang="en-GB" dirty="0" smtClean="0">
                <a:solidFill>
                  <a:srgbClr val="C00000"/>
                </a:solidFill>
              </a:rPr>
              <a:t>Earn while you learn</a:t>
            </a:r>
          </a:p>
          <a:p>
            <a:endParaRPr lang="en-GB" dirty="0" smtClean="0">
              <a:solidFill>
                <a:srgbClr val="C00000"/>
              </a:solidFill>
            </a:endParaRPr>
          </a:p>
          <a:p>
            <a:r>
              <a:rPr lang="en-GB" dirty="0" smtClean="0">
                <a:solidFill>
                  <a:srgbClr val="C00000"/>
                </a:solidFill>
              </a:rPr>
              <a:t>May suit you if you know exactly what you want to do</a:t>
            </a:r>
          </a:p>
          <a:p>
            <a:endParaRPr lang="en-GB" dirty="0" smtClean="0">
              <a:solidFill>
                <a:srgbClr val="C00000"/>
              </a:solidFill>
            </a:endParaRPr>
          </a:p>
          <a:p>
            <a:r>
              <a:rPr lang="en-GB" dirty="0" smtClean="0">
                <a:solidFill>
                  <a:srgbClr val="C00000"/>
                </a:solidFill>
              </a:rPr>
              <a:t>Available from 16-24, with four different levels of apprenticeship</a:t>
            </a:r>
          </a:p>
          <a:p>
            <a:pPr marL="0" indent="0">
              <a:buNone/>
            </a:pPr>
            <a:endParaRPr lang="en-GB" sz="2800" dirty="0" smtClean="0">
              <a:solidFill>
                <a:srgbClr val="C00000"/>
              </a:solidFill>
            </a:endParaRPr>
          </a:p>
          <a:p>
            <a:endParaRPr lang="en-GB" sz="2800" dirty="0" smtClean="0">
              <a:solidFill>
                <a:srgbClr val="C00000"/>
              </a:solidFill>
            </a:endParaRPr>
          </a:p>
          <a:p>
            <a:pPr>
              <a:buNone/>
            </a:pPr>
            <a:endParaRPr lang="en-GB" sz="1400" b="1" dirty="0"/>
          </a:p>
        </p:txBody>
      </p:sp>
      <p:sp>
        <p:nvSpPr>
          <p:cNvPr id="6" name="Text Box 5"/>
          <p:cNvSpPr txBox="1">
            <a:spLocks noChangeAspect="1" noChangeArrowheads="1"/>
          </p:cNvSpPr>
          <p:nvPr/>
        </p:nvSpPr>
        <p:spPr bwMode="auto">
          <a:xfrm>
            <a:off x="0" y="0"/>
            <a:ext cx="9140825" cy="430213"/>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sp>
        <p:nvSpPr>
          <p:cNvPr id="8" name="AutoShape 7"/>
          <p:cNvSpPr>
            <a:spLocks noChangeAspect="1" noChangeArrowheads="1"/>
          </p:cNvSpPr>
          <p:nvPr/>
        </p:nvSpPr>
        <p:spPr bwMode="auto">
          <a:xfrm>
            <a:off x="5724525" y="9525"/>
            <a:ext cx="1497013" cy="406400"/>
          </a:xfrm>
          <a:prstGeom prst="parallelogram">
            <a:avLst>
              <a:gd name="adj" fmla="val 92090"/>
            </a:avLst>
          </a:prstGeom>
          <a:solidFill>
            <a:srgbClr val="A5002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AutoShape 8"/>
          <p:cNvSpPr>
            <a:spLocks noChangeAspect="1" noChangeArrowheads="1"/>
          </p:cNvSpPr>
          <p:nvPr/>
        </p:nvSpPr>
        <p:spPr bwMode="auto">
          <a:xfrm>
            <a:off x="6877050" y="9525"/>
            <a:ext cx="1497013" cy="406400"/>
          </a:xfrm>
          <a:prstGeom prst="parallelogram">
            <a:avLst>
              <a:gd name="adj" fmla="val 92090"/>
            </a:avLst>
          </a:prstGeom>
          <a:solidFill>
            <a:srgbClr val="00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45370994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dviza CMYK logo with tagl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5736771"/>
            <a:ext cx="172085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fontScale="90000"/>
          </a:bodyPr>
          <a:lstStyle/>
          <a:p>
            <a:r>
              <a:rPr lang="en-GB" sz="3600" dirty="0" smtClean="0"/>
              <a:t/>
            </a:r>
            <a:br>
              <a:rPr lang="en-GB" sz="3600" dirty="0" smtClean="0"/>
            </a:br>
            <a:r>
              <a:rPr lang="en-GB" sz="4900" dirty="0" smtClean="0"/>
              <a:t>Apprenticeships</a:t>
            </a:r>
            <a:endParaRPr lang="en-GB" sz="4900" dirty="0"/>
          </a:p>
        </p:txBody>
      </p:sp>
      <p:sp>
        <p:nvSpPr>
          <p:cNvPr id="3" name="Content Placeholder 2"/>
          <p:cNvSpPr>
            <a:spLocks noGrp="1"/>
          </p:cNvSpPr>
          <p:nvPr>
            <p:ph idx="1"/>
          </p:nvPr>
        </p:nvSpPr>
        <p:spPr/>
        <p:txBody>
          <a:bodyPr>
            <a:noAutofit/>
          </a:bodyPr>
          <a:lstStyle/>
          <a:p>
            <a:pPr>
              <a:buNone/>
            </a:pPr>
            <a:r>
              <a:rPr lang="en-GB" dirty="0" smtClean="0">
                <a:solidFill>
                  <a:srgbClr val="0070C0"/>
                </a:solidFill>
              </a:rPr>
              <a:t>170 different industries</a:t>
            </a:r>
          </a:p>
          <a:p>
            <a:pPr>
              <a:buNone/>
            </a:pPr>
            <a:r>
              <a:rPr lang="en-GB" dirty="0" smtClean="0">
                <a:solidFill>
                  <a:srgbClr val="0070C0"/>
                </a:solidFill>
              </a:rPr>
              <a:t>1500 different job roles</a:t>
            </a:r>
          </a:p>
          <a:p>
            <a:pPr>
              <a:buNone/>
            </a:pPr>
            <a:r>
              <a:rPr lang="en-GB" dirty="0" smtClean="0">
                <a:solidFill>
                  <a:srgbClr val="0070C0"/>
                </a:solidFill>
              </a:rPr>
              <a:t>85% of people remain in employment</a:t>
            </a:r>
          </a:p>
          <a:p>
            <a:pPr>
              <a:buNone/>
            </a:pPr>
            <a:r>
              <a:rPr lang="en-GB" dirty="0" smtClean="0">
                <a:solidFill>
                  <a:srgbClr val="0070C0"/>
                </a:solidFill>
              </a:rPr>
              <a:t>64% with the same employer</a:t>
            </a:r>
          </a:p>
          <a:p>
            <a:pPr>
              <a:buNone/>
            </a:pPr>
            <a:r>
              <a:rPr lang="en-GB" dirty="0" smtClean="0">
                <a:solidFill>
                  <a:srgbClr val="0070C0"/>
                </a:solidFill>
              </a:rPr>
              <a:t>17,000 vacancies advertised at any one time in England</a:t>
            </a:r>
          </a:p>
          <a:p>
            <a:pPr>
              <a:buNone/>
            </a:pPr>
            <a:r>
              <a:rPr lang="en-GB" dirty="0" smtClean="0">
                <a:solidFill>
                  <a:srgbClr val="0070C0"/>
                </a:solidFill>
              </a:rPr>
              <a:t>860,000 young people employed as apprentices at any one time</a:t>
            </a:r>
            <a:endParaRPr lang="en-GB" dirty="0">
              <a:solidFill>
                <a:srgbClr val="0070C0"/>
              </a:solidFill>
            </a:endParaRPr>
          </a:p>
        </p:txBody>
      </p:sp>
      <p:sp>
        <p:nvSpPr>
          <p:cNvPr id="6" name="Text Box 5"/>
          <p:cNvSpPr txBox="1">
            <a:spLocks noChangeAspect="1" noChangeArrowheads="1"/>
          </p:cNvSpPr>
          <p:nvPr/>
        </p:nvSpPr>
        <p:spPr bwMode="auto">
          <a:xfrm>
            <a:off x="0" y="0"/>
            <a:ext cx="9140825" cy="430213"/>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sp>
        <p:nvSpPr>
          <p:cNvPr id="8" name="AutoShape 7"/>
          <p:cNvSpPr>
            <a:spLocks noChangeAspect="1" noChangeArrowheads="1"/>
          </p:cNvSpPr>
          <p:nvPr/>
        </p:nvSpPr>
        <p:spPr bwMode="auto">
          <a:xfrm>
            <a:off x="5724525" y="9525"/>
            <a:ext cx="1497013" cy="406400"/>
          </a:xfrm>
          <a:prstGeom prst="parallelogram">
            <a:avLst>
              <a:gd name="adj" fmla="val 92090"/>
            </a:avLst>
          </a:prstGeom>
          <a:solidFill>
            <a:srgbClr val="A5002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AutoShape 8"/>
          <p:cNvSpPr>
            <a:spLocks noChangeAspect="1" noChangeArrowheads="1"/>
          </p:cNvSpPr>
          <p:nvPr/>
        </p:nvSpPr>
        <p:spPr bwMode="auto">
          <a:xfrm>
            <a:off x="6877050" y="9525"/>
            <a:ext cx="1497013" cy="406400"/>
          </a:xfrm>
          <a:prstGeom prst="parallelogram">
            <a:avLst>
              <a:gd name="adj" fmla="val 92090"/>
            </a:avLst>
          </a:prstGeom>
          <a:solidFill>
            <a:srgbClr val="00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74776201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Apprenticeships</a:t>
            </a:r>
            <a:endParaRPr lang="en-GB" dirty="0"/>
          </a:p>
        </p:txBody>
      </p:sp>
      <p:sp>
        <p:nvSpPr>
          <p:cNvPr id="3" name="Content Placeholder 2"/>
          <p:cNvSpPr>
            <a:spLocks noGrp="1"/>
          </p:cNvSpPr>
          <p:nvPr>
            <p:ph idx="1"/>
          </p:nvPr>
        </p:nvSpPr>
        <p:spPr>
          <a:xfrm>
            <a:off x="3289766" y="-1478185"/>
            <a:ext cx="7200980" cy="4064039"/>
          </a:xfrm>
        </p:spPr>
        <p:txBody>
          <a:bodyPr/>
          <a:lstStyle/>
          <a:p>
            <a:endParaRPr lang="en-GB" dirty="0"/>
          </a:p>
        </p:txBody>
      </p:sp>
      <p:sp>
        <p:nvSpPr>
          <p:cNvPr id="4" name="Rectangle 1"/>
          <p:cNvSpPr>
            <a:spLocks noChangeArrowheads="1"/>
          </p:cNvSpPr>
          <p:nvPr/>
        </p:nvSpPr>
        <p:spPr bwMode="auto">
          <a:xfrm>
            <a:off x="1115339" y="1183618"/>
            <a:ext cx="8001089" cy="1415772"/>
          </a:xfrm>
          <a:prstGeom prst="rect">
            <a:avLst/>
          </a:prstGeom>
          <a:solidFill>
            <a:srgbClr val="99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79350" bIns="0" numCol="1" anchor="ctr" anchorCtr="0" compatLnSpc="1">
            <a:prstTxWarp prst="textNoShape">
              <a:avLst/>
            </a:prstTxWarp>
            <a:spAutoFit/>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hlinkClick r:id="rId2" tooltip="Apprentices set to deliver over £100b to the UK economy by 2050"/>
              </a:rPr>
              <a:t>  </a:t>
            </a:r>
            <a:endParaRPr kumimoji="0" lang="en-US" altLang="en-US" sz="1000" b="0" i="0" u="none" strike="noStrike" cap="none" normalizeH="0" baseline="0" dirty="0" smtClean="0">
              <a:ln>
                <a:noFill/>
              </a:ln>
              <a:solidFill>
                <a:srgbClr val="FFFFFF"/>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t>Apprentices set to deliver over £100b to the UK economy by 2050</a:t>
            </a:r>
            <a:endParaRPr kumimoji="0" lang="en-US" altLang="en-US" sz="500" b="1"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rgbClr val="AFAFAE"/>
                </a:solidFill>
                <a:effectLst/>
                <a:latin typeface="Arial" panose="020B0604020202020204" pitchFamily="34" charset="0"/>
                <a:cs typeface="Arial" panose="020B0604020202020204" pitchFamily="34" charset="0"/>
              </a:rPr>
              <a:t>Thursday 26 February 2015 - 09:30</a:t>
            </a:r>
            <a:endParaRPr kumimoji="0" lang="en-US" altLang="en-US" sz="500" b="1"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sng" strike="noStrike" cap="none" normalizeH="0" baseline="0" dirty="0" smtClean="0">
                <a:ln>
                  <a:noFill/>
                </a:ln>
                <a:solidFill>
                  <a:srgbClr val="FFFFFF"/>
                </a:solidFill>
                <a:effectLst/>
                <a:latin typeface="Arial" panose="020B0604020202020204" pitchFamily="34" charset="0"/>
                <a:cs typeface="Arial" panose="020B0604020202020204" pitchFamily="34" charset="0"/>
              </a:rPr>
              <a:t>A list ranking 40 of the UK’s wealthiest former apprentices has been released. Their combined net worth is around £20 billion, with the personal fortune of the top five making up almost half that amount.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sng" strike="noStrike" cap="none" normalizeH="0" baseline="0" dirty="0" smtClean="0">
                <a:ln>
                  <a:noFill/>
                </a:ln>
                <a:solidFill>
                  <a:srgbClr val="FFFFFF"/>
                </a:solidFill>
                <a:effectLst/>
                <a:latin typeface="Arial" panose="020B0604020202020204" pitchFamily="34" charset="0"/>
                <a:cs typeface="Arial" panose="020B0604020202020204" pitchFamily="34" charset="0"/>
              </a:rPr>
              <a:t>The list includes celebrities Jamie Oliver (£240m), David Beckham (£210m), </a:t>
            </a:r>
            <a:r>
              <a:rPr kumimoji="0" lang="en-US" altLang="en-US" sz="900" b="0" i="0" u="sng" strike="noStrike" cap="none" normalizeH="0" baseline="0" dirty="0" err="1" smtClean="0">
                <a:ln>
                  <a:noFill/>
                </a:ln>
                <a:solidFill>
                  <a:srgbClr val="FFFFFF"/>
                </a:solidFill>
                <a:effectLst/>
                <a:latin typeface="Arial" panose="020B0604020202020204" pitchFamily="34" charset="0"/>
                <a:cs typeface="Arial" panose="020B0604020202020204" pitchFamily="34" charset="0"/>
              </a:rPr>
              <a:t>Ozzy</a:t>
            </a:r>
            <a:r>
              <a:rPr kumimoji="0" lang="en-US" altLang="en-US" sz="900" b="0" i="0" u="sng" strike="noStrike" cap="none" normalizeH="0" baseline="0" dirty="0" smtClean="0">
                <a:ln>
                  <a:noFill/>
                </a:ln>
                <a:solidFill>
                  <a:srgbClr val="FFFFFF"/>
                </a:solidFill>
                <a:effectLst/>
                <a:latin typeface="Arial" panose="020B0604020202020204" pitchFamily="34" charset="0"/>
                <a:cs typeface="Arial" panose="020B0604020202020204" pitchFamily="34" charset="0"/>
              </a:rPr>
              <a:t> Osbourne (£130m) and John Frieda (£150m).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sng" strike="noStrike" cap="none" normalizeH="0" baseline="0" dirty="0" smtClean="0">
                <a:ln>
                  <a:noFill/>
                </a:ln>
                <a:solidFill>
                  <a:srgbClr val="FFFFFF"/>
                </a:solidFill>
                <a:effectLst/>
                <a:latin typeface="Arial" panose="020B0604020202020204" pitchFamily="34" charset="0"/>
                <a:cs typeface="Arial" panose="020B0604020202020204" pitchFamily="34" charset="0"/>
              </a:rPr>
              <a:t>Commissioned by AAT, ahead of </a:t>
            </a:r>
            <a:r>
              <a:rPr kumimoji="0" lang="en-US" altLang="en-US" sz="900" b="0" i="0" u="sng" strike="noStrike" cap="none" normalizeH="0" baseline="0" dirty="0" smtClean="0">
                <a:ln>
                  <a:noFill/>
                </a:ln>
                <a:solidFill>
                  <a:srgbClr val="FFFFFF"/>
                </a:solidFill>
                <a:effectLst/>
                <a:latin typeface="Arial" panose="020B0604020202020204" pitchFamily="34" charset="0"/>
                <a:cs typeface="Arial" panose="020B0604020202020204" pitchFamily="34" charset="0"/>
                <a:hlinkClick r:id="rId3"/>
              </a:rPr>
              <a:t>National Apprentice Week</a:t>
            </a:r>
            <a:r>
              <a:rPr kumimoji="0" lang="en-US" altLang="en-US" sz="900" b="0" i="0" u="sng" strike="noStrike" cap="none" normalizeH="0" baseline="0" dirty="0" smtClean="0">
                <a:ln>
                  <a:noFill/>
                </a:ln>
                <a:solidFill>
                  <a:srgbClr val="FFFFFF"/>
                </a:solidFill>
                <a:effectLst/>
                <a:latin typeface="Arial" panose="020B0604020202020204" pitchFamily="34" charset="0"/>
                <a:cs typeface="Arial" panose="020B0604020202020204" pitchFamily="34" charset="0"/>
              </a:rPr>
              <a:t> (9 to 13 March), it follows </a:t>
            </a:r>
            <a:r>
              <a:rPr kumimoji="0" lang="en-US" altLang="en-US" sz="900" b="0" i="0" u="sng" strike="noStrike" cap="none" normalizeH="0" baseline="0" dirty="0" smtClean="0">
                <a:ln>
                  <a:noFill/>
                </a:ln>
                <a:solidFill>
                  <a:srgbClr val="FFFFFF"/>
                </a:solidFill>
                <a:effectLst/>
                <a:latin typeface="Arial" panose="020B0604020202020204" pitchFamily="34" charset="0"/>
                <a:cs typeface="Arial" panose="020B0604020202020204" pitchFamily="34" charset="0"/>
                <a:hlinkClick r:id="rId4"/>
              </a:rPr>
              <a:t>CEBR</a:t>
            </a:r>
            <a:r>
              <a:rPr kumimoji="0" lang="en-US" altLang="en-US" sz="900" b="0" i="0" u="sng" strike="noStrike" cap="none" normalizeH="0" baseline="0" dirty="0" smtClean="0">
                <a:ln>
                  <a:noFill/>
                </a:ln>
                <a:solidFill>
                  <a:srgbClr val="FFFFFF"/>
                </a:solidFill>
                <a:effectLst/>
                <a:latin typeface="Arial" panose="020B0604020202020204" pitchFamily="34" charset="0"/>
                <a:cs typeface="Arial" panose="020B0604020202020204" pitchFamily="34" charset="0"/>
              </a:rPr>
              <a:t> research showing apprenticeships are set to deliver over £100 billion to the UK economy by 2050.</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sng" strike="noStrike" cap="none" normalizeH="0" baseline="0" dirty="0" smtClean="0">
                <a:ln>
                  <a:noFill/>
                </a:ln>
                <a:solidFill>
                  <a:srgbClr val="FFFFFF"/>
                </a:solidFill>
                <a:effectLst/>
                <a:latin typeface="Arial" panose="020B0604020202020204" pitchFamily="34" charset="0"/>
                <a:cs typeface="Arial" panose="020B0604020202020204" pitchFamily="34" charset="0"/>
              </a:rPr>
              <a:t>The biggest growth is expected in the IT and telecoms sector, with a </a:t>
            </a:r>
            <a:r>
              <a:rPr kumimoji="0" lang="en-US" altLang="en-US" sz="900" b="1" i="0" u="sng" strike="noStrike" cap="none" normalizeH="0" baseline="0" dirty="0" smtClean="0">
                <a:ln>
                  <a:noFill/>
                </a:ln>
                <a:solidFill>
                  <a:srgbClr val="FFFFFF"/>
                </a:solidFill>
                <a:effectLst/>
                <a:latin typeface="Arial" panose="020B0604020202020204" pitchFamily="34" charset="0"/>
                <a:cs typeface="Arial" panose="020B0604020202020204" pitchFamily="34" charset="0"/>
              </a:rPr>
              <a:t>110%</a:t>
            </a:r>
            <a:r>
              <a:rPr kumimoji="0" lang="en-US" altLang="en-US" sz="900" b="0" i="0" u="sng" strike="noStrike" cap="none" normalizeH="0" baseline="0" dirty="0" smtClean="0">
                <a:ln>
                  <a:noFill/>
                </a:ln>
                <a:solidFill>
                  <a:srgbClr val="FFFFFF"/>
                </a:solidFill>
                <a:effectLst/>
                <a:latin typeface="Arial" panose="020B0604020202020204" pitchFamily="34" charset="0"/>
                <a:cs typeface="Arial" panose="020B0604020202020204" pitchFamily="34" charset="0"/>
              </a:rPr>
              <a:t> increase estimated over the next 35 years. </a:t>
            </a:r>
            <a:r>
              <a:rPr kumimoji="0" lang="en-US" altLang="en-US" sz="900" b="0" i="1" u="sng" strike="noStrike" cap="none" normalizeH="0" baseline="0" dirty="0" smtClean="0">
                <a:ln>
                  <a:noFill/>
                </a:ln>
                <a:solidFill>
                  <a:srgbClr val="FFFFFF"/>
                </a:solidFill>
                <a:effectLst/>
                <a:latin typeface="Arial" panose="020B0604020202020204" pitchFamily="34" charset="0"/>
                <a:cs typeface="Arial" panose="020B0604020202020204" pitchFamily="34" charset="0"/>
              </a:rPr>
              <a:t>[1] </a:t>
            </a:r>
            <a:endParaRPr kumimoji="0" lang="en-US" altLang="en-US" sz="900" b="0" i="0" u="sng" strike="noStrike" cap="none" normalizeH="0" baseline="0" dirty="0" smtClean="0">
              <a:ln>
                <a:noFill/>
              </a:ln>
              <a:solidFill>
                <a:srgbClr val="FFFFFF"/>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sng" strike="noStrike" cap="none" normalizeH="0" baseline="0" dirty="0" smtClean="0">
                <a:ln>
                  <a:noFill/>
                </a:ln>
                <a:solidFill>
                  <a:srgbClr val="FFFFFF"/>
                </a:solidFill>
                <a:effectLst/>
                <a:latin typeface="Arial" panose="020B0604020202020204" pitchFamily="34" charset="0"/>
                <a:cs typeface="Arial" panose="020B0604020202020204" pitchFamily="34" charset="0"/>
                <a:hlinkClick r:id="rId5"/>
              </a:rPr>
              <a:t>Download the full report, including the Apprentice Rich List: </a:t>
            </a:r>
            <a:r>
              <a:rPr kumimoji="0" lang="en-US" altLang="en-US" sz="900" b="1" i="1" u="sng" strike="noStrike" cap="none" normalizeH="0" baseline="0" dirty="0" smtClean="0">
                <a:ln>
                  <a:noFill/>
                </a:ln>
                <a:solidFill>
                  <a:srgbClr val="FFFFFF"/>
                </a:solidFill>
                <a:effectLst/>
                <a:latin typeface="Arial" panose="020B0604020202020204" pitchFamily="34" charset="0"/>
                <a:cs typeface="Arial" panose="020B0604020202020204" pitchFamily="34" charset="0"/>
                <a:hlinkClick r:id="rId5"/>
              </a:rPr>
              <a:t>Apprenticeships - a good career choice? (PDF)</a:t>
            </a:r>
            <a:endParaRPr kumimoji="0" lang="en-US" altLang="en-US" sz="84300" b="1"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endParaRPr>
          </a:p>
        </p:txBody>
      </p:sp>
      <p:pic>
        <p:nvPicPr>
          <p:cNvPr id="2050" name="Picture 2" descr="Apprentices set to deliver over £100b to the UK economy by 2050">
            <a:hlinkClick r:id="rId2" tooltip="Apprentices set to deliver over £100b to the UK economy by 2050"/>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39752" y="2924944"/>
            <a:ext cx="4225219" cy="3168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485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Apprenticeships</a:t>
            </a:r>
            <a:endParaRPr lang="en-GB" dirty="0"/>
          </a:p>
        </p:txBody>
      </p:sp>
      <p:sp>
        <p:nvSpPr>
          <p:cNvPr id="3" name="Content Placeholder 2"/>
          <p:cNvSpPr>
            <a:spLocks noGrp="1"/>
          </p:cNvSpPr>
          <p:nvPr>
            <p:ph idx="1"/>
          </p:nvPr>
        </p:nvSpPr>
        <p:spPr/>
        <p:txBody>
          <a:bodyPr>
            <a:normAutofit lnSpcReduction="10000"/>
          </a:bodyPr>
          <a:lstStyle/>
          <a:p>
            <a:r>
              <a:rPr lang="en-GB" dirty="0" smtClean="0"/>
              <a:t>Quite a few in; IT (many, but not all, roles), Accountancy, Engineering, Child Care, Catering &amp; Hospitality, Business Admin, Construction trades</a:t>
            </a:r>
          </a:p>
          <a:p>
            <a:r>
              <a:rPr lang="en-GB" dirty="0" smtClean="0"/>
              <a:t>Some in Estate Agency, Travel &amp; Tourism, Outdoor Adventure, Sport, Animal work (some roles) – we’ve even seen Trainee Graphic Designer (rare) and Trainee Scientist (also rare)</a:t>
            </a:r>
            <a:endParaRPr lang="en-GB" dirty="0"/>
          </a:p>
        </p:txBody>
      </p:sp>
    </p:spTree>
    <p:extLst>
      <p:ext uri="{BB962C8B-B14F-4D97-AF65-F5344CB8AC3E}">
        <p14:creationId xmlns:p14="http://schemas.microsoft.com/office/powerpoint/2010/main" val="1789130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Apprenticeships</a:t>
            </a:r>
            <a:endParaRPr lang="en-GB" dirty="0"/>
          </a:p>
        </p:txBody>
      </p:sp>
      <p:sp>
        <p:nvSpPr>
          <p:cNvPr id="3" name="Content Placeholder 2"/>
          <p:cNvSpPr>
            <a:spLocks noGrp="1"/>
          </p:cNvSpPr>
          <p:nvPr>
            <p:ph idx="1"/>
          </p:nvPr>
        </p:nvSpPr>
        <p:spPr/>
        <p:txBody>
          <a:bodyPr/>
          <a:lstStyle/>
          <a:p>
            <a:r>
              <a:rPr lang="en-GB" dirty="0" smtClean="0"/>
              <a:t>Never seen;</a:t>
            </a:r>
          </a:p>
          <a:p>
            <a:r>
              <a:rPr lang="en-GB" dirty="0" smtClean="0"/>
              <a:t>Apprentice Doctor</a:t>
            </a:r>
          </a:p>
          <a:p>
            <a:r>
              <a:rPr lang="en-GB" dirty="0" smtClean="0"/>
              <a:t>Apprentice Vet Surgeon</a:t>
            </a:r>
          </a:p>
          <a:p>
            <a:r>
              <a:rPr lang="en-GB" dirty="0" smtClean="0"/>
              <a:t>Apprentice Architect</a:t>
            </a:r>
          </a:p>
          <a:p>
            <a:r>
              <a:rPr lang="en-GB" dirty="0" smtClean="0"/>
              <a:t>Apprentice Teacher</a:t>
            </a:r>
          </a:p>
          <a:p>
            <a:r>
              <a:rPr lang="en-GB" dirty="0" smtClean="0"/>
              <a:t>But some supporting roles can be advertised</a:t>
            </a:r>
            <a:endParaRPr lang="en-GB" dirty="0"/>
          </a:p>
        </p:txBody>
      </p:sp>
    </p:spTree>
    <p:extLst>
      <p:ext uri="{BB962C8B-B14F-4D97-AF65-F5344CB8AC3E}">
        <p14:creationId xmlns:p14="http://schemas.microsoft.com/office/powerpoint/2010/main" val="1585430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dviza CMYK logo with tagl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5736771"/>
            <a:ext cx="172085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fontScale="90000"/>
          </a:bodyPr>
          <a:lstStyle/>
          <a:p>
            <a:r>
              <a:rPr lang="en-GB" sz="3600" dirty="0" smtClean="0"/>
              <a:t/>
            </a:r>
            <a:br>
              <a:rPr lang="en-GB" sz="3600" dirty="0" smtClean="0"/>
            </a:br>
            <a:r>
              <a:rPr lang="en-GB" sz="4900" dirty="0" smtClean="0"/>
              <a:t>Apprenticeships</a:t>
            </a:r>
            <a:endParaRPr lang="en-GB" sz="4900" dirty="0"/>
          </a:p>
        </p:txBody>
      </p:sp>
      <p:sp>
        <p:nvSpPr>
          <p:cNvPr id="3" name="Content Placeholder 2"/>
          <p:cNvSpPr>
            <a:spLocks noGrp="1"/>
          </p:cNvSpPr>
          <p:nvPr>
            <p:ph idx="1"/>
          </p:nvPr>
        </p:nvSpPr>
        <p:spPr/>
        <p:txBody>
          <a:bodyPr>
            <a:noAutofit/>
          </a:bodyPr>
          <a:lstStyle/>
          <a:p>
            <a:r>
              <a:rPr lang="en-GB" dirty="0" smtClean="0">
                <a:solidFill>
                  <a:srgbClr val="0070C0"/>
                </a:solidFill>
              </a:rPr>
              <a:t>Intermediate - Level 2 equivalent to 5 GCSEs</a:t>
            </a:r>
          </a:p>
          <a:p>
            <a:r>
              <a:rPr lang="en-GB" dirty="0" smtClean="0">
                <a:solidFill>
                  <a:srgbClr val="0070C0"/>
                </a:solidFill>
              </a:rPr>
              <a:t>Advanced – Level 3 equivalent to 2 A levels</a:t>
            </a:r>
          </a:p>
          <a:p>
            <a:r>
              <a:rPr lang="en-GB" dirty="0" smtClean="0">
                <a:solidFill>
                  <a:srgbClr val="0070C0"/>
                </a:solidFill>
              </a:rPr>
              <a:t>Higher – Level 4 (and above) equivalent to NVQ level 4 (and above)</a:t>
            </a:r>
          </a:p>
          <a:p>
            <a:r>
              <a:rPr lang="en-GB" dirty="0" smtClean="0">
                <a:solidFill>
                  <a:srgbClr val="0070C0"/>
                </a:solidFill>
              </a:rPr>
              <a:t>Degree Apprenticeships - Level 6 – e.g. in IT, Engineering, Police anticipated soon</a:t>
            </a:r>
          </a:p>
          <a:p>
            <a:pPr>
              <a:buNone/>
            </a:pPr>
            <a:r>
              <a:rPr lang="en-GB" dirty="0" smtClean="0">
                <a:solidFill>
                  <a:srgbClr val="C00000"/>
                </a:solidFill>
              </a:rPr>
              <a:t>They last one to four years</a:t>
            </a:r>
          </a:p>
          <a:p>
            <a:pPr>
              <a:buNone/>
            </a:pPr>
            <a:r>
              <a:rPr lang="en-GB" dirty="0" smtClean="0">
                <a:solidFill>
                  <a:srgbClr val="0070C0"/>
                </a:solidFill>
              </a:rPr>
              <a:t>Entry requirements – vary hugely</a:t>
            </a:r>
            <a:endParaRPr lang="en-GB" dirty="0">
              <a:solidFill>
                <a:srgbClr val="C00000"/>
              </a:solidFill>
            </a:endParaRPr>
          </a:p>
        </p:txBody>
      </p:sp>
      <p:sp>
        <p:nvSpPr>
          <p:cNvPr id="6" name="Text Box 5"/>
          <p:cNvSpPr txBox="1">
            <a:spLocks noChangeAspect="1" noChangeArrowheads="1"/>
          </p:cNvSpPr>
          <p:nvPr/>
        </p:nvSpPr>
        <p:spPr bwMode="auto">
          <a:xfrm>
            <a:off x="0" y="0"/>
            <a:ext cx="9140825" cy="430213"/>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sp>
        <p:nvSpPr>
          <p:cNvPr id="8" name="AutoShape 7"/>
          <p:cNvSpPr>
            <a:spLocks noChangeAspect="1" noChangeArrowheads="1"/>
          </p:cNvSpPr>
          <p:nvPr/>
        </p:nvSpPr>
        <p:spPr bwMode="auto">
          <a:xfrm>
            <a:off x="5724525" y="9525"/>
            <a:ext cx="1497013" cy="406400"/>
          </a:xfrm>
          <a:prstGeom prst="parallelogram">
            <a:avLst>
              <a:gd name="adj" fmla="val 92090"/>
            </a:avLst>
          </a:prstGeom>
          <a:solidFill>
            <a:srgbClr val="A5002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AutoShape 8"/>
          <p:cNvSpPr>
            <a:spLocks noChangeAspect="1" noChangeArrowheads="1"/>
          </p:cNvSpPr>
          <p:nvPr/>
        </p:nvSpPr>
        <p:spPr bwMode="auto">
          <a:xfrm>
            <a:off x="6877050" y="9525"/>
            <a:ext cx="1497013" cy="406400"/>
          </a:xfrm>
          <a:prstGeom prst="parallelogram">
            <a:avLst>
              <a:gd name="adj" fmla="val 92090"/>
            </a:avLst>
          </a:prstGeom>
          <a:solidFill>
            <a:srgbClr val="00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38307949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dviza CMYK logo with tagl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5736771"/>
            <a:ext cx="172085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r>
              <a:rPr lang="en-GB" sz="3600" dirty="0" smtClean="0"/>
              <a:t>How to get an apprenticeship</a:t>
            </a:r>
            <a:endParaRPr lang="en-GB" sz="4900" dirty="0"/>
          </a:p>
        </p:txBody>
      </p:sp>
      <p:sp>
        <p:nvSpPr>
          <p:cNvPr id="3" name="Content Placeholder 2"/>
          <p:cNvSpPr>
            <a:spLocks noGrp="1"/>
          </p:cNvSpPr>
          <p:nvPr>
            <p:ph idx="1"/>
          </p:nvPr>
        </p:nvSpPr>
        <p:spPr/>
        <p:txBody>
          <a:bodyPr>
            <a:noAutofit/>
          </a:bodyPr>
          <a:lstStyle/>
          <a:p>
            <a:r>
              <a:rPr lang="en-GB" dirty="0" smtClean="0">
                <a:solidFill>
                  <a:srgbClr val="C00000"/>
                </a:solidFill>
              </a:rPr>
              <a:t>National Apprenticeship website</a:t>
            </a:r>
          </a:p>
          <a:p>
            <a:r>
              <a:rPr lang="en-GB" dirty="0" smtClean="0">
                <a:solidFill>
                  <a:srgbClr val="C00000"/>
                </a:solidFill>
              </a:rPr>
              <a:t>Local Papers, parents and their contacts</a:t>
            </a:r>
          </a:p>
          <a:p>
            <a:r>
              <a:rPr lang="en-GB" dirty="0" err="1" smtClean="0">
                <a:solidFill>
                  <a:srgbClr val="C00000"/>
                </a:solidFill>
              </a:rPr>
              <a:t>Adviza</a:t>
            </a:r>
            <a:r>
              <a:rPr lang="en-GB" dirty="0" smtClean="0">
                <a:solidFill>
                  <a:srgbClr val="C00000"/>
                </a:solidFill>
              </a:rPr>
              <a:t> website, also www.notgoingtouni</a:t>
            </a:r>
          </a:p>
          <a:p>
            <a:r>
              <a:rPr lang="en-GB" dirty="0" smtClean="0">
                <a:solidFill>
                  <a:srgbClr val="C00000"/>
                </a:solidFill>
              </a:rPr>
              <a:t>Big company websites e.g. AWE, BT, BMW</a:t>
            </a:r>
          </a:p>
          <a:p>
            <a:r>
              <a:rPr lang="en-GB" dirty="0" smtClean="0">
                <a:solidFill>
                  <a:srgbClr val="C00000"/>
                </a:solidFill>
              </a:rPr>
              <a:t>Speculative – send a CV with covering letter/email to a company that interests you</a:t>
            </a:r>
          </a:p>
          <a:p>
            <a:r>
              <a:rPr lang="en-GB" dirty="0" smtClean="0">
                <a:solidFill>
                  <a:srgbClr val="C00000"/>
                </a:solidFill>
              </a:rPr>
              <a:t>Following work experience / work shadowing</a:t>
            </a:r>
          </a:p>
          <a:p>
            <a:r>
              <a:rPr lang="en-GB" dirty="0" smtClean="0">
                <a:solidFill>
                  <a:srgbClr val="C00000"/>
                </a:solidFill>
              </a:rPr>
              <a:t>WBTC, Chiltern, 3aaa, via colleges, etc. </a:t>
            </a:r>
            <a:endParaRPr lang="en-GB" dirty="0">
              <a:solidFill>
                <a:srgbClr val="C00000"/>
              </a:solidFill>
            </a:endParaRPr>
          </a:p>
        </p:txBody>
      </p:sp>
      <p:sp>
        <p:nvSpPr>
          <p:cNvPr id="6" name="Text Box 5"/>
          <p:cNvSpPr txBox="1">
            <a:spLocks noChangeAspect="1" noChangeArrowheads="1"/>
          </p:cNvSpPr>
          <p:nvPr/>
        </p:nvSpPr>
        <p:spPr bwMode="auto">
          <a:xfrm>
            <a:off x="0" y="0"/>
            <a:ext cx="9140825" cy="430213"/>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sp>
        <p:nvSpPr>
          <p:cNvPr id="8" name="AutoShape 7"/>
          <p:cNvSpPr>
            <a:spLocks noChangeAspect="1" noChangeArrowheads="1"/>
          </p:cNvSpPr>
          <p:nvPr/>
        </p:nvSpPr>
        <p:spPr bwMode="auto">
          <a:xfrm>
            <a:off x="5724525" y="9525"/>
            <a:ext cx="1497013" cy="406400"/>
          </a:xfrm>
          <a:prstGeom prst="parallelogram">
            <a:avLst>
              <a:gd name="adj" fmla="val 92090"/>
            </a:avLst>
          </a:prstGeom>
          <a:solidFill>
            <a:srgbClr val="A5002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AutoShape 8"/>
          <p:cNvSpPr>
            <a:spLocks noChangeAspect="1" noChangeArrowheads="1"/>
          </p:cNvSpPr>
          <p:nvPr/>
        </p:nvSpPr>
        <p:spPr bwMode="auto">
          <a:xfrm>
            <a:off x="6877050" y="9525"/>
            <a:ext cx="1497013" cy="406400"/>
          </a:xfrm>
          <a:prstGeom prst="parallelogram">
            <a:avLst>
              <a:gd name="adj" fmla="val 92090"/>
            </a:avLst>
          </a:prstGeom>
          <a:solidFill>
            <a:srgbClr val="00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85441719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dviza CMYK logo with tagl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5736771"/>
            <a:ext cx="172085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fontScale="90000"/>
          </a:bodyPr>
          <a:lstStyle/>
          <a:p>
            <a:r>
              <a:rPr lang="en-GB" sz="3600" dirty="0" smtClean="0"/>
              <a:t/>
            </a:r>
            <a:br>
              <a:rPr lang="en-GB" sz="3600" dirty="0" smtClean="0"/>
            </a:br>
            <a:r>
              <a:rPr lang="en-GB" sz="4900" dirty="0" smtClean="0"/>
              <a:t>National Apprenticeship website</a:t>
            </a:r>
            <a:endParaRPr lang="en-GB" sz="4900" dirty="0"/>
          </a:p>
        </p:txBody>
      </p:sp>
      <p:sp>
        <p:nvSpPr>
          <p:cNvPr id="3" name="Content Placeholder 2"/>
          <p:cNvSpPr>
            <a:spLocks noGrp="1"/>
          </p:cNvSpPr>
          <p:nvPr>
            <p:ph idx="1"/>
          </p:nvPr>
        </p:nvSpPr>
        <p:spPr/>
        <p:txBody>
          <a:bodyPr>
            <a:noAutofit/>
          </a:bodyPr>
          <a:lstStyle/>
          <a:p>
            <a:pPr marL="0" indent="0">
              <a:buNone/>
            </a:pPr>
            <a:endParaRPr lang="en-GB" dirty="0" smtClean="0"/>
          </a:p>
          <a:p>
            <a:pPr marL="0" indent="0">
              <a:buNone/>
            </a:pPr>
            <a:r>
              <a:rPr lang="en-GB" b="1" i="1" dirty="0" smtClean="0">
                <a:solidFill>
                  <a:srgbClr val="FF0000"/>
                </a:solidFill>
              </a:rPr>
              <a:t>1. Search for vacancies</a:t>
            </a:r>
          </a:p>
          <a:p>
            <a:pPr marL="0" indent="0">
              <a:buNone/>
            </a:pPr>
            <a:endParaRPr lang="en-GB" b="1" i="1" dirty="0" smtClean="0">
              <a:solidFill>
                <a:srgbClr val="FF0000"/>
              </a:solidFill>
            </a:endParaRPr>
          </a:p>
          <a:p>
            <a:pPr marL="0" indent="0">
              <a:buNone/>
            </a:pPr>
            <a:r>
              <a:rPr lang="en-GB" b="1" i="1" dirty="0" smtClean="0">
                <a:solidFill>
                  <a:srgbClr val="FF0000"/>
                </a:solidFill>
              </a:rPr>
              <a:t>2. Sign in or create an account</a:t>
            </a:r>
          </a:p>
          <a:p>
            <a:pPr marL="0" indent="0">
              <a:buNone/>
            </a:pPr>
            <a:endParaRPr lang="en-GB" b="1" i="1" dirty="0" smtClean="0">
              <a:solidFill>
                <a:srgbClr val="FF0000"/>
              </a:solidFill>
            </a:endParaRPr>
          </a:p>
          <a:p>
            <a:pPr marL="0" indent="0">
              <a:buNone/>
            </a:pPr>
            <a:r>
              <a:rPr lang="en-GB" b="1" i="1" dirty="0" smtClean="0">
                <a:solidFill>
                  <a:srgbClr val="FF0000"/>
                </a:solidFill>
              </a:rPr>
              <a:t>3. Complete and submit an application</a:t>
            </a:r>
          </a:p>
          <a:p>
            <a:pPr marL="0" indent="0">
              <a:buNone/>
            </a:pPr>
            <a:endParaRPr lang="en-GB" sz="2800" dirty="0" smtClean="0"/>
          </a:p>
          <a:p>
            <a:endParaRPr lang="en-GB" sz="2800" dirty="0" smtClean="0"/>
          </a:p>
          <a:p>
            <a:pPr>
              <a:buNone/>
            </a:pPr>
            <a:endParaRPr lang="en-GB" sz="1400" b="1" dirty="0"/>
          </a:p>
        </p:txBody>
      </p:sp>
      <p:sp>
        <p:nvSpPr>
          <p:cNvPr id="6" name="Text Box 5"/>
          <p:cNvSpPr txBox="1">
            <a:spLocks noChangeAspect="1" noChangeArrowheads="1"/>
          </p:cNvSpPr>
          <p:nvPr/>
        </p:nvSpPr>
        <p:spPr bwMode="auto">
          <a:xfrm>
            <a:off x="0" y="0"/>
            <a:ext cx="9140825" cy="430213"/>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sp>
        <p:nvSpPr>
          <p:cNvPr id="8" name="AutoShape 7"/>
          <p:cNvSpPr>
            <a:spLocks noChangeAspect="1" noChangeArrowheads="1"/>
          </p:cNvSpPr>
          <p:nvPr/>
        </p:nvSpPr>
        <p:spPr bwMode="auto">
          <a:xfrm>
            <a:off x="5724525" y="9525"/>
            <a:ext cx="1497013" cy="406400"/>
          </a:xfrm>
          <a:prstGeom prst="parallelogram">
            <a:avLst>
              <a:gd name="adj" fmla="val 92090"/>
            </a:avLst>
          </a:prstGeom>
          <a:solidFill>
            <a:srgbClr val="A5002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AutoShape 8"/>
          <p:cNvSpPr>
            <a:spLocks noChangeAspect="1" noChangeArrowheads="1"/>
          </p:cNvSpPr>
          <p:nvPr/>
        </p:nvSpPr>
        <p:spPr bwMode="auto">
          <a:xfrm>
            <a:off x="6877050" y="9525"/>
            <a:ext cx="1497013" cy="406400"/>
          </a:xfrm>
          <a:prstGeom prst="parallelogram">
            <a:avLst>
              <a:gd name="adj" fmla="val 92090"/>
            </a:avLst>
          </a:prstGeom>
          <a:solidFill>
            <a:srgbClr val="00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17989248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4685</TotalTime>
  <Words>841</Words>
  <Application>Microsoft Office PowerPoint</Application>
  <PresentationFormat>On-screen Show (4:3)</PresentationFormat>
  <Paragraphs>133</Paragraphs>
  <Slides>18</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Adviza – Apprenticeships</vt:lpstr>
      <vt:lpstr> Apprenticeships</vt:lpstr>
      <vt:lpstr> Apprenticeships</vt:lpstr>
      <vt:lpstr>Apprenticeships</vt:lpstr>
      <vt:lpstr>Apprenticeships</vt:lpstr>
      <vt:lpstr>Apprenticeships</vt:lpstr>
      <vt:lpstr> Apprenticeships</vt:lpstr>
      <vt:lpstr>How to get an apprenticeship</vt:lpstr>
      <vt:lpstr> National Apprenticeship website</vt:lpstr>
      <vt:lpstr>PowerPoint Presentation</vt:lpstr>
      <vt:lpstr>PowerPoint Presentation</vt:lpstr>
      <vt:lpstr>PowerPoint Presentation</vt:lpstr>
      <vt:lpstr>PowerPoint Presentation</vt:lpstr>
      <vt:lpstr>PowerPoint Presentation</vt:lpstr>
      <vt:lpstr>Apprenticeships</vt:lpstr>
      <vt:lpstr>Apprenticeships</vt:lpstr>
      <vt:lpstr> Traineeships</vt:lpstr>
      <vt:lpstr>Apprenticeships</vt:lpstr>
    </vt:vector>
  </TitlesOfParts>
  <Company>Adviza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Energise Project</dc:title>
  <dc:creator>Chris Greaves</dc:creator>
  <cp:lastModifiedBy>Maurice Tattersdill</cp:lastModifiedBy>
  <cp:revision>171</cp:revision>
  <cp:lastPrinted>2017-03-07T18:35:20Z</cp:lastPrinted>
  <dcterms:created xsi:type="dcterms:W3CDTF">2012-11-02T18:28:05Z</dcterms:created>
  <dcterms:modified xsi:type="dcterms:W3CDTF">2017-03-07T18:36:48Z</dcterms:modified>
</cp:coreProperties>
</file>