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2" r:id="rId3"/>
    <p:sldId id="256" r:id="rId4"/>
    <p:sldId id="257" r:id="rId5"/>
    <p:sldId id="258" r:id="rId6"/>
    <p:sldId id="259" r:id="rId7"/>
    <p:sldId id="264" r:id="rId8"/>
    <p:sldId id="269" r:id="rId9"/>
    <p:sldId id="267"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varScale="1">
        <p:scale>
          <a:sx n="102" d="100"/>
          <a:sy n="102" d="100"/>
        </p:scale>
        <p:origin x="86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E6D471A-2FB0-4818-B313-F6EEDE598474}" type="datetimeFigureOut">
              <a:rPr lang="en-GB" smtClean="0"/>
              <a:t>30/11/2017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76A572-73E5-42E2-B248-9BCA5C94A76E}" type="slidenum">
              <a:rPr lang="en-GB" smtClean="0"/>
              <a:t>‹#›</a:t>
            </a:fld>
            <a:endParaRPr lang="en-GB"/>
          </a:p>
        </p:txBody>
      </p:sp>
    </p:spTree>
    <p:extLst>
      <p:ext uri="{BB962C8B-B14F-4D97-AF65-F5344CB8AC3E}">
        <p14:creationId xmlns:p14="http://schemas.microsoft.com/office/powerpoint/2010/main" val="1314187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6D471A-2FB0-4818-B313-F6EEDE598474}" type="datetimeFigureOut">
              <a:rPr lang="en-GB" smtClean="0"/>
              <a:t>30/11/2017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76A572-73E5-42E2-B248-9BCA5C94A76E}" type="slidenum">
              <a:rPr lang="en-GB" smtClean="0"/>
              <a:t>‹#›</a:t>
            </a:fld>
            <a:endParaRPr lang="en-GB"/>
          </a:p>
        </p:txBody>
      </p:sp>
    </p:spTree>
    <p:extLst>
      <p:ext uri="{BB962C8B-B14F-4D97-AF65-F5344CB8AC3E}">
        <p14:creationId xmlns:p14="http://schemas.microsoft.com/office/powerpoint/2010/main" val="1557415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6D471A-2FB0-4818-B313-F6EEDE598474}" type="datetimeFigureOut">
              <a:rPr lang="en-GB" smtClean="0"/>
              <a:t>30/11/2017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76A572-73E5-42E2-B248-9BCA5C94A76E}" type="slidenum">
              <a:rPr lang="en-GB" smtClean="0"/>
              <a:t>‹#›</a:t>
            </a:fld>
            <a:endParaRPr lang="en-GB"/>
          </a:p>
        </p:txBody>
      </p:sp>
    </p:spTree>
    <p:extLst>
      <p:ext uri="{BB962C8B-B14F-4D97-AF65-F5344CB8AC3E}">
        <p14:creationId xmlns:p14="http://schemas.microsoft.com/office/powerpoint/2010/main" val="1183369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6D471A-2FB0-4818-B313-F6EEDE598474}" type="datetimeFigureOut">
              <a:rPr lang="en-GB" smtClean="0"/>
              <a:t>30/11/2017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76A572-73E5-42E2-B248-9BCA5C94A76E}" type="slidenum">
              <a:rPr lang="en-GB" smtClean="0"/>
              <a:t>‹#›</a:t>
            </a:fld>
            <a:endParaRPr lang="en-GB"/>
          </a:p>
        </p:txBody>
      </p:sp>
    </p:spTree>
    <p:extLst>
      <p:ext uri="{BB962C8B-B14F-4D97-AF65-F5344CB8AC3E}">
        <p14:creationId xmlns:p14="http://schemas.microsoft.com/office/powerpoint/2010/main" val="2174323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6D471A-2FB0-4818-B313-F6EEDE598474}" type="datetimeFigureOut">
              <a:rPr lang="en-GB" smtClean="0"/>
              <a:t>30/11/2017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76A572-73E5-42E2-B248-9BCA5C94A76E}" type="slidenum">
              <a:rPr lang="en-GB" smtClean="0"/>
              <a:t>‹#›</a:t>
            </a:fld>
            <a:endParaRPr lang="en-GB"/>
          </a:p>
        </p:txBody>
      </p:sp>
    </p:spTree>
    <p:extLst>
      <p:ext uri="{BB962C8B-B14F-4D97-AF65-F5344CB8AC3E}">
        <p14:creationId xmlns:p14="http://schemas.microsoft.com/office/powerpoint/2010/main" val="61579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E6D471A-2FB0-4818-B313-F6EEDE598474}" type="datetimeFigureOut">
              <a:rPr lang="en-GB" smtClean="0"/>
              <a:t>30/11/2017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76A572-73E5-42E2-B248-9BCA5C94A76E}" type="slidenum">
              <a:rPr lang="en-GB" smtClean="0"/>
              <a:t>‹#›</a:t>
            </a:fld>
            <a:endParaRPr lang="en-GB"/>
          </a:p>
        </p:txBody>
      </p:sp>
    </p:spTree>
    <p:extLst>
      <p:ext uri="{BB962C8B-B14F-4D97-AF65-F5344CB8AC3E}">
        <p14:creationId xmlns:p14="http://schemas.microsoft.com/office/powerpoint/2010/main" val="3075259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E6D471A-2FB0-4818-B313-F6EEDE598474}" type="datetimeFigureOut">
              <a:rPr lang="en-GB" smtClean="0"/>
              <a:t>30/11/2017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076A572-73E5-42E2-B248-9BCA5C94A76E}" type="slidenum">
              <a:rPr lang="en-GB" smtClean="0"/>
              <a:t>‹#›</a:t>
            </a:fld>
            <a:endParaRPr lang="en-GB"/>
          </a:p>
        </p:txBody>
      </p:sp>
    </p:spTree>
    <p:extLst>
      <p:ext uri="{BB962C8B-B14F-4D97-AF65-F5344CB8AC3E}">
        <p14:creationId xmlns:p14="http://schemas.microsoft.com/office/powerpoint/2010/main" val="2437788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E6D471A-2FB0-4818-B313-F6EEDE598474}" type="datetimeFigureOut">
              <a:rPr lang="en-GB" smtClean="0"/>
              <a:t>30/11/2017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076A572-73E5-42E2-B248-9BCA5C94A76E}" type="slidenum">
              <a:rPr lang="en-GB" smtClean="0"/>
              <a:t>‹#›</a:t>
            </a:fld>
            <a:endParaRPr lang="en-GB"/>
          </a:p>
        </p:txBody>
      </p:sp>
    </p:spTree>
    <p:extLst>
      <p:ext uri="{BB962C8B-B14F-4D97-AF65-F5344CB8AC3E}">
        <p14:creationId xmlns:p14="http://schemas.microsoft.com/office/powerpoint/2010/main" val="2841564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6D471A-2FB0-4818-B313-F6EEDE598474}" type="datetimeFigureOut">
              <a:rPr lang="en-GB" smtClean="0"/>
              <a:t>30/11/2017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076A572-73E5-42E2-B248-9BCA5C94A76E}" type="slidenum">
              <a:rPr lang="en-GB" smtClean="0"/>
              <a:t>‹#›</a:t>
            </a:fld>
            <a:endParaRPr lang="en-GB"/>
          </a:p>
        </p:txBody>
      </p:sp>
    </p:spTree>
    <p:extLst>
      <p:ext uri="{BB962C8B-B14F-4D97-AF65-F5344CB8AC3E}">
        <p14:creationId xmlns:p14="http://schemas.microsoft.com/office/powerpoint/2010/main" val="3155427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D471A-2FB0-4818-B313-F6EEDE598474}" type="datetimeFigureOut">
              <a:rPr lang="en-GB" smtClean="0"/>
              <a:t>30/11/2017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76A572-73E5-42E2-B248-9BCA5C94A76E}" type="slidenum">
              <a:rPr lang="en-GB" smtClean="0"/>
              <a:t>‹#›</a:t>
            </a:fld>
            <a:endParaRPr lang="en-GB"/>
          </a:p>
        </p:txBody>
      </p:sp>
    </p:spTree>
    <p:extLst>
      <p:ext uri="{BB962C8B-B14F-4D97-AF65-F5344CB8AC3E}">
        <p14:creationId xmlns:p14="http://schemas.microsoft.com/office/powerpoint/2010/main" val="3429460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D471A-2FB0-4818-B313-F6EEDE598474}" type="datetimeFigureOut">
              <a:rPr lang="en-GB" smtClean="0"/>
              <a:t>30/11/2017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76A572-73E5-42E2-B248-9BCA5C94A76E}" type="slidenum">
              <a:rPr lang="en-GB" smtClean="0"/>
              <a:t>‹#›</a:t>
            </a:fld>
            <a:endParaRPr lang="en-GB"/>
          </a:p>
        </p:txBody>
      </p:sp>
    </p:spTree>
    <p:extLst>
      <p:ext uri="{BB962C8B-B14F-4D97-AF65-F5344CB8AC3E}">
        <p14:creationId xmlns:p14="http://schemas.microsoft.com/office/powerpoint/2010/main" val="3475045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6D471A-2FB0-4818-B313-F6EEDE598474}" type="datetimeFigureOut">
              <a:rPr lang="en-GB" smtClean="0"/>
              <a:t>30/11/2017</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76A572-73E5-42E2-B248-9BCA5C94A76E}" type="slidenum">
              <a:rPr lang="en-GB" smtClean="0"/>
              <a:t>‹#›</a:t>
            </a:fld>
            <a:endParaRPr lang="en-GB"/>
          </a:p>
        </p:txBody>
      </p:sp>
    </p:spTree>
    <p:extLst>
      <p:ext uri="{BB962C8B-B14F-4D97-AF65-F5344CB8AC3E}">
        <p14:creationId xmlns:p14="http://schemas.microsoft.com/office/powerpoint/2010/main" val="21458125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heathenhistory.co/" TargetMode="External"/><Relationship Id="rId2" Type="http://schemas.openxmlformats.org/officeDocument/2006/relationships/hyperlink" Target="mailto:ctaylor@littleheath.w-berks.sch.uk" TargetMode="External"/><Relationship Id="rId1" Type="http://schemas.openxmlformats.org/officeDocument/2006/relationships/slideLayout" Target="../slideLayouts/slideLayout2.xml"/><Relationship Id="rId5" Type="http://schemas.openxmlformats.org/officeDocument/2006/relationships/hyperlink" Target="http://www.ocr.org.uk/qualifications/as-a-level-gce-history-a-h105-h505-from-2015/" TargetMode="External"/><Relationship Id="rId4" Type="http://schemas.openxmlformats.org/officeDocument/2006/relationships/hyperlink" Target="http://www.youtube.com/watch?v=vgmNkYUL_Cw&amp;safe=active"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hat</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6977" y="161444"/>
            <a:ext cx="7074336" cy="3972675"/>
          </a:xfrm>
        </p:spPr>
      </p:pic>
      <p:sp>
        <p:nvSpPr>
          <p:cNvPr id="5" name="Rounded Rectangle 4"/>
          <p:cNvSpPr/>
          <p:nvPr/>
        </p:nvSpPr>
        <p:spPr>
          <a:xfrm>
            <a:off x="2859110" y="3464418"/>
            <a:ext cx="5782614" cy="12750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t>What is Stalin most famous for?</a:t>
            </a:r>
            <a:endParaRPr lang="en-GB" sz="3600" dirty="0"/>
          </a:p>
        </p:txBody>
      </p:sp>
      <p:sp>
        <p:nvSpPr>
          <p:cNvPr id="6" name="Oval 5"/>
          <p:cNvSpPr/>
          <p:nvPr/>
        </p:nvSpPr>
        <p:spPr>
          <a:xfrm>
            <a:off x="0" y="4916175"/>
            <a:ext cx="1725769" cy="159698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b="1" dirty="0" smtClean="0"/>
              <a:t>Winning Second World War?</a:t>
            </a:r>
            <a:endParaRPr lang="en-GB" b="1" dirty="0"/>
          </a:p>
        </p:txBody>
      </p:sp>
      <p:sp>
        <p:nvSpPr>
          <p:cNvPr id="7" name="Oval 6"/>
          <p:cNvSpPr/>
          <p:nvPr/>
        </p:nvSpPr>
        <p:spPr>
          <a:xfrm>
            <a:off x="1397463" y="4916175"/>
            <a:ext cx="1989680" cy="159698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b="1" dirty="0" smtClean="0"/>
              <a:t>Leader of Russia during Cold War?</a:t>
            </a:r>
            <a:endParaRPr lang="en-GB" b="1" dirty="0"/>
          </a:p>
        </p:txBody>
      </p:sp>
      <p:sp>
        <p:nvSpPr>
          <p:cNvPr id="8" name="Oval 7"/>
          <p:cNvSpPr/>
          <p:nvPr/>
        </p:nvSpPr>
        <p:spPr>
          <a:xfrm>
            <a:off x="2983376" y="4916175"/>
            <a:ext cx="1989680" cy="159698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b="1" dirty="0" smtClean="0"/>
              <a:t>Introducing Collectivise Farming to Russia?  </a:t>
            </a:r>
            <a:endParaRPr lang="en-GB" b="1" dirty="0"/>
          </a:p>
        </p:txBody>
      </p:sp>
      <p:sp>
        <p:nvSpPr>
          <p:cNvPr id="9" name="Oval 8"/>
          <p:cNvSpPr/>
          <p:nvPr/>
        </p:nvSpPr>
        <p:spPr>
          <a:xfrm>
            <a:off x="4644750" y="4916175"/>
            <a:ext cx="1998936" cy="159698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b="1" dirty="0" smtClean="0"/>
              <a:t>Making Russia a superpower?</a:t>
            </a:r>
            <a:endParaRPr lang="en-GB" b="1" dirty="0"/>
          </a:p>
        </p:txBody>
      </p:sp>
      <p:sp>
        <p:nvSpPr>
          <p:cNvPr id="10" name="Oval 9"/>
          <p:cNvSpPr/>
          <p:nvPr/>
        </p:nvSpPr>
        <p:spPr>
          <a:xfrm>
            <a:off x="6059280" y="4916175"/>
            <a:ext cx="2930174" cy="15969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smtClean="0"/>
              <a:t>Killing millions of Russians during the Great Terror?</a:t>
            </a:r>
            <a:endParaRPr lang="en-GB" sz="2000" b="1" dirty="0"/>
          </a:p>
        </p:txBody>
      </p:sp>
    </p:spTree>
    <p:extLst>
      <p:ext uri="{BB962C8B-B14F-4D97-AF65-F5344CB8AC3E}">
        <p14:creationId xmlns:p14="http://schemas.microsoft.com/office/powerpoint/2010/main" val="21771458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640169" y="656001"/>
            <a:ext cx="5984967" cy="1143000"/>
          </a:xfrm>
        </p:spPr>
        <p:txBody>
          <a:bodyPr>
            <a:normAutofit/>
          </a:bodyPr>
          <a:lstStyle/>
          <a:p>
            <a:r>
              <a:rPr lang="en-GB" sz="4800" dirty="0" smtClean="0"/>
              <a:t>What will you study?</a:t>
            </a:r>
            <a:endParaRPr lang="en-GB" sz="4800" dirty="0"/>
          </a:p>
        </p:txBody>
      </p:sp>
      <p:sp>
        <p:nvSpPr>
          <p:cNvPr id="6" name="Content Placeholder 5"/>
          <p:cNvSpPr>
            <a:spLocks noGrp="1"/>
          </p:cNvSpPr>
          <p:nvPr>
            <p:ph idx="1"/>
          </p:nvPr>
        </p:nvSpPr>
        <p:spPr>
          <a:xfrm>
            <a:off x="395536" y="2132856"/>
            <a:ext cx="8229600" cy="4525963"/>
          </a:xfrm>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buNone/>
            </a:pPr>
            <a:r>
              <a:rPr lang="en-GB" dirty="0" smtClean="0"/>
              <a:t>Year 12:</a:t>
            </a:r>
          </a:p>
          <a:p>
            <a:pPr marL="0" indent="0">
              <a:buNone/>
            </a:pPr>
            <a:r>
              <a:rPr lang="en-GB" dirty="0" smtClean="0"/>
              <a:t>Unit 1 - England 1547-1603: The Late Tudors, 25%.  1 hr 30 minute exam.  </a:t>
            </a:r>
          </a:p>
          <a:p>
            <a:pPr marL="0" indent="0">
              <a:buNone/>
            </a:pPr>
            <a:r>
              <a:rPr lang="en-GB" dirty="0" smtClean="0"/>
              <a:t>Unit 2 – Italy and Unification 1789-1896, 15%.  1 hour exam.  </a:t>
            </a:r>
          </a:p>
          <a:p>
            <a:pPr marL="0" indent="0">
              <a:buNone/>
            </a:pPr>
            <a:r>
              <a:rPr lang="en-GB" dirty="0" smtClean="0"/>
              <a:t>Year 13:</a:t>
            </a:r>
          </a:p>
          <a:p>
            <a:pPr marL="0" indent="0">
              <a:buNone/>
            </a:pPr>
            <a:r>
              <a:rPr lang="en-GB" dirty="0" smtClean="0"/>
              <a:t>Unit 3 – Russia and its Rulers 1855-1964, 40%.  2 hr 30 minute exam.  </a:t>
            </a:r>
          </a:p>
          <a:p>
            <a:pPr marL="0" indent="0">
              <a:buNone/>
            </a:pPr>
            <a:r>
              <a:rPr lang="en-GB" dirty="0" smtClean="0"/>
              <a:t>Unit 4 – Coursework 20%.  3000 – 4000 word essay investigating a historical debate.  </a:t>
            </a:r>
          </a:p>
        </p:txBody>
      </p:sp>
      <p:pic>
        <p:nvPicPr>
          <p:cNvPr id="7" name="Picture 6"/>
          <p:cNvPicPr>
            <a:picLocks noChangeAspect="1"/>
          </p:cNvPicPr>
          <p:nvPr/>
        </p:nvPicPr>
        <p:blipFill>
          <a:blip r:embed="rId2"/>
          <a:stretch>
            <a:fillRect/>
          </a:stretch>
        </p:blipFill>
        <p:spPr>
          <a:xfrm>
            <a:off x="0" y="0"/>
            <a:ext cx="2399754" cy="2182169"/>
          </a:xfrm>
          <a:prstGeom prst="rect">
            <a:avLst/>
          </a:prstGeom>
        </p:spPr>
      </p:pic>
    </p:spTree>
    <p:extLst>
      <p:ext uri="{BB962C8B-B14F-4D97-AF65-F5344CB8AC3E}">
        <p14:creationId xmlns:p14="http://schemas.microsoft.com/office/powerpoint/2010/main" val="37311341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44487"/>
            <a:ext cx="7886700" cy="1325563"/>
          </a:xfrm>
        </p:spPr>
        <p:txBody>
          <a:bodyPr>
            <a:normAutofit/>
          </a:bodyPr>
          <a:lstStyle/>
          <a:p>
            <a:r>
              <a:rPr lang="en-US" dirty="0" smtClean="0"/>
              <a:t>Want more information about A Level History?</a:t>
            </a:r>
            <a:endParaRPr lang="en-US" dirty="0"/>
          </a:p>
        </p:txBody>
      </p:sp>
      <p:sp>
        <p:nvSpPr>
          <p:cNvPr id="8" name="Content Placeholder 7"/>
          <p:cNvSpPr>
            <a:spLocks noGrp="1"/>
          </p:cNvSpPr>
          <p:nvPr>
            <p:ph idx="1"/>
          </p:nvPr>
        </p:nvSpPr>
        <p:spPr>
          <a:xfrm>
            <a:off x="201228" y="1638325"/>
            <a:ext cx="8741544" cy="5024387"/>
          </a:xfrm>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marL="0" indent="0">
              <a:buNone/>
            </a:pPr>
            <a:r>
              <a:rPr lang="en-US" sz="3300" dirty="0" err="1" smtClean="0"/>
              <a:t>Mrs</a:t>
            </a:r>
            <a:r>
              <a:rPr lang="en-US" sz="3300" dirty="0" smtClean="0"/>
              <a:t> Canning– Head of History </a:t>
            </a:r>
            <a:r>
              <a:rPr lang="en-US" sz="3300" dirty="0" smtClean="0">
                <a:hlinkClick r:id="rId2"/>
              </a:rPr>
              <a:t>pcanning@littleheath.org.uk</a:t>
            </a:r>
            <a:endParaRPr lang="en-US" sz="3300" dirty="0"/>
          </a:p>
          <a:p>
            <a:pPr marL="0" indent="0">
              <a:buNone/>
            </a:pPr>
            <a:endParaRPr lang="en-US" sz="3300" dirty="0"/>
          </a:p>
          <a:p>
            <a:pPr marL="0" indent="0">
              <a:buNone/>
            </a:pPr>
            <a:r>
              <a:rPr lang="en-US" sz="3300" dirty="0" smtClean="0"/>
              <a:t>Check out what our current A Level Historians are debating and access course materials on our department website:</a:t>
            </a:r>
          </a:p>
          <a:p>
            <a:pPr marL="0" indent="0">
              <a:buNone/>
            </a:pPr>
            <a:r>
              <a:rPr lang="en-US" sz="3300" u="sng" dirty="0" smtClean="0">
                <a:solidFill>
                  <a:srgbClr val="000000"/>
                </a:solidFill>
                <a:hlinkClick r:id="rId3"/>
              </a:rPr>
              <a:t>www.heathen history.co.uk</a:t>
            </a:r>
          </a:p>
          <a:p>
            <a:pPr marL="0" indent="0">
              <a:buNone/>
            </a:pPr>
            <a:endParaRPr lang="en-GB" sz="3300" b="1" u="sng" dirty="0" smtClean="0">
              <a:hlinkClick r:id="rId4"/>
            </a:endParaRPr>
          </a:p>
          <a:p>
            <a:pPr marL="0" indent="0">
              <a:buNone/>
            </a:pPr>
            <a:r>
              <a:rPr lang="en-GB" sz="3300" dirty="0" smtClean="0"/>
              <a:t>Go to the OCR history subject website:</a:t>
            </a:r>
          </a:p>
          <a:p>
            <a:pPr marL="0" indent="0">
              <a:buNone/>
            </a:pPr>
            <a:r>
              <a:rPr lang="en-GB" sz="3300" dirty="0">
                <a:hlinkClick r:id="rId5"/>
              </a:rPr>
              <a:t>http://www.ocr.org.uk/qualifications/as-a-level-gce-history-a-h105-h505-from-2015</a:t>
            </a:r>
            <a:r>
              <a:rPr lang="en-GB" sz="3300" dirty="0" smtClean="0">
                <a:hlinkClick r:id="rId5"/>
              </a:rPr>
              <a:t>/</a:t>
            </a:r>
            <a:endParaRPr lang="en-GB" sz="3300" dirty="0" smtClean="0"/>
          </a:p>
          <a:p>
            <a:pPr marL="0" indent="0">
              <a:buNone/>
            </a:pPr>
            <a:endParaRPr lang="en-GB" sz="3300" dirty="0"/>
          </a:p>
          <a:p>
            <a:pPr marL="0" indent="0">
              <a:buNone/>
            </a:pPr>
            <a:r>
              <a:rPr lang="en-GB" sz="3300" dirty="0" smtClean="0"/>
              <a:t>Follow us on Twitter! @</a:t>
            </a:r>
            <a:r>
              <a:rPr lang="en-GB" sz="3300" dirty="0" err="1" smtClean="0"/>
              <a:t>HistoryatLHS</a:t>
            </a:r>
            <a:r>
              <a:rPr lang="en-GB" sz="3300" dirty="0" smtClean="0"/>
              <a:t> </a:t>
            </a:r>
          </a:p>
        </p:txBody>
      </p:sp>
      <p:sp>
        <p:nvSpPr>
          <p:cNvPr id="10" name="Content Placeholder 9"/>
          <p:cNvSpPr>
            <a:spLocks noGrp="1"/>
          </p:cNvSpPr>
          <p:nvPr>
            <p:ph sz="quarter" idx="4294967295"/>
          </p:nvPr>
        </p:nvSpPr>
        <p:spPr>
          <a:xfrm>
            <a:off x="5427663" y="2174875"/>
            <a:ext cx="3716337" cy="3951288"/>
          </a:xfrm>
        </p:spPr>
        <p:txBody>
          <a:bodyPr/>
          <a:lstStyle/>
          <a:p>
            <a:pPr marL="0" indent="0">
              <a:buNone/>
            </a:pPr>
            <a:endParaRPr lang="en-US" u="sng" dirty="0">
              <a:solidFill>
                <a:srgbClr val="000000"/>
              </a:solidFill>
              <a:hlinkClick r:id="rId3"/>
            </a:endParaRPr>
          </a:p>
          <a:p>
            <a:pPr marL="0" indent="0">
              <a:buNone/>
            </a:pPr>
            <a:endParaRPr lang="en-US" u="sng" dirty="0" smtClean="0">
              <a:solidFill>
                <a:srgbClr val="000000"/>
              </a:solidFill>
              <a:hlinkClick r:id="rId3"/>
            </a:endParaRPr>
          </a:p>
          <a:p>
            <a:pPr marL="0" indent="0">
              <a:buNone/>
            </a:pPr>
            <a:endParaRPr lang="en-US" u="sng" dirty="0">
              <a:solidFill>
                <a:srgbClr val="000000"/>
              </a:solidFill>
              <a:hlinkClick r:id="rId3"/>
            </a:endParaRPr>
          </a:p>
        </p:txBody>
      </p:sp>
    </p:spTree>
    <p:extLst>
      <p:ext uri="{BB962C8B-B14F-4D97-AF65-F5344CB8AC3E}">
        <p14:creationId xmlns:p14="http://schemas.microsoft.com/office/powerpoint/2010/main" val="14899117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626" y="436562"/>
            <a:ext cx="4614861" cy="6064249"/>
          </a:xfrm>
        </p:spPr>
        <p:style>
          <a:lnRef idx="2">
            <a:schemeClr val="accent1"/>
          </a:lnRef>
          <a:fillRef idx="1">
            <a:schemeClr val="lt1"/>
          </a:fillRef>
          <a:effectRef idx="0">
            <a:schemeClr val="accent1"/>
          </a:effectRef>
          <a:fontRef idx="minor">
            <a:schemeClr val="dk1"/>
          </a:fontRef>
        </p:style>
        <p:txBody>
          <a:bodyPr>
            <a:noAutofit/>
          </a:bodyPr>
          <a:lstStyle/>
          <a:p>
            <a:r>
              <a:rPr lang="en-GB" sz="2400" dirty="0" smtClean="0"/>
              <a:t>By 1937 it is estimated that 18 million people had been transported to labour camps, for real or imagined opposition to Stalin’s rule. The period is known as The </a:t>
            </a:r>
            <a:r>
              <a:rPr lang="en-GB" sz="2400" dirty="0"/>
              <a:t>P</a:t>
            </a:r>
            <a:r>
              <a:rPr lang="en-GB" sz="2400" dirty="0" smtClean="0"/>
              <a:t>urges, or The Great Terror. Historians think that around 10 million died. </a:t>
            </a:r>
            <a:br>
              <a:rPr lang="en-GB" sz="2400" dirty="0" smtClean="0"/>
            </a:br>
            <a:r>
              <a:rPr lang="en-GB" sz="2400" dirty="0" smtClean="0"/>
              <a:t>Arrests would take place in the middle of the night and victims were rarely told what they were accused of. Days of physical and psychological torture would gradually break the victims and they would confess to everything. If the torture failed, the secret police would threaten the families of those arrested</a:t>
            </a:r>
            <a:endParaRPr lang="en-GB" sz="24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127" y="254278"/>
            <a:ext cx="3934373" cy="4460597"/>
          </a:xfrm>
        </p:spPr>
      </p:pic>
      <p:sp>
        <p:nvSpPr>
          <p:cNvPr id="3" name="Rectangle 2"/>
          <p:cNvSpPr/>
          <p:nvPr/>
        </p:nvSpPr>
        <p:spPr>
          <a:xfrm>
            <a:off x="1" y="4714875"/>
            <a:ext cx="4110500" cy="20145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Many of those arrested at the start were members of the ruling Bolshevik Party. They were written out of history and photos, like the one above.</a:t>
            </a:r>
            <a:endParaRPr lang="en-GB" sz="2400" dirty="0"/>
          </a:p>
        </p:txBody>
      </p:sp>
    </p:spTree>
    <p:extLst>
      <p:ext uri="{BB962C8B-B14F-4D97-AF65-F5344CB8AC3E}">
        <p14:creationId xmlns:p14="http://schemas.microsoft.com/office/powerpoint/2010/main" val="37899711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5236"/>
            <a:ext cx="7772400" cy="2387600"/>
          </a:xfrm>
        </p:spPr>
        <p:txBody>
          <a:bodyPr>
            <a:normAutofit fontScale="90000"/>
          </a:bodyPr>
          <a:lstStyle/>
          <a:p>
            <a:r>
              <a:rPr lang="en-GB" u="sng" dirty="0" smtClean="0"/>
              <a:t>Was the ‘Great Terror’ the most terrifying time to be Russian?</a:t>
            </a:r>
            <a:endParaRPr lang="en-GB" u="sng" dirty="0"/>
          </a:p>
        </p:txBody>
      </p:sp>
      <p:sp>
        <p:nvSpPr>
          <p:cNvPr id="3" name="Subtitle 2"/>
          <p:cNvSpPr>
            <a:spLocks noGrp="1"/>
          </p:cNvSpPr>
          <p:nvPr>
            <p:ph type="subTitle" idx="1"/>
          </p:nvPr>
        </p:nvSpPr>
        <p:spPr>
          <a:xfrm>
            <a:off x="460420" y="2829305"/>
            <a:ext cx="8361608" cy="3519979"/>
          </a:xfrm>
        </p:spPr>
        <p:style>
          <a:lnRef idx="2">
            <a:schemeClr val="accent1"/>
          </a:lnRef>
          <a:fillRef idx="1">
            <a:schemeClr val="lt1"/>
          </a:fillRef>
          <a:effectRef idx="0">
            <a:schemeClr val="accent1"/>
          </a:effectRef>
          <a:fontRef idx="minor">
            <a:schemeClr val="dk1"/>
          </a:fontRef>
        </p:style>
        <p:txBody>
          <a:bodyPr>
            <a:noAutofit/>
          </a:bodyPr>
          <a:lstStyle/>
          <a:p>
            <a:pPr algn="l"/>
            <a:r>
              <a:rPr lang="en-GB" sz="3200" dirty="0" smtClean="0">
                <a:solidFill>
                  <a:srgbClr val="00B050"/>
                </a:solidFill>
              </a:rPr>
              <a:t>Aim 1: To examine the events of the Great Terror in Russia</a:t>
            </a:r>
          </a:p>
          <a:p>
            <a:pPr algn="l"/>
            <a:r>
              <a:rPr lang="en-GB" sz="3200" dirty="0" smtClean="0">
                <a:solidFill>
                  <a:srgbClr val="FF3300"/>
                </a:solidFill>
              </a:rPr>
              <a:t>Aim 2: To judge to what extent the Great Terror was the time the secret police were most active in Russia</a:t>
            </a:r>
          </a:p>
          <a:p>
            <a:pPr algn="l"/>
            <a:r>
              <a:rPr lang="en-GB" sz="3200" dirty="0" smtClean="0">
                <a:solidFill>
                  <a:srgbClr val="FF0000"/>
                </a:solidFill>
              </a:rPr>
              <a:t>Aim 3: To introduce the History A Level course and why you should study History at A Level</a:t>
            </a:r>
            <a:endParaRPr lang="en-GB" sz="3200" dirty="0">
              <a:solidFill>
                <a:srgbClr val="FF0000"/>
              </a:solidFill>
            </a:endParaRPr>
          </a:p>
        </p:txBody>
      </p:sp>
    </p:spTree>
    <p:extLst>
      <p:ext uri="{BB962C8B-B14F-4D97-AF65-F5344CB8AC3E}">
        <p14:creationId xmlns:p14="http://schemas.microsoft.com/office/powerpoint/2010/main" val="36760138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613" y="365126"/>
            <a:ext cx="8486775" cy="1325563"/>
          </a:xfrm>
        </p:spPr>
        <p:txBody>
          <a:bodyPr>
            <a:noAutofit/>
          </a:bodyPr>
          <a:lstStyle/>
          <a:p>
            <a:pPr algn="ctr"/>
            <a:r>
              <a:rPr lang="en-GB" sz="5400" b="1" dirty="0" smtClean="0">
                <a:solidFill>
                  <a:schemeClr val="bg1"/>
                </a:solidFill>
              </a:rPr>
              <a:t>Summary of the Great Terror</a:t>
            </a:r>
            <a:endParaRPr lang="en-GB" sz="5400" b="1" dirty="0">
              <a:solidFill>
                <a:schemeClr val="bg1"/>
              </a:solidFill>
            </a:endParaRP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r>
              <a:rPr lang="en-GB" sz="3600" dirty="0" smtClean="0"/>
              <a:t>Read the extract about the Great Terror</a:t>
            </a:r>
          </a:p>
          <a:p>
            <a:endParaRPr lang="en-GB" sz="3600" dirty="0" smtClean="0"/>
          </a:p>
          <a:p>
            <a:r>
              <a:rPr lang="en-GB" sz="3600" dirty="0" smtClean="0"/>
              <a:t>Pick out 5 aspects to condense into 5 bullet points </a:t>
            </a:r>
          </a:p>
          <a:p>
            <a:endParaRPr lang="en-GB" sz="3600" dirty="0"/>
          </a:p>
          <a:p>
            <a:endParaRPr lang="en-GB" sz="3600" dirty="0"/>
          </a:p>
        </p:txBody>
      </p:sp>
    </p:spTree>
    <p:extLst>
      <p:ext uri="{BB962C8B-B14F-4D97-AF65-F5344CB8AC3E}">
        <p14:creationId xmlns:p14="http://schemas.microsoft.com/office/powerpoint/2010/main" val="3249109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50" y="207963"/>
            <a:ext cx="8515350" cy="835025"/>
          </a:xfrm>
        </p:spPr>
        <p:txBody>
          <a:bodyPr>
            <a:noAutofit/>
          </a:bodyPr>
          <a:lstStyle/>
          <a:p>
            <a:pPr algn="ctr"/>
            <a:r>
              <a:rPr lang="en-GB" sz="4800" b="1" dirty="0" smtClean="0">
                <a:solidFill>
                  <a:schemeClr val="bg1"/>
                </a:solidFill>
              </a:rPr>
              <a:t>Secret police through 1855-1964</a:t>
            </a:r>
            <a:endParaRPr lang="en-GB" sz="4800" b="1" dirty="0">
              <a:solidFill>
                <a:schemeClr val="bg1"/>
              </a:solidFill>
            </a:endParaRPr>
          </a:p>
        </p:txBody>
      </p:sp>
      <p:sp>
        <p:nvSpPr>
          <p:cNvPr id="3" name="Content Placeholder 2"/>
          <p:cNvSpPr>
            <a:spLocks noGrp="1"/>
          </p:cNvSpPr>
          <p:nvPr>
            <p:ph idx="1"/>
          </p:nvPr>
        </p:nvSpPr>
        <p:spPr>
          <a:xfrm>
            <a:off x="521494" y="1042988"/>
            <a:ext cx="8172450" cy="2403475"/>
          </a:xfrm>
        </p:spPr>
        <p:style>
          <a:lnRef idx="2">
            <a:schemeClr val="accent2">
              <a:shade val="50000"/>
            </a:schemeClr>
          </a:lnRef>
          <a:fillRef idx="1">
            <a:schemeClr val="accent2"/>
          </a:fillRef>
          <a:effectRef idx="0">
            <a:schemeClr val="accent2"/>
          </a:effectRef>
          <a:fontRef idx="minor">
            <a:schemeClr val="lt1"/>
          </a:fontRef>
        </p:style>
        <p:txBody>
          <a:bodyPr/>
          <a:lstStyle/>
          <a:p>
            <a:r>
              <a:rPr lang="en-GB" dirty="0" smtClean="0"/>
              <a:t>Read through the events on the cards. </a:t>
            </a:r>
          </a:p>
          <a:p>
            <a:r>
              <a:rPr lang="en-GB" dirty="0" smtClean="0"/>
              <a:t>Sort them into chronological order. </a:t>
            </a:r>
            <a:endParaRPr lang="en-GB" dirty="0"/>
          </a:p>
          <a:p>
            <a:r>
              <a:rPr lang="en-GB" dirty="0" smtClean="0"/>
              <a:t>Plot the cards onto a living graph to show how much power the secret police had, and how harsh their treatment of people was.</a:t>
            </a:r>
            <a:endParaRPr lang="en-GB" dirty="0"/>
          </a:p>
        </p:txBody>
      </p:sp>
      <p:sp>
        <p:nvSpPr>
          <p:cNvPr id="4" name="Rectangle 3"/>
          <p:cNvSpPr/>
          <p:nvPr/>
        </p:nvSpPr>
        <p:spPr>
          <a:xfrm>
            <a:off x="285750" y="3446463"/>
            <a:ext cx="8643938" cy="314007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dirty="0"/>
          </a:p>
        </p:txBody>
      </p:sp>
      <p:cxnSp>
        <p:nvCxnSpPr>
          <p:cNvPr id="6" name="Straight Connector 5"/>
          <p:cNvCxnSpPr/>
          <p:nvPr/>
        </p:nvCxnSpPr>
        <p:spPr>
          <a:xfrm>
            <a:off x="757238" y="3629025"/>
            <a:ext cx="14287" cy="2500313"/>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71525" y="6129338"/>
            <a:ext cx="7922419"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rot="16200000">
            <a:off x="-273170" y="3643323"/>
            <a:ext cx="1589327" cy="646331"/>
          </a:xfrm>
          <a:prstGeom prst="rect">
            <a:avLst/>
          </a:prstGeom>
          <a:noFill/>
        </p:spPr>
        <p:txBody>
          <a:bodyPr wrap="square" rtlCol="0">
            <a:spAutoFit/>
          </a:bodyPr>
          <a:lstStyle/>
          <a:p>
            <a:r>
              <a:rPr lang="en-GB" dirty="0" smtClean="0"/>
              <a:t>High level of repression</a:t>
            </a:r>
            <a:endParaRPr lang="en-GB" dirty="0"/>
          </a:p>
        </p:txBody>
      </p:sp>
      <p:sp>
        <p:nvSpPr>
          <p:cNvPr id="10" name="TextBox 9"/>
          <p:cNvSpPr txBox="1"/>
          <p:nvPr/>
        </p:nvSpPr>
        <p:spPr>
          <a:xfrm>
            <a:off x="4205204" y="6127106"/>
            <a:ext cx="805029" cy="461665"/>
          </a:xfrm>
          <a:prstGeom prst="rect">
            <a:avLst/>
          </a:prstGeom>
          <a:noFill/>
        </p:spPr>
        <p:txBody>
          <a:bodyPr wrap="none" rtlCol="0">
            <a:spAutoFit/>
          </a:bodyPr>
          <a:lstStyle/>
          <a:p>
            <a:r>
              <a:rPr lang="en-GB" sz="2400" dirty="0" smtClean="0"/>
              <a:t>Time</a:t>
            </a:r>
            <a:endParaRPr lang="en-GB" sz="2400" dirty="0"/>
          </a:p>
        </p:txBody>
      </p:sp>
    </p:spTree>
    <p:extLst>
      <p:ext uri="{BB962C8B-B14F-4D97-AF65-F5344CB8AC3E}">
        <p14:creationId xmlns:p14="http://schemas.microsoft.com/office/powerpoint/2010/main" val="594756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u="sng" dirty="0"/>
              <a:t>Was the ‘Great Terror’ the most terrifying time to be Russian?</a:t>
            </a:r>
            <a:endParaRPr lang="en-GB"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6127677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726212"/>
            <a:ext cx="8229600" cy="1143000"/>
          </a:xfrm>
        </p:spPr>
        <p:txBody>
          <a:bodyPr>
            <a:normAutofit/>
          </a:bodyPr>
          <a:lstStyle/>
          <a:p>
            <a:pPr algn="ctr"/>
            <a:r>
              <a:rPr lang="en-US" sz="6000" b="1" dirty="0" smtClean="0">
                <a:solidFill>
                  <a:schemeClr val="bg1"/>
                </a:solidFill>
              </a:rPr>
              <a:t>Why study History?</a:t>
            </a:r>
            <a:endParaRPr lang="en-US" sz="6000" b="1" dirty="0">
              <a:solidFill>
                <a:schemeClr val="bg1"/>
              </a:solidFill>
            </a:endParaRPr>
          </a:p>
        </p:txBody>
      </p:sp>
      <p:sp>
        <p:nvSpPr>
          <p:cNvPr id="3" name="Content Placeholder 2"/>
          <p:cNvSpPr>
            <a:spLocks noGrp="1"/>
          </p:cNvSpPr>
          <p:nvPr>
            <p:ph idx="1"/>
          </p:nvPr>
        </p:nvSpPr>
        <p:spPr>
          <a:xfrm>
            <a:off x="341154" y="2189408"/>
            <a:ext cx="8461691" cy="4095481"/>
          </a:xfrm>
        </p:spPr>
        <p:style>
          <a:lnRef idx="2">
            <a:schemeClr val="accent1"/>
          </a:lnRef>
          <a:fillRef idx="1">
            <a:schemeClr val="lt1"/>
          </a:fillRef>
          <a:effectRef idx="0">
            <a:schemeClr val="accent1"/>
          </a:effectRef>
          <a:fontRef idx="minor">
            <a:schemeClr val="dk1"/>
          </a:fontRef>
        </p:style>
        <p:txBody>
          <a:bodyPr>
            <a:noAutofit/>
          </a:bodyPr>
          <a:lstStyle/>
          <a:p>
            <a:r>
              <a:rPr lang="en-GB" sz="2400" dirty="0" smtClean="0"/>
              <a:t>Because it’s interesting! </a:t>
            </a:r>
            <a:endParaRPr lang="en-GB" sz="2400" dirty="0"/>
          </a:p>
          <a:p>
            <a:r>
              <a:rPr lang="en-GB" sz="2400" dirty="0"/>
              <a:t>History trains you in skills that will equip you for a wide variety of </a:t>
            </a:r>
            <a:r>
              <a:rPr lang="en-GB" sz="2400" dirty="0" smtClean="0"/>
              <a:t>careers</a:t>
            </a:r>
            <a:endParaRPr lang="en-GB" sz="2400" dirty="0"/>
          </a:p>
          <a:p>
            <a:r>
              <a:rPr lang="en-GB" sz="2400" dirty="0" smtClean="0"/>
              <a:t>Many </a:t>
            </a:r>
            <a:r>
              <a:rPr lang="en-GB" sz="2400" dirty="0"/>
              <a:t>employers regard A level History as an excellent training in the marshalling of arguments and in decision-making. As a well respected academic discipline, History is </a:t>
            </a:r>
            <a:r>
              <a:rPr lang="en-GB" sz="2400" dirty="0" smtClean="0"/>
              <a:t>considered a </a:t>
            </a:r>
            <a:r>
              <a:rPr lang="en-GB" sz="2400" dirty="0"/>
              <a:t>worthwhile A level subject for entry to almost all degree </a:t>
            </a:r>
            <a:r>
              <a:rPr lang="en-GB" sz="2400" dirty="0" smtClean="0"/>
              <a:t>courses.</a:t>
            </a:r>
          </a:p>
          <a:p>
            <a:r>
              <a:rPr lang="en-GB" sz="2400" b="1" dirty="0" smtClean="0"/>
              <a:t>You will do well (if you put the work in!) last year 75% of our A Level students got A*, A or B.  50% achieved A* or A</a:t>
            </a:r>
            <a:endParaRPr lang="en-GB" sz="2400" b="1" dirty="0"/>
          </a:p>
        </p:txBody>
      </p:sp>
    </p:spTree>
    <p:extLst>
      <p:ext uri="{BB962C8B-B14F-4D97-AF65-F5344CB8AC3E}">
        <p14:creationId xmlns:p14="http://schemas.microsoft.com/office/powerpoint/2010/main" val="17224218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68" y="352247"/>
            <a:ext cx="7886700" cy="1325563"/>
          </a:xfrm>
        </p:spPr>
        <p:txBody>
          <a:bodyPr>
            <a:normAutofit fontScale="90000"/>
          </a:bodyPr>
          <a:lstStyle/>
          <a:p>
            <a:r>
              <a:rPr lang="en-GB" dirty="0" smtClean="0">
                <a:solidFill>
                  <a:schemeClr val="bg1"/>
                </a:solidFill>
              </a:rPr>
              <a:t>Some people think history will only help them with being a historian…</a:t>
            </a:r>
            <a:endParaRPr lang="en-GB" dirty="0">
              <a:solidFill>
                <a:schemeClr val="bg1"/>
              </a:solidFill>
            </a:endParaRP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r>
              <a:rPr lang="en-GB" dirty="0"/>
              <a:t>In fact, history is </a:t>
            </a:r>
            <a:r>
              <a:rPr lang="en-GB" b="1" dirty="0"/>
              <a:t>very practical</a:t>
            </a:r>
            <a:r>
              <a:rPr lang="en-GB" dirty="0"/>
              <a:t>, because it involves:</a:t>
            </a:r>
          </a:p>
          <a:p>
            <a:r>
              <a:rPr lang="en-GB" b="1" dirty="0"/>
              <a:t>Learning about people</a:t>
            </a:r>
            <a:r>
              <a:rPr lang="en-GB" dirty="0"/>
              <a:t> - how they interact, the motives and emotions that can tear people apart into rival factions or help them to work together for a common cause (useful knowledge for team-building at work!)</a:t>
            </a:r>
          </a:p>
          <a:p>
            <a:r>
              <a:rPr lang="en-GB" b="1" dirty="0"/>
              <a:t>Learning about countries, societies and cultures</a:t>
            </a:r>
            <a:r>
              <a:rPr lang="en-GB" dirty="0"/>
              <a:t> - so many of today's conflicts and alliances have their roots in the past; how can you negotiate with, trade successfully with, or report on a country if you know nothing of its history?</a:t>
            </a:r>
          </a:p>
          <a:p>
            <a:r>
              <a:rPr lang="en-GB" b="1" dirty="0"/>
              <a:t>Learning to locate and sift facts</a:t>
            </a:r>
            <a:r>
              <a:rPr lang="en-GB" dirty="0"/>
              <a:t> - to identify truth and recognise myth, propaganda and downright lies (useful in every aspect of life!)</a:t>
            </a:r>
          </a:p>
          <a:p>
            <a:r>
              <a:rPr lang="en-GB" b="1" dirty="0"/>
              <a:t>Presenting what you've learned in a way that makes sense to others </a:t>
            </a:r>
            <a:r>
              <a:rPr lang="en-GB" dirty="0"/>
              <a:t>- whether in graphs, essays or illustrated reports - </a:t>
            </a:r>
            <a:r>
              <a:rPr lang="en-GB" b="1" dirty="0"/>
              <a:t>and </a:t>
            </a:r>
            <a:r>
              <a:rPr lang="en-GB" dirty="0"/>
              <a:t>having the confidence to defend your findings.</a:t>
            </a:r>
          </a:p>
          <a:p>
            <a:endParaRPr lang="en-GB" dirty="0"/>
          </a:p>
        </p:txBody>
      </p:sp>
      <p:sp>
        <p:nvSpPr>
          <p:cNvPr id="4" name="Title 1"/>
          <p:cNvSpPr txBox="1">
            <a:spLocks/>
          </p:cNvSpPr>
          <p:nvPr/>
        </p:nvSpPr>
        <p:spPr>
          <a:xfrm>
            <a:off x="2326514" y="5962918"/>
            <a:ext cx="7886700" cy="895082"/>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t>So would be helpful for hundreds of different career choices</a:t>
            </a:r>
            <a:endParaRPr lang="en-GB" dirty="0"/>
          </a:p>
        </p:txBody>
      </p:sp>
    </p:spTree>
    <p:extLst>
      <p:ext uri="{BB962C8B-B14F-4D97-AF65-F5344CB8AC3E}">
        <p14:creationId xmlns:p14="http://schemas.microsoft.com/office/powerpoint/2010/main" val="1186311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0165" y="103966"/>
            <a:ext cx="7886700" cy="1325563"/>
          </a:xfrm>
        </p:spPr>
        <p:txBody>
          <a:bodyPr>
            <a:noAutofit/>
          </a:bodyPr>
          <a:lstStyle/>
          <a:p>
            <a:pPr algn="ctr"/>
            <a:r>
              <a:rPr lang="en-GB" sz="4800" b="1" dirty="0" smtClean="0">
                <a:solidFill>
                  <a:schemeClr val="bg1"/>
                </a:solidFill>
              </a:rPr>
              <a:t>What careers is History A Level relevant for?</a:t>
            </a:r>
            <a:endParaRPr lang="en-GB" sz="4800" b="1" dirty="0">
              <a:solidFill>
                <a:schemeClr val="bg1"/>
              </a:solidFill>
            </a:endParaRPr>
          </a:p>
        </p:txBody>
      </p:sp>
      <p:sp>
        <p:nvSpPr>
          <p:cNvPr id="4" name="Rounded Rectangle 3"/>
          <p:cNvSpPr/>
          <p:nvPr/>
        </p:nvSpPr>
        <p:spPr>
          <a:xfrm>
            <a:off x="95369" y="1673326"/>
            <a:ext cx="1674253" cy="1052511"/>
          </a:xfrm>
          <a:prstGeom prst="roundRect">
            <a:avLst/>
          </a:prstGeom>
          <a:solidFill>
            <a:srgbClr val="FF0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3600" dirty="0" smtClean="0"/>
              <a:t>Law</a:t>
            </a:r>
            <a:endParaRPr lang="en-GB" sz="3600" dirty="0"/>
          </a:p>
        </p:txBody>
      </p:sp>
      <p:sp>
        <p:nvSpPr>
          <p:cNvPr id="5" name="Rounded Rectangle 4"/>
          <p:cNvSpPr/>
          <p:nvPr/>
        </p:nvSpPr>
        <p:spPr>
          <a:xfrm>
            <a:off x="264453" y="2960546"/>
            <a:ext cx="2462011" cy="1052511"/>
          </a:xfrm>
          <a:prstGeom prst="roundRect">
            <a:avLst/>
          </a:prstGeom>
          <a:solidFill>
            <a:srgbClr val="FF0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3600" dirty="0" smtClean="0"/>
              <a:t>Journalism</a:t>
            </a:r>
            <a:endParaRPr lang="en-GB" sz="3600" dirty="0"/>
          </a:p>
        </p:txBody>
      </p:sp>
      <p:sp>
        <p:nvSpPr>
          <p:cNvPr id="6" name="Rounded Rectangle 5"/>
          <p:cNvSpPr/>
          <p:nvPr/>
        </p:nvSpPr>
        <p:spPr>
          <a:xfrm>
            <a:off x="4930424" y="1682130"/>
            <a:ext cx="1799823" cy="1052511"/>
          </a:xfrm>
          <a:prstGeom prst="roundRect">
            <a:avLst/>
          </a:prstGeom>
          <a:solidFill>
            <a:srgbClr val="FF0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3600" dirty="0" smtClean="0"/>
              <a:t>Writing</a:t>
            </a:r>
            <a:endParaRPr lang="en-GB" sz="3600" dirty="0"/>
          </a:p>
        </p:txBody>
      </p:sp>
      <p:sp>
        <p:nvSpPr>
          <p:cNvPr id="7" name="Rounded Rectangle 6"/>
          <p:cNvSpPr/>
          <p:nvPr/>
        </p:nvSpPr>
        <p:spPr>
          <a:xfrm>
            <a:off x="6977393" y="2909196"/>
            <a:ext cx="1992742" cy="1052511"/>
          </a:xfrm>
          <a:prstGeom prst="roundRect">
            <a:avLst/>
          </a:prstGeom>
          <a:solidFill>
            <a:srgbClr val="FF0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3600" dirty="0" smtClean="0"/>
              <a:t>Historian</a:t>
            </a:r>
            <a:endParaRPr lang="en-GB" sz="3600" dirty="0"/>
          </a:p>
        </p:txBody>
      </p:sp>
      <p:sp>
        <p:nvSpPr>
          <p:cNvPr id="8" name="Rounded Rectangle 7"/>
          <p:cNvSpPr/>
          <p:nvPr/>
        </p:nvSpPr>
        <p:spPr>
          <a:xfrm>
            <a:off x="2937252" y="2934132"/>
            <a:ext cx="1746027" cy="1052511"/>
          </a:xfrm>
          <a:prstGeom prst="roundRect">
            <a:avLst/>
          </a:prstGeom>
          <a:solidFill>
            <a:srgbClr val="FF0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3600" dirty="0" smtClean="0"/>
              <a:t>Teacher</a:t>
            </a:r>
            <a:endParaRPr lang="en-GB" sz="3600" dirty="0"/>
          </a:p>
        </p:txBody>
      </p:sp>
      <p:sp>
        <p:nvSpPr>
          <p:cNvPr id="9" name="Rounded Rectangle 8"/>
          <p:cNvSpPr/>
          <p:nvPr/>
        </p:nvSpPr>
        <p:spPr>
          <a:xfrm>
            <a:off x="3136898" y="5444206"/>
            <a:ext cx="2905258" cy="1052511"/>
          </a:xfrm>
          <a:prstGeom prst="roundRect">
            <a:avLst/>
          </a:prstGeom>
          <a:solidFill>
            <a:srgbClr val="FF0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3600" dirty="0" smtClean="0"/>
              <a:t>Archaeologist</a:t>
            </a:r>
            <a:endParaRPr lang="en-GB" sz="3600" dirty="0"/>
          </a:p>
        </p:txBody>
      </p:sp>
      <p:sp>
        <p:nvSpPr>
          <p:cNvPr id="10" name="Rounded Rectangle 9"/>
          <p:cNvSpPr/>
          <p:nvPr/>
        </p:nvSpPr>
        <p:spPr>
          <a:xfrm>
            <a:off x="231820" y="4159756"/>
            <a:ext cx="2905258" cy="1052511"/>
          </a:xfrm>
          <a:prstGeom prst="roundRect">
            <a:avLst/>
          </a:prstGeom>
          <a:solidFill>
            <a:srgbClr val="FF0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3600" dirty="0" smtClean="0"/>
              <a:t>Museum curator</a:t>
            </a:r>
            <a:endParaRPr lang="en-GB" sz="3600" dirty="0"/>
          </a:p>
        </p:txBody>
      </p:sp>
      <p:sp>
        <p:nvSpPr>
          <p:cNvPr id="12" name="Rounded Rectangle 11"/>
          <p:cNvSpPr/>
          <p:nvPr/>
        </p:nvSpPr>
        <p:spPr>
          <a:xfrm>
            <a:off x="3543433" y="4159756"/>
            <a:ext cx="2905258" cy="1052511"/>
          </a:xfrm>
          <a:prstGeom prst="roundRect">
            <a:avLst/>
          </a:prstGeom>
          <a:solidFill>
            <a:srgbClr val="FF0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3600" dirty="0" smtClean="0"/>
              <a:t>Conservation</a:t>
            </a:r>
            <a:endParaRPr lang="en-GB" sz="3600" dirty="0"/>
          </a:p>
        </p:txBody>
      </p:sp>
      <p:sp>
        <p:nvSpPr>
          <p:cNvPr id="13" name="Rounded Rectangle 12"/>
          <p:cNvSpPr/>
          <p:nvPr/>
        </p:nvSpPr>
        <p:spPr>
          <a:xfrm>
            <a:off x="6280731" y="5444207"/>
            <a:ext cx="2462011" cy="1052511"/>
          </a:xfrm>
          <a:prstGeom prst="roundRect">
            <a:avLst/>
          </a:prstGeom>
          <a:solidFill>
            <a:srgbClr val="FF0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3600" dirty="0" smtClean="0"/>
              <a:t>Politician</a:t>
            </a:r>
            <a:endParaRPr lang="en-GB" sz="3600" dirty="0"/>
          </a:p>
        </p:txBody>
      </p:sp>
      <p:sp>
        <p:nvSpPr>
          <p:cNvPr id="14" name="Rounded Rectangle 13"/>
          <p:cNvSpPr/>
          <p:nvPr/>
        </p:nvSpPr>
        <p:spPr>
          <a:xfrm>
            <a:off x="6929368" y="1682130"/>
            <a:ext cx="2088792" cy="1052511"/>
          </a:xfrm>
          <a:prstGeom prst="roundRect">
            <a:avLst/>
          </a:prstGeom>
          <a:solidFill>
            <a:srgbClr val="FF0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3600" dirty="0" smtClean="0"/>
              <a:t>Armed forces</a:t>
            </a:r>
            <a:endParaRPr lang="en-GB" sz="3600" dirty="0"/>
          </a:p>
        </p:txBody>
      </p:sp>
      <p:sp>
        <p:nvSpPr>
          <p:cNvPr id="15" name="Rounded Rectangle 14"/>
          <p:cNvSpPr/>
          <p:nvPr/>
        </p:nvSpPr>
        <p:spPr>
          <a:xfrm>
            <a:off x="4815987" y="2905043"/>
            <a:ext cx="2028698" cy="1052511"/>
          </a:xfrm>
          <a:prstGeom prst="roundRect">
            <a:avLst/>
          </a:prstGeom>
          <a:solidFill>
            <a:srgbClr val="FF0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3600" dirty="0" smtClean="0"/>
              <a:t>Business</a:t>
            </a:r>
            <a:endParaRPr lang="en-GB" sz="3600" dirty="0"/>
          </a:p>
        </p:txBody>
      </p:sp>
      <p:sp>
        <p:nvSpPr>
          <p:cNvPr id="16" name="Rounded Rectangle 15"/>
          <p:cNvSpPr/>
          <p:nvPr/>
        </p:nvSpPr>
        <p:spPr>
          <a:xfrm>
            <a:off x="6831047" y="4164694"/>
            <a:ext cx="1591617" cy="1052511"/>
          </a:xfrm>
          <a:prstGeom prst="roundRect">
            <a:avLst/>
          </a:prstGeom>
          <a:solidFill>
            <a:srgbClr val="FF0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3600" dirty="0" smtClean="0"/>
              <a:t>Acting</a:t>
            </a:r>
            <a:endParaRPr lang="en-GB" sz="3600" dirty="0"/>
          </a:p>
        </p:txBody>
      </p:sp>
      <p:sp>
        <p:nvSpPr>
          <p:cNvPr id="17" name="Rounded Rectangle 16"/>
          <p:cNvSpPr/>
          <p:nvPr/>
        </p:nvSpPr>
        <p:spPr>
          <a:xfrm>
            <a:off x="222295" y="5429614"/>
            <a:ext cx="2462011" cy="1052511"/>
          </a:xfrm>
          <a:prstGeom prst="roundRect">
            <a:avLst/>
          </a:prstGeom>
          <a:solidFill>
            <a:srgbClr val="FF0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3600" dirty="0" smtClean="0"/>
              <a:t>Civil service</a:t>
            </a:r>
            <a:endParaRPr lang="en-GB" sz="3600" dirty="0"/>
          </a:p>
        </p:txBody>
      </p:sp>
      <p:sp>
        <p:nvSpPr>
          <p:cNvPr id="18" name="Rounded Rectangle 17"/>
          <p:cNvSpPr/>
          <p:nvPr/>
        </p:nvSpPr>
        <p:spPr>
          <a:xfrm>
            <a:off x="1877130" y="1674261"/>
            <a:ext cx="2871196" cy="1052511"/>
          </a:xfrm>
          <a:prstGeom prst="roundRect">
            <a:avLst/>
          </a:prstGeom>
          <a:solidFill>
            <a:srgbClr val="FF0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3600" dirty="0" smtClean="0"/>
              <a:t>Humanitarian/charity</a:t>
            </a:r>
            <a:endParaRPr lang="en-GB" sz="3600" dirty="0"/>
          </a:p>
        </p:txBody>
      </p:sp>
      <p:sp>
        <p:nvSpPr>
          <p:cNvPr id="19" name="Rounded Rectangle 18"/>
          <p:cNvSpPr/>
          <p:nvPr/>
        </p:nvSpPr>
        <p:spPr>
          <a:xfrm>
            <a:off x="6681989" y="5805489"/>
            <a:ext cx="2462011" cy="1052511"/>
          </a:xfrm>
          <a:prstGeom prst="roundRect">
            <a:avLst/>
          </a:prstGeom>
          <a:solidFill>
            <a:srgbClr val="FF0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3600" dirty="0" smtClean="0"/>
              <a:t>And many more!</a:t>
            </a:r>
            <a:endParaRPr lang="en-GB" sz="3600" dirty="0"/>
          </a:p>
        </p:txBody>
      </p:sp>
    </p:spTree>
    <p:extLst>
      <p:ext uri="{BB962C8B-B14F-4D97-AF65-F5344CB8AC3E}">
        <p14:creationId xmlns:p14="http://schemas.microsoft.com/office/powerpoint/2010/main" val="729330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2" grpId="0" animBg="1"/>
      <p:bldP spid="13" grpId="0" animBg="1"/>
      <p:bldP spid="14" grpId="0" animBg="1"/>
      <p:bldP spid="15" grpId="0" animBg="1"/>
      <p:bldP spid="16" grpId="0" animBg="1"/>
      <p:bldP spid="17" grpId="0" animBg="1"/>
      <p:bldP spid="18" grpId="0" animBg="1"/>
      <p:bldP spid="19" grpId="0" animBg="1"/>
    </p:bldLst>
  </p:timing>
</p:sld>
</file>

<file path=ppt/theme/theme1.xml><?xml version="1.0" encoding="utf-8"?>
<a:theme xmlns:a="http://schemas.openxmlformats.org/drawingml/2006/main" name="Office Theme">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1185</TotalTime>
  <Words>704</Words>
  <Application>Microsoft Office PowerPoint</Application>
  <PresentationFormat>On-screen Show (4:3)</PresentationFormat>
  <Paragraphs>70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hat</vt:lpstr>
      <vt:lpstr>By 1937 it is estimated that 18 million people had been transported to labour camps, for real or imagined opposition to Stalin’s rule. The period is known as The Purges, or The Great Terror. Historians think that around 10 million died.  Arrests would take place in the middle of the night and victims were rarely told what they were accused of. Days of physical and psychological torture would gradually break the victims and they would confess to everything. If the torture failed, the secret police would threaten the families of those arrested</vt:lpstr>
      <vt:lpstr>Was the ‘Great Terror’ the most terrifying time to be Russian?</vt:lpstr>
      <vt:lpstr>Summary of the Great Terror</vt:lpstr>
      <vt:lpstr>Secret police through 1855-1964</vt:lpstr>
      <vt:lpstr>Was the ‘Great Terror’ the most terrifying time to be Russian?</vt:lpstr>
      <vt:lpstr>Why study History?</vt:lpstr>
      <vt:lpstr>Some people think history will only help them with being a historian…</vt:lpstr>
      <vt:lpstr>What careers is History A Level relevant for?</vt:lpstr>
      <vt:lpstr>What will you study?</vt:lpstr>
      <vt:lpstr>Want more information about A Level History?</vt:lpstr>
    </vt:vector>
  </TitlesOfParts>
  <Company>Little Heath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Was the ‘Great Terror’ the most terrifying time to be Russian?</dc:title>
  <dc:creator>Ms P Canning</dc:creator>
  <cp:lastModifiedBy>Ms G Vignali</cp:lastModifiedBy>
  <cp:revision>9</cp:revision>
  <dcterms:created xsi:type="dcterms:W3CDTF">2017-11-22T20:49:20Z</dcterms:created>
  <dcterms:modified xsi:type="dcterms:W3CDTF">2017-11-30T14:51:30Z</dcterms:modified>
</cp:coreProperties>
</file>