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ED1E-A716-4248-9A9C-0BA8DB9C20A6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0285-9F09-45E8-8830-AF4513ED15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ED1E-A716-4248-9A9C-0BA8DB9C20A6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0285-9F09-45E8-8830-AF4513ED15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ED1E-A716-4248-9A9C-0BA8DB9C20A6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0285-9F09-45E8-8830-AF4513ED15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ED1E-A716-4248-9A9C-0BA8DB9C20A6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0285-9F09-45E8-8830-AF4513ED15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ED1E-A716-4248-9A9C-0BA8DB9C20A6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0285-9F09-45E8-8830-AF4513ED15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ED1E-A716-4248-9A9C-0BA8DB9C20A6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0285-9F09-45E8-8830-AF4513ED15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ED1E-A716-4248-9A9C-0BA8DB9C20A6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0285-9F09-45E8-8830-AF4513ED15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ED1E-A716-4248-9A9C-0BA8DB9C20A6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0285-9F09-45E8-8830-AF4513ED15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ED1E-A716-4248-9A9C-0BA8DB9C20A6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0285-9F09-45E8-8830-AF4513ED15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ED1E-A716-4248-9A9C-0BA8DB9C20A6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20285-9F09-45E8-8830-AF4513ED15E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ED1E-A716-4248-9A9C-0BA8DB9C20A6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D20285-9F09-45E8-8830-AF4513ED15E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4D20285-9F09-45E8-8830-AF4513ED15EA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69CED1E-A716-4248-9A9C-0BA8DB9C20A6}" type="datetimeFigureOut">
              <a:rPr lang="en-GB" smtClean="0"/>
              <a:t>27/06/2018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heathenmedia.co.uk/filmc3productio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1470025"/>
          </a:xfrm>
        </p:spPr>
        <p:txBody>
          <a:bodyPr/>
          <a:lstStyle/>
          <a:p>
            <a:r>
              <a:rPr lang="en-GB" dirty="0" smtClean="0"/>
              <a:t>Welcome to A Level Film Studies!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89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 outcomes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Gain an overall understanding of what you will learn during year 12.</a:t>
            </a:r>
          </a:p>
          <a:p>
            <a:r>
              <a:rPr lang="en-GB" dirty="0" smtClean="0"/>
              <a:t>Introduction to the ‘</a:t>
            </a:r>
            <a:r>
              <a:rPr lang="en-GB" i="1" dirty="0" smtClean="0"/>
              <a:t>Key Elements of Film Form’</a:t>
            </a:r>
          </a:p>
          <a:p>
            <a:r>
              <a:rPr lang="en-GB" dirty="0" smtClean="0"/>
              <a:t>Use your understanding of the key elements to explain and analyse how they create meaning for the audience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967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 Level Film Studies: An overview of next year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547162"/>
              </p:ext>
            </p:extLst>
          </p:nvPr>
        </p:nvGraphicFramePr>
        <p:xfrm>
          <a:off x="539552" y="1556792"/>
          <a:ext cx="7776864" cy="5064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0160"/>
                <a:gridCol w="3744416"/>
                <a:gridCol w="2592288"/>
              </a:tblGrid>
              <a:tr h="370840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Mr</a:t>
                      </a:r>
                      <a:r>
                        <a:rPr lang="en-GB" sz="1600" baseline="0" dirty="0" smtClean="0"/>
                        <a:t> Alford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Miss </a:t>
                      </a:r>
                      <a:r>
                        <a:rPr lang="en-GB" sz="1600" dirty="0" err="1" smtClean="0"/>
                        <a:t>Goodhew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Term 1</a:t>
                      </a:r>
                    </a:p>
                    <a:p>
                      <a:r>
                        <a:rPr lang="en-GB" sz="1600" dirty="0" smtClean="0"/>
                        <a:t>Sept- Oct</a:t>
                      </a:r>
                      <a:endParaRPr lang="en-GB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600" dirty="0" smtClean="0"/>
                        <a:t>Introduction</a:t>
                      </a:r>
                      <a:r>
                        <a:rPr lang="en-GB" sz="1600" baseline="0" dirty="0" smtClean="0"/>
                        <a:t> to the Key Elements of Film Form</a:t>
                      </a:r>
                    </a:p>
                    <a:p>
                      <a:r>
                        <a:rPr lang="en-GB" sz="1600" baseline="0" dirty="0" smtClean="0"/>
                        <a:t>Analyse film sequences</a:t>
                      </a:r>
                      <a:endParaRPr lang="en-GB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Term 2</a:t>
                      </a:r>
                    </a:p>
                    <a:p>
                      <a:r>
                        <a:rPr lang="en-GB" sz="1600" dirty="0" smtClean="0"/>
                        <a:t>Oct-Dec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Component</a:t>
                      </a:r>
                      <a:r>
                        <a:rPr lang="en-GB" sz="1600" baseline="0" dirty="0" smtClean="0"/>
                        <a:t> 1- Section A</a:t>
                      </a:r>
                    </a:p>
                    <a:p>
                      <a:r>
                        <a:rPr lang="en-GB" sz="1600" baseline="0" dirty="0" smtClean="0"/>
                        <a:t>Hollywood 1930-1990 (comparative study)</a:t>
                      </a:r>
                    </a:p>
                    <a:p>
                      <a:r>
                        <a:rPr lang="en-GB" sz="1600" b="1" baseline="0" dirty="0" smtClean="0"/>
                        <a:t>Vertigo and </a:t>
                      </a:r>
                      <a:r>
                        <a:rPr lang="en-GB" sz="1600" b="1" baseline="0" dirty="0" err="1" smtClean="0"/>
                        <a:t>Bladerunner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Component 1- Section B</a:t>
                      </a:r>
                    </a:p>
                    <a:p>
                      <a:r>
                        <a:rPr lang="en-GB" sz="1600" dirty="0" smtClean="0"/>
                        <a:t>American Film since 2005</a:t>
                      </a:r>
                    </a:p>
                    <a:p>
                      <a:endParaRPr lang="en-GB" sz="1600" dirty="0" smtClean="0"/>
                    </a:p>
                    <a:p>
                      <a:r>
                        <a:rPr lang="en-GB" sz="1600" b="1" dirty="0" smtClean="0"/>
                        <a:t>Inception</a:t>
                      </a:r>
                      <a:r>
                        <a:rPr lang="en-GB" sz="1600" b="1" baseline="0" dirty="0" smtClean="0"/>
                        <a:t> and Captain Fantastic</a:t>
                      </a:r>
                      <a:endParaRPr lang="en-GB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Term 3</a:t>
                      </a:r>
                    </a:p>
                    <a:p>
                      <a:r>
                        <a:rPr lang="en-GB" sz="1600" dirty="0" smtClean="0"/>
                        <a:t>Jan- Feb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Term 4</a:t>
                      </a:r>
                    </a:p>
                    <a:p>
                      <a:r>
                        <a:rPr lang="en-GB" sz="1600" dirty="0" smtClean="0"/>
                        <a:t>Feb- April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Component</a:t>
                      </a:r>
                      <a:r>
                        <a:rPr lang="en-GB" sz="1600" baseline="0" dirty="0" smtClean="0"/>
                        <a:t> 2- Documentary film</a:t>
                      </a:r>
                    </a:p>
                    <a:p>
                      <a:r>
                        <a:rPr lang="en-GB" sz="1600" b="1" baseline="0" dirty="0" smtClean="0"/>
                        <a:t>Amy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Component 1-</a:t>
                      </a:r>
                      <a:r>
                        <a:rPr lang="en-GB" sz="1600" baseline="0" dirty="0" smtClean="0"/>
                        <a:t> Section C</a:t>
                      </a:r>
                    </a:p>
                    <a:p>
                      <a:r>
                        <a:rPr lang="en-GB" sz="1600" baseline="0" dirty="0" smtClean="0"/>
                        <a:t>British Film</a:t>
                      </a:r>
                    </a:p>
                    <a:p>
                      <a:r>
                        <a:rPr lang="en-GB" sz="1600" b="1" baseline="0" dirty="0" smtClean="0"/>
                        <a:t>Shaun of the Dead</a:t>
                      </a:r>
                      <a:endParaRPr lang="en-GB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Term 5</a:t>
                      </a:r>
                    </a:p>
                    <a:p>
                      <a:r>
                        <a:rPr lang="en-GB" sz="1600" dirty="0" smtClean="0"/>
                        <a:t>April- May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Component 1- Section C</a:t>
                      </a:r>
                    </a:p>
                    <a:p>
                      <a:r>
                        <a:rPr lang="en-GB" sz="1600" dirty="0" smtClean="0"/>
                        <a:t>British Film</a:t>
                      </a:r>
                    </a:p>
                    <a:p>
                      <a:r>
                        <a:rPr lang="en-GB" sz="1600" b="1" dirty="0" smtClean="0"/>
                        <a:t>Sightseers</a:t>
                      </a:r>
                      <a:endParaRPr lang="en-GB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Term 6</a:t>
                      </a:r>
                    </a:p>
                    <a:p>
                      <a:r>
                        <a:rPr lang="en-GB" sz="1600" dirty="0" smtClean="0"/>
                        <a:t>May- July</a:t>
                      </a:r>
                      <a:endParaRPr lang="en-GB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600" dirty="0" smtClean="0"/>
                        <a:t>Component 3: Production</a:t>
                      </a:r>
                    </a:p>
                    <a:p>
                      <a:r>
                        <a:rPr lang="en-GB" sz="1600" dirty="0" smtClean="0"/>
                        <a:t>Make a short film/ Screenplay</a:t>
                      </a:r>
                      <a:endParaRPr lang="en-GB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>
            <a:off x="3275856" y="3573016"/>
            <a:ext cx="14401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Down Arrow 11"/>
          <p:cNvSpPr/>
          <p:nvPr/>
        </p:nvSpPr>
        <p:spPr>
          <a:xfrm>
            <a:off x="6876256" y="3789040"/>
            <a:ext cx="45719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Down Arrow 12"/>
          <p:cNvSpPr/>
          <p:nvPr/>
        </p:nvSpPr>
        <p:spPr>
          <a:xfrm>
            <a:off x="3059832" y="5085184"/>
            <a:ext cx="14401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13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Key Elements of Film Form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Cinematography</a:t>
            </a:r>
          </a:p>
          <a:p>
            <a:pPr marL="0" indent="0">
              <a:buNone/>
            </a:pPr>
            <a:r>
              <a:rPr lang="en-GB" dirty="0" smtClean="0"/>
              <a:t>	- Camera angles/ movements/ lighting</a:t>
            </a:r>
          </a:p>
          <a:p>
            <a:r>
              <a:rPr lang="en-GB" dirty="0" err="1" smtClean="0"/>
              <a:t>Mise</a:t>
            </a:r>
            <a:r>
              <a:rPr lang="en-GB" dirty="0" smtClean="0"/>
              <a:t>-</a:t>
            </a:r>
            <a:r>
              <a:rPr lang="en-GB" dirty="0" err="1" smtClean="0"/>
              <a:t>en</a:t>
            </a:r>
            <a:r>
              <a:rPr lang="en-GB" dirty="0" smtClean="0"/>
              <a:t>-scene</a:t>
            </a:r>
          </a:p>
          <a:p>
            <a:pPr marL="0" indent="0">
              <a:buNone/>
            </a:pPr>
            <a:r>
              <a:rPr lang="en-GB" dirty="0" smtClean="0"/>
              <a:t>	- Setting/ Props/ Costume and make up/ </a:t>
            </a:r>
          </a:p>
          <a:p>
            <a:r>
              <a:rPr lang="en-GB" dirty="0" smtClean="0"/>
              <a:t>Editing</a:t>
            </a:r>
          </a:p>
          <a:p>
            <a:pPr marL="0" indent="0">
              <a:buNone/>
            </a:pPr>
            <a:r>
              <a:rPr lang="en-GB" dirty="0" smtClean="0"/>
              <a:t>	-How the film is put together/ cuts/takes/pace</a:t>
            </a:r>
          </a:p>
          <a:p>
            <a:r>
              <a:rPr lang="en-GB" dirty="0" smtClean="0"/>
              <a:t>Sound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-Vocal sounds/ environmental sounds/ music/ silence</a:t>
            </a:r>
          </a:p>
          <a:p>
            <a:r>
              <a:rPr lang="en-GB" dirty="0" smtClean="0"/>
              <a:t>Performance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-Use of non verbal communication/body language/ 	facial expression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6116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How do cinematography, </a:t>
            </a:r>
            <a:r>
              <a:rPr lang="en-GB" sz="3200" dirty="0" err="1" smtClean="0"/>
              <a:t>mise</a:t>
            </a:r>
            <a:r>
              <a:rPr lang="en-GB" sz="3200" dirty="0" smtClean="0"/>
              <a:t>-</a:t>
            </a:r>
            <a:r>
              <a:rPr lang="en-GB" sz="3200" dirty="0" err="1" smtClean="0"/>
              <a:t>en</a:t>
            </a:r>
            <a:r>
              <a:rPr lang="en-GB" sz="3200" dirty="0" smtClean="0"/>
              <a:t>-scene and performance communicate meaning?</a:t>
            </a:r>
            <a:endParaRPr lang="en-GB" sz="3200" dirty="0"/>
          </a:p>
        </p:txBody>
      </p:sp>
      <p:pic>
        <p:nvPicPr>
          <p:cNvPr id="1026" name="Picture 2" descr="C:\Users\lgoodhew\Desktop\submarine screen sho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011" y="2060848"/>
            <a:ext cx="5686233" cy="3477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28029" y="5710499"/>
            <a:ext cx="3430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Submarine (</a:t>
            </a:r>
            <a:r>
              <a:rPr lang="en-GB" dirty="0" err="1" smtClean="0"/>
              <a:t>Ayoade</a:t>
            </a:r>
            <a:r>
              <a:rPr lang="en-GB" dirty="0" smtClean="0"/>
              <a:t>, UK, 2010)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05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How do cinematography, </a:t>
            </a:r>
            <a:r>
              <a:rPr lang="en-GB" sz="3200" dirty="0" err="1" smtClean="0"/>
              <a:t>mise</a:t>
            </a:r>
            <a:r>
              <a:rPr lang="en-GB" sz="3200" dirty="0" smtClean="0"/>
              <a:t>-</a:t>
            </a:r>
            <a:r>
              <a:rPr lang="en-GB" sz="3200" dirty="0" err="1" smtClean="0"/>
              <a:t>en</a:t>
            </a:r>
            <a:r>
              <a:rPr lang="en-GB" sz="3200" dirty="0" smtClean="0"/>
              <a:t>-scene and performance communicate meaning?</a:t>
            </a:r>
            <a:endParaRPr lang="en-GB" sz="3200" dirty="0"/>
          </a:p>
        </p:txBody>
      </p:sp>
      <p:pic>
        <p:nvPicPr>
          <p:cNvPr id="2050" name="Picture 2" descr="C:\Users\lgoodhew\Desktop\screenshot skyf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350853"/>
            <a:ext cx="5976838" cy="3438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43254" y="6093295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Skyfall, Mendes (2012)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682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600" dirty="0" err="1" smtClean="0"/>
              <a:t>Lovefield</a:t>
            </a:r>
            <a:r>
              <a:rPr lang="en-GB" sz="3600" dirty="0" smtClean="0"/>
              <a:t> (short film):</a:t>
            </a:r>
            <a:endParaRPr lang="en-GB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532367" y="76470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Directed by Mathieu </a:t>
            </a:r>
            <a:r>
              <a:rPr lang="en-GB" dirty="0" err="1" smtClean="0"/>
              <a:t>Ratthe</a:t>
            </a:r>
            <a:r>
              <a:rPr lang="en-GB" dirty="0" smtClean="0"/>
              <a:t> (2008)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33146" y="1496018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How do the key elements of film form evoke meaning and generate audience response? </a:t>
            </a:r>
            <a:endParaRPr lang="en-GB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2348880"/>
            <a:ext cx="4968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First screening: </a:t>
            </a:r>
            <a:r>
              <a:rPr lang="en-GB" b="1" dirty="0" smtClean="0"/>
              <a:t>Sound.</a:t>
            </a:r>
          </a:p>
          <a:p>
            <a:r>
              <a:rPr lang="en-GB" dirty="0" smtClean="0"/>
              <a:t>What types of sound can you hear? Are any louder then others? Which ones? Why?</a:t>
            </a:r>
          </a:p>
          <a:p>
            <a:r>
              <a:rPr lang="en-GB" dirty="0" smtClean="0"/>
              <a:t>What genre do you think this film is? Why?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27911" y="3717032"/>
            <a:ext cx="41044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Second screening: </a:t>
            </a:r>
            <a:r>
              <a:rPr lang="en-GB" b="1" dirty="0" err="1" smtClean="0"/>
              <a:t>Mise</a:t>
            </a:r>
            <a:r>
              <a:rPr lang="en-GB" b="1" dirty="0" smtClean="0"/>
              <a:t>-</a:t>
            </a:r>
            <a:r>
              <a:rPr lang="en-GB" b="1" dirty="0" err="1" smtClean="0"/>
              <a:t>en</a:t>
            </a:r>
            <a:r>
              <a:rPr lang="en-GB" b="1" dirty="0" smtClean="0"/>
              <a:t>-scene, Cinematography, lighting, editing</a:t>
            </a:r>
          </a:p>
          <a:p>
            <a:r>
              <a:rPr lang="en-GB" dirty="0" smtClean="0"/>
              <a:t>Now watch it with no sound. How does the camera work offer clues/ suggest what might be happening?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5301208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Third screening:</a:t>
            </a:r>
          </a:p>
          <a:p>
            <a:r>
              <a:rPr lang="en-GB" dirty="0" smtClean="0"/>
              <a:t>Watch with both visuals and sound. Stop at 4 mins</a:t>
            </a:r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275856" y="5954634"/>
            <a:ext cx="3776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do you think happens at the end?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09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Summer transition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GB" dirty="0" smtClean="0"/>
              <a:t>We will be studying a selection of short films over the duration of the two year A Level course. All the films can be found on our blog.</a:t>
            </a:r>
          </a:p>
          <a:p>
            <a:pPr marL="114300" indent="0">
              <a:buNone/>
            </a:pPr>
            <a:r>
              <a:rPr lang="en-GB" dirty="0">
                <a:hlinkClick r:id="rId2"/>
              </a:rPr>
              <a:t>http://heathenmedia.co.uk/filmc3production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pPr marL="114300" indent="0">
              <a:buNone/>
            </a:pPr>
            <a:endParaRPr lang="en-GB" dirty="0"/>
          </a:p>
          <a:p>
            <a:pPr marL="114300" indent="0">
              <a:buNone/>
            </a:pPr>
            <a:r>
              <a:rPr lang="en-GB" dirty="0" smtClean="0"/>
              <a:t>Over the summer can you choose and watch 3 of the films and complete the analysis grids.</a:t>
            </a:r>
          </a:p>
          <a:p>
            <a:pPr marL="114300" indent="0">
              <a:buNone/>
            </a:pPr>
            <a:r>
              <a:rPr lang="en-GB" dirty="0" smtClean="0"/>
              <a:t>In </a:t>
            </a:r>
            <a:r>
              <a:rPr lang="en-GB" dirty="0"/>
              <a:t>S</a:t>
            </a:r>
            <a:r>
              <a:rPr lang="en-GB" dirty="0" smtClean="0"/>
              <a:t>eptember I will ask you to feedback your ideas for ONE of the films you chose.</a:t>
            </a:r>
          </a:p>
          <a:p>
            <a:pPr marL="114300" indent="0">
              <a:buNone/>
            </a:pPr>
            <a:endParaRPr lang="en-GB" dirty="0"/>
          </a:p>
          <a:p>
            <a:pPr marL="114300" indent="0">
              <a:buNone/>
            </a:pPr>
            <a:r>
              <a:rPr lang="en-GB" dirty="0" smtClean="0"/>
              <a:t>Any questions….?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26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60</TotalTime>
  <Words>388</Words>
  <Application>Microsoft Office PowerPoint</Application>
  <PresentationFormat>On-screen Show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Welcome to A Level Film Studies!</vt:lpstr>
      <vt:lpstr>Lesson outcomes</vt:lpstr>
      <vt:lpstr>A Level Film Studies: An overview of next year</vt:lpstr>
      <vt:lpstr>The Key Elements of Film Form</vt:lpstr>
      <vt:lpstr>How do cinematography, mise-en-scene and performance communicate meaning?</vt:lpstr>
      <vt:lpstr>How do cinematography, mise-en-scene and performance communicate meaning?</vt:lpstr>
      <vt:lpstr>Lovefield (short film):</vt:lpstr>
      <vt:lpstr>Summer transition work</vt:lpstr>
    </vt:vector>
  </TitlesOfParts>
  <Company>Little Heath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 Level Film Studies!</dc:title>
  <dc:creator>Ms L Goodhew</dc:creator>
  <cp:lastModifiedBy>Mrs A Wilson</cp:lastModifiedBy>
  <cp:revision>9</cp:revision>
  <dcterms:created xsi:type="dcterms:W3CDTF">2018-06-19T09:03:42Z</dcterms:created>
  <dcterms:modified xsi:type="dcterms:W3CDTF">2018-06-27T13:36:38Z</dcterms:modified>
</cp:coreProperties>
</file>