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9" r:id="rId3"/>
    <p:sldId id="290" r:id="rId4"/>
    <p:sldId id="292" r:id="rId5"/>
    <p:sldId id="293" r:id="rId6"/>
    <p:sldId id="294" r:id="rId7"/>
    <p:sldId id="295" r:id="rId8"/>
    <p:sldId id="284" r:id="rId9"/>
    <p:sldId id="271" r:id="rId10"/>
    <p:sldId id="273" r:id="rId11"/>
    <p:sldId id="278" r:id="rId12"/>
    <p:sldId id="279" r:id="rId13"/>
    <p:sldId id="280" r:id="rId14"/>
    <p:sldId id="283" r:id="rId15"/>
    <p:sldId id="281" r:id="rId16"/>
    <p:sldId id="277" r:id="rId17"/>
    <p:sldId id="275" r:id="rId18"/>
    <p:sldId id="272" r:id="rId19"/>
    <p:sldId id="282" r:id="rId20"/>
    <p:sldId id="274" r:id="rId21"/>
    <p:sldId id="287" r:id="rId22"/>
    <p:sldId id="288" r:id="rId23"/>
    <p:sldId id="296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F02-0BD8-4034-8BA2-9320C89A0668}" type="datetimeFigureOut">
              <a:rPr lang="en-US" smtClean="0"/>
              <a:pPr/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409C-CB32-4876-99F9-2790D81B6F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F02-0BD8-4034-8BA2-9320C89A0668}" type="datetimeFigureOut">
              <a:rPr lang="en-US" smtClean="0"/>
              <a:pPr/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409C-CB32-4876-99F9-2790D81B6F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F02-0BD8-4034-8BA2-9320C89A0668}" type="datetimeFigureOut">
              <a:rPr lang="en-US" smtClean="0"/>
              <a:pPr/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409C-CB32-4876-99F9-2790D81B6F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F02-0BD8-4034-8BA2-9320C89A0668}" type="datetimeFigureOut">
              <a:rPr lang="en-US" smtClean="0"/>
              <a:pPr/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409C-CB32-4876-99F9-2790D81B6F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F02-0BD8-4034-8BA2-9320C89A0668}" type="datetimeFigureOut">
              <a:rPr lang="en-US" smtClean="0"/>
              <a:pPr/>
              <a:t>6/27/2018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409C-CB32-4876-99F9-2790D81B6F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F02-0BD8-4034-8BA2-9320C89A0668}" type="datetimeFigureOut">
              <a:rPr lang="en-US" smtClean="0"/>
              <a:pPr/>
              <a:t>6/27/2018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409C-CB32-4876-99F9-2790D81B6F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F02-0BD8-4034-8BA2-9320C89A0668}" type="datetimeFigureOut">
              <a:rPr lang="en-US" smtClean="0"/>
              <a:pPr/>
              <a:t>6/27/2018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409C-CB32-4876-99F9-2790D81B6F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F02-0BD8-4034-8BA2-9320C89A0668}" type="datetimeFigureOut">
              <a:rPr lang="en-US" smtClean="0"/>
              <a:pPr/>
              <a:t>6/27/2018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409C-CB32-4876-99F9-2790D81B6F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F02-0BD8-4034-8BA2-9320C89A0668}" type="datetimeFigureOut">
              <a:rPr lang="en-US" smtClean="0"/>
              <a:pPr/>
              <a:t>6/27/2018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409C-CB32-4876-99F9-2790D81B6F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F02-0BD8-4034-8BA2-9320C89A0668}" type="datetimeFigureOut">
              <a:rPr lang="en-US" smtClean="0"/>
              <a:pPr/>
              <a:t>6/27/2018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2409C-CB32-4876-99F9-2790D81B6F9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7CF02-0BD8-4034-8BA2-9320C89A0668}" type="datetimeFigureOut">
              <a:rPr lang="en-US" smtClean="0"/>
              <a:pPr/>
              <a:t>6/27/2018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2409C-CB32-4876-99F9-2790D81B6F9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732409C-CB32-4876-99F9-2790D81B6F9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2A7CF02-0BD8-4034-8BA2-9320C89A0668}" type="datetimeFigureOut">
              <a:rPr lang="en-US" smtClean="0"/>
              <a:pPr/>
              <a:t>6/27/2018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imgres?q=establishing+shot&amp;hl=en&amp;biw=1280&amp;bih=603&amp;gbv=2&amp;tbm=isch&amp;tbnid=U75ZJCNhUmN6mM:&amp;imgrefurl=http://www.seeing-stars.com/OC/ES-DowntownSkyline.shtml&amp;docid=KPmnez9xd-vGGM&amp;w=600&amp;h=338&amp;ei=xSZFToKUE4qw8QP_gpSgBg&amp;zoom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uk/imgres?q=close+up&amp;hl=en&amp;biw=1280&amp;bih=603&amp;gbv=2&amp;tbm=isch&amp;tbnid=kQhhzPKrBioFRM:&amp;imgrefurl=http://www.activedesktopwallpapers.com/screen-size/1290/Scarlett-Johansson-Close-Up-512X384-1290.html&amp;docid=zpsyaR44R8CkCM&amp;w=512&amp;h=384&amp;ei=OipFTpbQBdGq8QPRi9myBg&amp;zoom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uk/imgres?q=mid+shot&amp;hl=en&amp;biw=1280&amp;bih=603&amp;gbv=2&amp;tbm=isch&amp;tbnid=2M-l-JkefTGYGM:&amp;imgrefurl=http://arjanboyallfoundationproduction.blogspot.com/2010/09/use-of-camera.html&amp;docid=Q0WwuLRXM0J16M&amp;w=425&amp;h=315&amp;ei=3SpFTpzEFpGt8QOcn_CcBg&amp;zoom=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imgres?q=extreme+long+shot&amp;hl=en&amp;sa=X&amp;gbv=2&amp;biw=1280&amp;bih=603&amp;tbm=isch&amp;tbnid=HCc0yL7Gc7rkkM:&amp;imgrefurl=http://gene-g-shadowwolf.deviantart.com/art/Extreme-Long-Shot-142471059&amp;docid=7EfC7RyqN1YEVM&amp;w=824&amp;h=464&amp;ei=HytFTpW7JdHC8QO8qNnNBg&amp;zoom=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imgres?q=two+shot&amp;hl=en&amp;gbv=2&amp;biw=1280&amp;bih=603&amp;tbm=isch&amp;tbnid=WmKNYd0924PQvM:&amp;imgrefurl=http://ciubuxabinas.wordpress.com/2010/09/23/shots-angles/&amp;docid=jeLnA8gxNEqXmM&amp;w=1200&amp;h=843&amp;ei=4StFTr_nE4G38QOoy6GwBg&amp;zoom=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iy3dkTwPcQ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Welcome to A Level Media </a:t>
            </a:r>
            <a:r>
              <a:rPr lang="en-GB" dirty="0">
                <a:latin typeface="+mn-lt"/>
              </a:rPr>
              <a:t>S</a:t>
            </a:r>
            <a:r>
              <a:rPr lang="en-GB" dirty="0" smtClean="0">
                <a:latin typeface="+mn-lt"/>
              </a:rPr>
              <a:t>tudies!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300" dirty="0" smtClean="0"/>
              <a:t>Lesson outcomes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Gain an overview of what you will study in Year 12</a:t>
            </a:r>
          </a:p>
          <a:p>
            <a:r>
              <a:rPr lang="en-GB" dirty="0" smtClean="0"/>
              <a:t>Be introduced to the theoretical framework: </a:t>
            </a:r>
            <a:r>
              <a:rPr lang="en-GB" dirty="0" smtClean="0">
                <a:solidFill>
                  <a:srgbClr val="FF0000"/>
                </a:solidFill>
              </a:rPr>
              <a:t>media language</a:t>
            </a:r>
          </a:p>
          <a:p>
            <a:r>
              <a:rPr lang="en-GB" dirty="0" smtClean="0"/>
              <a:t>Know the basic </a:t>
            </a:r>
            <a:r>
              <a:rPr lang="en-GB" dirty="0" smtClean="0">
                <a:solidFill>
                  <a:srgbClr val="FF0000"/>
                </a:solidFill>
              </a:rPr>
              <a:t>camera shots and angles </a:t>
            </a:r>
            <a:r>
              <a:rPr lang="en-GB" dirty="0" smtClean="0"/>
              <a:t>and begin to analyse them in both still and moving image</a:t>
            </a:r>
          </a:p>
          <a:p>
            <a:r>
              <a:rPr lang="en-GB" dirty="0" smtClean="0"/>
              <a:t>Summer transition work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8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images-mediawiki-sites.thefullwiki.org/07/1/8/1/5268147239236706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5720" y="5643578"/>
            <a:ext cx="4005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Canted Angle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g_hi" descr="http://t1.gstatic.com/images?q=tbn:ANd9GcRywm_quxHHRXKzQAacFleemJVUx0SW-ZEvm5ynUi6p4zKR2y64wQ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14744" y="285728"/>
            <a:ext cx="50641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Establishing Shot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g_hi" descr="http://t1.gstatic.com/images?q=tbn:ANd9GcS0THCl2TIhR2H2jpboiyNZ3hXa87rzBm0yk1B0oVrHcI8IWHP8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31542" y="5643578"/>
            <a:ext cx="2698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Close Up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g_hi" descr="http://t1.gstatic.com/images?q=tbn:ANd9GcRqyE7hbpv9xnQyVxCmCqCOKj7V6-evmu_Uv-LNyUGdSgu39-_H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7158" y="5500702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Mid Shot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www.photoshopsupport.com/photoshop-blog/06/02/ib/travis-pape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14942" y="357166"/>
            <a:ext cx="33914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Long Shot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g_hi" descr="http://t0.gstatic.com/images?q=tbn:ANd9GcR8nbt4U5eU3xvfmqFb58PLp_qZlGJA3BTUIeN1rsoJ8trEdkZY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24151" y="5934694"/>
            <a:ext cx="91681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Extreme Long Shot / Wide Shot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g_hi" descr="http://t1.gstatic.com/images?q=tbn:ANd9GcRGapnnbWSCoQnk72gZHbNdRI0VRFVF03pYxbL98IvJp3mk5AOT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5720" y="357166"/>
            <a:ext cx="2806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Two shot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www.yarbroughandassociates.com/New%20Images/bryant%20denny%20aerial%20sho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29256" y="428604"/>
            <a:ext cx="3348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Aerial Shot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4.bp.blogspot.com/_MXbBuiajB8o/TJTG1PolH8I/AAAAAAAAAB4/IOOSF0hXvj4/s1600/point_of_view_sho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57554" y="5500702"/>
            <a:ext cx="5503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Point of View Shot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://static.tvtropes.org/pmwiki/pub/images/vertigoovertheshould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5720" y="357166"/>
            <a:ext cx="6890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 the Shoulder Shot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om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956376" cy="562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18864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Level Media Studies in Year 12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704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2.gstatic.com/images?q=tbn:ANd9GcQvyQSbvLgCCI4fAozBElyBmrSgq6Y4e-OKG6cYmwIRJ0q8Eu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05738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85720" y="357166"/>
            <a:ext cx="5248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Extreme Close Up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48680"/>
            <a:ext cx="770485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Task 2: Take your own shots</a:t>
            </a:r>
          </a:p>
          <a:p>
            <a:endParaRPr lang="en-GB" dirty="0"/>
          </a:p>
          <a:p>
            <a:r>
              <a:rPr lang="en-GB" dirty="0" smtClean="0"/>
              <a:t>In pairs/ threes you will be given a camera. You have 10 minutes to construct and take 5 of the camera shots on the sheet.</a:t>
            </a:r>
          </a:p>
          <a:p>
            <a:endParaRPr lang="en-GB" dirty="0"/>
          </a:p>
          <a:p>
            <a:r>
              <a:rPr lang="en-GB" dirty="0" smtClean="0"/>
              <a:t>Extension:  Before you take the picture, think carefully about showing how meaning is created.</a:t>
            </a:r>
          </a:p>
          <a:p>
            <a:endParaRPr lang="en-GB" dirty="0"/>
          </a:p>
          <a:p>
            <a:r>
              <a:rPr lang="en-GB" dirty="0" smtClean="0"/>
              <a:t>Be prepared to show some of your examples to the class.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4842"/>
            <a:ext cx="3240360" cy="23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3214">
            <a:off x="2630351" y="4095593"/>
            <a:ext cx="3203500" cy="213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84065"/>
            <a:ext cx="3275384" cy="218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92696"/>
            <a:ext cx="72728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Task 3: Analysing moving image:</a:t>
            </a:r>
          </a:p>
          <a:p>
            <a:endParaRPr lang="en-GB" dirty="0" smtClean="0"/>
          </a:p>
          <a:p>
            <a:r>
              <a:rPr lang="en-GB" dirty="0" smtClean="0"/>
              <a:t>Watch the following advert for </a:t>
            </a:r>
            <a:r>
              <a:rPr lang="en-GB" dirty="0" err="1" smtClean="0"/>
              <a:t>Wateraid</a:t>
            </a:r>
            <a:r>
              <a:rPr lang="en-GB" dirty="0" smtClean="0"/>
              <a:t> (2016)</a:t>
            </a:r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-Select 3 examples of camera shots/ angles  and analyse how 	meaning is constructed? 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	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	</a:t>
            </a:r>
          </a:p>
          <a:p>
            <a:endParaRPr lang="en-GB" dirty="0"/>
          </a:p>
          <a:p>
            <a:r>
              <a:rPr lang="en-GB" dirty="0" smtClean="0"/>
              <a:t>	-Write each separate example on a post-it note.</a:t>
            </a:r>
          </a:p>
          <a:p>
            <a:endParaRPr lang="en-GB" dirty="0"/>
          </a:p>
        </p:txBody>
      </p:sp>
      <p:pic>
        <p:nvPicPr>
          <p:cNvPr id="5" name="Uiy3dkTwPc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7704" y="2852936"/>
            <a:ext cx="4608512" cy="24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goodhew\Desktop\wateraid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503187" cy="287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47667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Feedback: Stick your post-its on the board.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515719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are camera shots/ angles used in the </a:t>
            </a:r>
            <a:r>
              <a:rPr lang="en-GB" dirty="0" err="1" smtClean="0"/>
              <a:t>Wateraid</a:t>
            </a:r>
            <a:r>
              <a:rPr lang="en-GB" dirty="0" smtClean="0"/>
              <a:t> advert to construct meaning?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4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0967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Media studies summer transition task (see handout)</a:t>
            </a:r>
            <a:endParaRPr lang="en-GB" sz="2800" dirty="0"/>
          </a:p>
        </p:txBody>
      </p:sp>
      <p:pic>
        <p:nvPicPr>
          <p:cNvPr id="3074" name="Picture 2" descr="C:\Users\lgoodhew\Desktop\screen sho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3050">
            <a:off x="520061" y="1853676"/>
            <a:ext cx="4279032" cy="303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goodhew\Desktop\screen sho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829">
            <a:off x="4466596" y="2351253"/>
            <a:ext cx="3974082" cy="281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6194" y="5836060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be handed in to sixth form reception in September!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4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theoretical framework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Media language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Media representations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Media audiences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Media industries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141277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lesson you will learn about media language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851920" y="1735942"/>
            <a:ext cx="1008112" cy="180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2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Theoretical Framework –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media language 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161277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How the media communicates meaning through their </a:t>
            </a:r>
            <a:r>
              <a:rPr lang="en-GB" b="1" dirty="0" smtClean="0">
                <a:solidFill>
                  <a:srgbClr val="FF0000"/>
                </a:solidFill>
              </a:rPr>
              <a:t>forms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rgbClr val="FF0000"/>
                </a:solidFill>
              </a:rPr>
              <a:t>codes and conventions</a:t>
            </a:r>
            <a:r>
              <a:rPr lang="en-GB" dirty="0" smtClean="0"/>
              <a:t>, and </a:t>
            </a:r>
            <a:r>
              <a:rPr lang="en-GB" b="1" dirty="0" smtClean="0">
                <a:solidFill>
                  <a:srgbClr val="FF0000"/>
                </a:solidFill>
              </a:rPr>
              <a:t>techniques </a:t>
            </a:r>
          </a:p>
          <a:p>
            <a:pPr marL="0" indent="0"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3551" y="3284984"/>
            <a:ext cx="7467600" cy="16127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GB" dirty="0" smtClean="0"/>
              <a:t>Creators of media products </a:t>
            </a:r>
            <a:r>
              <a:rPr lang="en-GB" b="1" dirty="0" smtClean="0">
                <a:solidFill>
                  <a:srgbClr val="FF0000"/>
                </a:solidFill>
              </a:rPr>
              <a:t>encode</a:t>
            </a:r>
            <a:r>
              <a:rPr lang="en-GB" dirty="0" smtClean="0"/>
              <a:t> messages and meanings within their products through </a:t>
            </a:r>
            <a:r>
              <a:rPr lang="en-GB" b="1" dirty="0" smtClean="0">
                <a:solidFill>
                  <a:srgbClr val="FF0000"/>
                </a:solidFill>
              </a:rPr>
              <a:t>media language</a:t>
            </a:r>
            <a:r>
              <a:rPr lang="en-GB" dirty="0" smtClean="0"/>
              <a:t>, the audience then</a:t>
            </a:r>
            <a:r>
              <a:rPr lang="en-GB" b="1" dirty="0" smtClean="0">
                <a:solidFill>
                  <a:srgbClr val="FF0000"/>
                </a:solidFill>
              </a:rPr>
              <a:t> decode </a:t>
            </a:r>
            <a:r>
              <a:rPr lang="en-GB" dirty="0" smtClean="0"/>
              <a:t>these messages and respond to them in different ways.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3000" y="5117287"/>
            <a:ext cx="7467600" cy="12527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GB" dirty="0" smtClean="0"/>
              <a:t>You must study the following aspects of media language and be able to apply your understanding to the forms set for each exam component.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Technical Codes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9791" y="2214995"/>
            <a:ext cx="7467600" cy="25054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GB" dirty="0" smtClean="0"/>
              <a:t>You must confidently be able to discuss the </a:t>
            </a:r>
            <a:r>
              <a:rPr lang="en-GB" b="1" dirty="0" smtClean="0">
                <a:solidFill>
                  <a:srgbClr val="FF0000"/>
                </a:solidFill>
              </a:rPr>
              <a:t>TECHNICAL CODES </a:t>
            </a:r>
            <a:r>
              <a:rPr lang="en-GB" dirty="0" smtClean="0"/>
              <a:t>in a range of products.</a:t>
            </a:r>
          </a:p>
          <a:p>
            <a:pPr marL="0" indent="0">
              <a:buFont typeface="Wingdings"/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pPr marL="0" indent="0">
              <a:buFont typeface="Wingdings"/>
              <a:buNone/>
            </a:pPr>
            <a:r>
              <a:rPr lang="en-GB" dirty="0"/>
              <a:t>Y</a:t>
            </a:r>
            <a:r>
              <a:rPr lang="en-GB" dirty="0" smtClean="0"/>
              <a:t>ou must </a:t>
            </a:r>
            <a:r>
              <a:rPr lang="en-GB" b="1" dirty="0" smtClean="0">
                <a:solidFill>
                  <a:srgbClr val="FF0000"/>
                </a:solidFill>
              </a:rPr>
              <a:t>discuss </a:t>
            </a:r>
            <a:r>
              <a:rPr lang="en-GB" dirty="0" smtClean="0"/>
              <a:t>and</a:t>
            </a:r>
            <a:r>
              <a:rPr lang="en-GB" b="1" dirty="0" smtClean="0">
                <a:solidFill>
                  <a:srgbClr val="FF0000"/>
                </a:solidFill>
              </a:rPr>
              <a:t> analyse </a:t>
            </a:r>
            <a:r>
              <a:rPr lang="en-GB" dirty="0" smtClean="0"/>
              <a:t>the</a:t>
            </a:r>
            <a:r>
              <a:rPr lang="en-GB" b="1" dirty="0" smtClean="0">
                <a:solidFill>
                  <a:srgbClr val="FF0000"/>
                </a:solidFill>
              </a:rPr>
              <a:t> purpose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effect </a:t>
            </a:r>
            <a:r>
              <a:rPr lang="en-GB" dirty="0" smtClean="0"/>
              <a:t>of the particular</a:t>
            </a:r>
            <a:r>
              <a:rPr lang="en-GB" b="1" dirty="0" smtClean="0">
                <a:solidFill>
                  <a:srgbClr val="FF0000"/>
                </a:solidFill>
              </a:rPr>
              <a:t> technique </a:t>
            </a:r>
            <a:r>
              <a:rPr lang="en-GB" dirty="0" smtClean="0"/>
              <a:t>employed by the text.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7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Technical Codes </a:t>
            </a:r>
            <a:r>
              <a:rPr lang="en-GB" dirty="0" smtClean="0"/>
              <a:t>in Moving Image 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 fontScale="92500" lnSpcReduction="1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Camera angle</a:t>
            </a:r>
            <a:r>
              <a:rPr lang="en-GB" sz="4000" dirty="0" smtClean="0"/>
              <a:t>/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</a:rPr>
              <a:t>shot</a:t>
            </a:r>
            <a:r>
              <a:rPr lang="en-GB" sz="4000" dirty="0" smtClean="0"/>
              <a:t>/</a:t>
            </a:r>
            <a:r>
              <a:rPr lang="en-GB" sz="4000" dirty="0" smtClean="0">
                <a:solidFill>
                  <a:srgbClr val="FF0000"/>
                </a:solidFill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</a:rPr>
              <a:t>movement </a:t>
            </a:r>
            <a:r>
              <a:rPr lang="en-GB" sz="4000" dirty="0" smtClean="0"/>
              <a:t>and </a:t>
            </a:r>
            <a:r>
              <a:rPr lang="en-GB" sz="4000" b="1" dirty="0" smtClean="0">
                <a:solidFill>
                  <a:srgbClr val="FF0000"/>
                </a:solidFill>
              </a:rPr>
              <a:t>composition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4000" b="1" dirty="0" smtClean="0">
                <a:solidFill>
                  <a:srgbClr val="FF0000"/>
                </a:solidFill>
              </a:rPr>
              <a:t>Editing </a:t>
            </a:r>
          </a:p>
          <a:p>
            <a:pPr marL="0" indent="0">
              <a:buNone/>
            </a:pP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err="1" smtClean="0">
                <a:solidFill>
                  <a:srgbClr val="FF0000"/>
                </a:solidFill>
              </a:rPr>
              <a:t>Mise</a:t>
            </a:r>
            <a:r>
              <a:rPr lang="en-GB" sz="4000" b="1" dirty="0" smtClean="0">
                <a:solidFill>
                  <a:srgbClr val="FF0000"/>
                </a:solidFill>
              </a:rPr>
              <a:t>-en-scene </a:t>
            </a:r>
          </a:p>
          <a:p>
            <a:pPr marL="0" indent="0">
              <a:buNone/>
            </a:pP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b="1" dirty="0" smtClean="0">
                <a:solidFill>
                  <a:srgbClr val="FF0000"/>
                </a:solidFill>
              </a:rPr>
              <a:t>Sound 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256490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lesson we will focus on camera shots and angles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851920" y="2204864"/>
            <a:ext cx="1224136" cy="683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61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 introduction to camera shots and angles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25922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Task 1: The following slides include the main camera shots and angles. Fill in the ‘Why use it?’ section on the handout.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9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www.depauw.edu/acad/film/images/psycho%20high%20angle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572132" y="5643578"/>
            <a:ext cx="3288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 Angle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6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l_fi" descr="http://www.worldofstock.com/slides/ANB25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5720" y="214290"/>
            <a:ext cx="30030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LowAngle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232</TotalTime>
  <Words>404</Words>
  <Application>Microsoft Office PowerPoint</Application>
  <PresentationFormat>On-screen Show (4:3)</PresentationFormat>
  <Paragraphs>77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Welcome to A Level Media Studies!</vt:lpstr>
      <vt:lpstr>PowerPoint Presentation</vt:lpstr>
      <vt:lpstr>The theoretical framework</vt:lpstr>
      <vt:lpstr>Theoretical Framework – media language  </vt:lpstr>
      <vt:lpstr>Technical Codes </vt:lpstr>
      <vt:lpstr>Technical Codes in Moving Image  Products</vt:lpstr>
      <vt:lpstr>An introduction to camera shots and 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Camera Angles</dc:title>
  <dc:creator>RBroadhead</dc:creator>
  <cp:lastModifiedBy>Mrs A Wilson</cp:lastModifiedBy>
  <cp:revision>23</cp:revision>
  <dcterms:created xsi:type="dcterms:W3CDTF">2011-09-13T07:25:49Z</dcterms:created>
  <dcterms:modified xsi:type="dcterms:W3CDTF">2018-06-27T13:37:04Z</dcterms:modified>
</cp:coreProperties>
</file>