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3" r:id="rId2"/>
    <p:sldId id="385" r:id="rId3"/>
    <p:sldId id="388" r:id="rId4"/>
    <p:sldId id="389" r:id="rId5"/>
    <p:sldId id="390" r:id="rId6"/>
    <p:sldId id="408" r:id="rId7"/>
    <p:sldId id="393" r:id="rId8"/>
    <p:sldId id="394" r:id="rId9"/>
    <p:sldId id="396" r:id="rId10"/>
    <p:sldId id="399" r:id="rId11"/>
    <p:sldId id="400" r:id="rId12"/>
    <p:sldId id="402" r:id="rId13"/>
    <p:sldId id="409" r:id="rId14"/>
    <p:sldId id="414" r:id="rId15"/>
    <p:sldId id="257" r:id="rId16"/>
    <p:sldId id="312" r:id="rId17"/>
    <p:sldId id="379" r:id="rId18"/>
    <p:sldId id="465"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4660"/>
  </p:normalViewPr>
  <p:slideViewPr>
    <p:cSldViewPr>
      <p:cViewPr varScale="1">
        <p:scale>
          <a:sx n="69" d="100"/>
          <a:sy n="69" d="100"/>
        </p:scale>
        <p:origin x="4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37A4051-304E-4D34-8B76-1EDF3303E0DF}" type="datetimeFigureOut">
              <a:rPr lang="en-GB" smtClean="0"/>
              <a:t>08/09/2016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CA0F180-8ED7-4A21-9C99-405CC12D6C3B}" type="slidenum">
              <a:rPr lang="en-GB" smtClean="0"/>
              <a:t>‹#›</a:t>
            </a:fld>
            <a:endParaRPr lang="en-GB"/>
          </a:p>
        </p:txBody>
      </p:sp>
    </p:spTree>
    <p:extLst>
      <p:ext uri="{BB962C8B-B14F-4D97-AF65-F5344CB8AC3E}">
        <p14:creationId xmlns:p14="http://schemas.microsoft.com/office/powerpoint/2010/main" val="263944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D81A2F9-EE86-4693-BABB-90A279AD83E8}"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330170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81A2F9-EE86-4693-BABB-90A279AD83E8}"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236213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81A2F9-EE86-4693-BABB-90A279AD83E8}"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265650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81A2F9-EE86-4693-BABB-90A279AD83E8}"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304273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81A2F9-EE86-4693-BABB-90A279AD83E8}"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331952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D81A2F9-EE86-4693-BABB-90A279AD83E8}" type="datetimeFigureOut">
              <a:rPr lang="en-GB" smtClean="0"/>
              <a:t>08/09/2016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221215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81A2F9-EE86-4693-BABB-90A279AD83E8}" type="datetimeFigureOut">
              <a:rPr lang="en-GB" smtClean="0"/>
              <a:t>08/09/2016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283950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D81A2F9-EE86-4693-BABB-90A279AD83E8}" type="datetimeFigureOut">
              <a:rPr lang="en-GB" smtClean="0"/>
              <a:t>08/09/2016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288357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1A2F9-EE86-4693-BABB-90A279AD83E8}" type="datetimeFigureOut">
              <a:rPr lang="en-GB" smtClean="0"/>
              <a:t>08/09/2016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278151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81A2F9-EE86-4693-BABB-90A279AD83E8}" type="datetimeFigureOut">
              <a:rPr lang="en-GB" smtClean="0"/>
              <a:t>08/09/2016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381298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81A2F9-EE86-4693-BABB-90A279AD83E8}" type="datetimeFigureOut">
              <a:rPr lang="en-GB" smtClean="0"/>
              <a:t>08/09/2016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134888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1A2F9-EE86-4693-BABB-90A279AD83E8}" type="datetimeFigureOut">
              <a:rPr lang="en-GB" smtClean="0"/>
              <a:t>08/09/2016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CE8C1-A00F-4BAC-97E7-73A50BED00BB}" type="slidenum">
              <a:rPr lang="en-GB" smtClean="0"/>
              <a:t>‹#›</a:t>
            </a:fld>
            <a:endParaRPr lang="en-GB"/>
          </a:p>
        </p:txBody>
      </p:sp>
    </p:spTree>
    <p:extLst>
      <p:ext uri="{BB962C8B-B14F-4D97-AF65-F5344CB8AC3E}">
        <p14:creationId xmlns:p14="http://schemas.microsoft.com/office/powerpoint/2010/main" val="388965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Assessment Overview</a:t>
            </a:r>
          </a:p>
        </p:txBody>
      </p:sp>
      <p:sp>
        <p:nvSpPr>
          <p:cNvPr id="4" name="Subtitle 3"/>
          <p:cNvSpPr>
            <a:spLocks noGrp="1"/>
          </p:cNvSpPr>
          <p:nvPr>
            <p:ph type="subTitle" idx="1"/>
          </p:nvPr>
        </p:nvSpPr>
        <p:spPr/>
        <p:txBody>
          <a:bodyPr/>
          <a:lstStyle/>
          <a:p>
            <a:r>
              <a:rPr lang="en-GB" dirty="0"/>
              <a:t>AS to A Level</a:t>
            </a:r>
          </a:p>
          <a:p>
            <a:r>
              <a:rPr lang="en-GB" dirty="0"/>
              <a:t>Understanding the standard</a:t>
            </a:r>
          </a:p>
        </p:txBody>
      </p:sp>
    </p:spTree>
    <p:extLst>
      <p:ext uri="{BB962C8B-B14F-4D97-AF65-F5344CB8AC3E}">
        <p14:creationId xmlns:p14="http://schemas.microsoft.com/office/powerpoint/2010/main" val="232781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AO3 – Interpretation work</a:t>
            </a:r>
          </a:p>
        </p:txBody>
      </p:sp>
      <p:sp>
        <p:nvSpPr>
          <p:cNvPr id="3" name="Content Placeholder 2"/>
          <p:cNvSpPr>
            <a:spLocks noGrp="1"/>
          </p:cNvSpPr>
          <p:nvPr>
            <p:ph idx="1"/>
          </p:nvPr>
        </p:nvSpPr>
        <p:spPr/>
        <p:txBody>
          <a:bodyPr/>
          <a:lstStyle/>
          <a:p>
            <a:pPr marL="0" indent="0">
              <a:buNone/>
            </a:pPr>
            <a:r>
              <a:rPr lang="en-GB" b="1" dirty="0">
                <a:solidFill>
                  <a:srgbClr val="FF0000"/>
                </a:solidFill>
              </a:rPr>
              <a:t>Analyse and evaluate,</a:t>
            </a:r>
            <a:r>
              <a:rPr lang="en-GB" dirty="0"/>
              <a:t> </a:t>
            </a:r>
            <a:r>
              <a:rPr lang="en-GB" b="1" dirty="0">
                <a:solidFill>
                  <a:srgbClr val="FF0000"/>
                </a:solidFill>
              </a:rPr>
              <a:t>in relation to the historical context,</a:t>
            </a:r>
            <a:r>
              <a:rPr lang="en-GB" dirty="0"/>
              <a:t> different ways in which aspects of the past have been interpreted. 	</a:t>
            </a:r>
          </a:p>
          <a:p>
            <a:pPr marL="0" indent="0">
              <a:buNone/>
            </a:pPr>
            <a:endParaRPr lang="en-GB" dirty="0"/>
          </a:p>
        </p:txBody>
      </p:sp>
      <p:sp>
        <p:nvSpPr>
          <p:cNvPr id="4" name="TextBox 3"/>
          <p:cNvSpPr txBox="1"/>
          <p:nvPr/>
        </p:nvSpPr>
        <p:spPr>
          <a:xfrm>
            <a:off x="611560" y="3789039"/>
            <a:ext cx="7992888" cy="1938992"/>
          </a:xfrm>
          <a:prstGeom prst="rect">
            <a:avLst/>
          </a:prstGeom>
          <a:solidFill>
            <a:srgbClr val="00B050"/>
          </a:solidFill>
        </p:spPr>
        <p:txBody>
          <a:bodyPr wrap="square" rtlCol="0">
            <a:spAutoFit/>
          </a:bodyPr>
          <a:lstStyle/>
          <a:p>
            <a:pPr algn="ctr"/>
            <a:r>
              <a:rPr lang="en-GB" sz="6000" b="1" dirty="0"/>
              <a:t>Good historical skills &amp; knowledge are the key</a:t>
            </a:r>
          </a:p>
        </p:txBody>
      </p:sp>
    </p:spTree>
    <p:extLst>
      <p:ext uri="{BB962C8B-B14F-4D97-AF65-F5344CB8AC3E}">
        <p14:creationId xmlns:p14="http://schemas.microsoft.com/office/powerpoint/2010/main" val="304984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AO3 –Interpretation work</a:t>
            </a:r>
          </a:p>
        </p:txBody>
      </p:sp>
      <p:sp>
        <p:nvSpPr>
          <p:cNvPr id="3" name="Content Placeholder 2"/>
          <p:cNvSpPr>
            <a:spLocks noGrp="1"/>
          </p:cNvSpPr>
          <p:nvPr>
            <p:ph idx="1"/>
          </p:nvPr>
        </p:nvSpPr>
        <p:spPr/>
        <p:txBody>
          <a:bodyPr/>
          <a:lstStyle/>
          <a:p>
            <a:pPr marL="0" indent="0">
              <a:buNone/>
            </a:pPr>
            <a:r>
              <a:rPr lang="en-GB" dirty="0"/>
              <a:t>Analyse and evaluate, in relation to the historical context, </a:t>
            </a:r>
            <a:r>
              <a:rPr lang="en-GB" b="1" dirty="0">
                <a:solidFill>
                  <a:srgbClr val="FF0000"/>
                </a:solidFill>
              </a:rPr>
              <a:t>different ways in which aspects of the past have been interpreted</a:t>
            </a:r>
            <a:r>
              <a:rPr lang="en-GB" dirty="0"/>
              <a:t>. 	</a:t>
            </a:r>
          </a:p>
          <a:p>
            <a:pPr marL="0" indent="0">
              <a:buNone/>
            </a:pPr>
            <a:endParaRPr lang="en-GB" dirty="0"/>
          </a:p>
        </p:txBody>
      </p:sp>
      <p:sp>
        <p:nvSpPr>
          <p:cNvPr id="4" name="TextBox 3"/>
          <p:cNvSpPr txBox="1"/>
          <p:nvPr/>
        </p:nvSpPr>
        <p:spPr>
          <a:xfrm>
            <a:off x="1331640" y="3789039"/>
            <a:ext cx="6768752" cy="1323439"/>
          </a:xfrm>
          <a:prstGeom prst="rect">
            <a:avLst/>
          </a:prstGeom>
          <a:solidFill>
            <a:srgbClr val="00B050"/>
          </a:solidFill>
        </p:spPr>
        <p:txBody>
          <a:bodyPr wrap="square" rtlCol="0">
            <a:spAutoFit/>
          </a:bodyPr>
          <a:lstStyle/>
          <a:p>
            <a:pPr algn="ctr"/>
            <a:r>
              <a:rPr lang="en-GB" sz="8000" b="1" dirty="0"/>
              <a:t>Points of view</a:t>
            </a:r>
          </a:p>
        </p:txBody>
      </p:sp>
    </p:spTree>
    <p:extLst>
      <p:ext uri="{BB962C8B-B14F-4D97-AF65-F5344CB8AC3E}">
        <p14:creationId xmlns:p14="http://schemas.microsoft.com/office/powerpoint/2010/main" val="345207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AO3</a:t>
            </a:r>
            <a:r>
              <a:rPr lang="en-GB" dirty="0"/>
              <a:t> - Level 6 AS and </a:t>
            </a:r>
            <a:r>
              <a:rPr lang="en-GB" b="1" i="1" dirty="0">
                <a:solidFill>
                  <a:srgbClr val="FF0000"/>
                </a:solidFill>
              </a:rPr>
              <a:t>A level</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The answer has a very good analysis of the interpretation. It uses detailed and relevant knowledge of the historical context and shows thorough understanding of the wider historical debate, </a:t>
            </a:r>
            <a:r>
              <a:rPr lang="en-GB" b="1" u="sng" dirty="0"/>
              <a:t>in the form of detailed examination of other interpretations, </a:t>
            </a:r>
            <a:r>
              <a:rPr lang="en-GB" dirty="0"/>
              <a:t>in order to produce a well-supported evaluation of both the strengths and weaknesses of the given interpretation.</a:t>
            </a:r>
          </a:p>
          <a:p>
            <a:pPr marL="0" indent="0">
              <a:buNone/>
            </a:pPr>
            <a:endParaRPr lang="en-GB" dirty="0"/>
          </a:p>
          <a:p>
            <a:pPr marL="0" indent="0">
              <a:buNone/>
            </a:pPr>
            <a:r>
              <a:rPr lang="en-GB" b="1" i="1" dirty="0">
                <a:solidFill>
                  <a:srgbClr val="FF0000"/>
                </a:solidFill>
              </a:rPr>
              <a:t>The answer has a very good focus on the question throughout. It has thorough and sustained evaluation of the interpretations, using detailed and accurate knowledge of the historical context and the wider historical debate around the issue, in order to produce a convincing and supported analysis of them in relation to the question. </a:t>
            </a:r>
            <a:r>
              <a:rPr lang="en-GB" dirty="0"/>
              <a:t>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7156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What does this look like in the big picture?</a:t>
            </a: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48370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l="21536" t="45646" r="25494" b="17293"/>
          <a:stretch/>
        </p:blipFill>
        <p:spPr>
          <a:xfrm>
            <a:off x="-108520" y="16202"/>
            <a:ext cx="7080250" cy="3097212"/>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698" t="12699" r="22135" b="12699"/>
          <a:stretch/>
        </p:blipFill>
        <p:spPr bwMode="auto">
          <a:xfrm>
            <a:off x="1259632" y="2996952"/>
            <a:ext cx="7740352" cy="376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50140" y="1556792"/>
            <a:ext cx="2267744" cy="646331"/>
          </a:xfrm>
          <a:prstGeom prst="rect">
            <a:avLst/>
          </a:prstGeom>
          <a:solidFill>
            <a:schemeClr val="bg2">
              <a:lumMod val="75000"/>
            </a:schemeClr>
          </a:solidFill>
        </p:spPr>
        <p:txBody>
          <a:bodyPr wrap="square" rtlCol="0">
            <a:spAutoFit/>
          </a:bodyPr>
          <a:lstStyle/>
          <a:p>
            <a:r>
              <a:rPr lang="en-GB" b="1" u="sng" dirty="0"/>
              <a:t>What has changed from AS to A2 ?</a:t>
            </a:r>
            <a:endParaRPr lang="en-GB" dirty="0"/>
          </a:p>
        </p:txBody>
      </p:sp>
      <p:sp>
        <p:nvSpPr>
          <p:cNvPr id="12" name="Donut 11"/>
          <p:cNvSpPr/>
          <p:nvPr/>
        </p:nvSpPr>
        <p:spPr>
          <a:xfrm>
            <a:off x="5183890" y="6232749"/>
            <a:ext cx="954360" cy="72008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p:cNvSpPr txBox="1"/>
          <p:nvPr/>
        </p:nvSpPr>
        <p:spPr>
          <a:xfrm>
            <a:off x="5543600" y="188640"/>
            <a:ext cx="3456384" cy="646331"/>
          </a:xfrm>
          <a:prstGeom prst="rect">
            <a:avLst/>
          </a:prstGeom>
          <a:solidFill>
            <a:schemeClr val="bg2">
              <a:lumMod val="50000"/>
            </a:schemeClr>
          </a:solidFill>
        </p:spPr>
        <p:txBody>
          <a:bodyPr wrap="square" rtlCol="0">
            <a:spAutoFit/>
          </a:bodyPr>
          <a:lstStyle/>
          <a:p>
            <a:r>
              <a:rPr lang="en-GB" b="1" dirty="0"/>
              <a:t>Differences between </a:t>
            </a:r>
            <a:r>
              <a:rPr lang="en-GB" b="1" dirty="0" err="1"/>
              <a:t>AO1</a:t>
            </a:r>
            <a:r>
              <a:rPr lang="en-GB" b="1" dirty="0"/>
              <a:t> and </a:t>
            </a:r>
            <a:r>
              <a:rPr lang="en-GB" b="1" dirty="0" err="1"/>
              <a:t>AO3</a:t>
            </a:r>
            <a:r>
              <a:rPr lang="en-GB" b="1" dirty="0"/>
              <a:t> at AS and A level – Unit 2</a:t>
            </a:r>
          </a:p>
        </p:txBody>
      </p:sp>
      <p:sp>
        <p:nvSpPr>
          <p:cNvPr id="13" name="Donut 11"/>
          <p:cNvSpPr/>
          <p:nvPr/>
        </p:nvSpPr>
        <p:spPr>
          <a:xfrm>
            <a:off x="6660232" y="4813938"/>
            <a:ext cx="954360" cy="72008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72152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056" t="14962" r="37419" b="8532"/>
          <a:stretch/>
        </p:blipFill>
        <p:spPr bwMode="auto">
          <a:xfrm>
            <a:off x="27854" y="51476"/>
            <a:ext cx="3248002" cy="680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762186404"/>
              </p:ext>
            </p:extLst>
          </p:nvPr>
        </p:nvGraphicFramePr>
        <p:xfrm>
          <a:off x="3247256" y="0"/>
          <a:ext cx="4565104" cy="6766560"/>
        </p:xfrm>
        <a:graphic>
          <a:graphicData uri="http://schemas.openxmlformats.org/drawingml/2006/table">
            <a:tbl>
              <a:tblPr firstRow="1" bandRow="1">
                <a:tableStyleId>{5C22544A-7EE6-4342-B048-85BDC9FD1C3A}</a:tableStyleId>
              </a:tblPr>
              <a:tblGrid>
                <a:gridCol w="4565104">
                  <a:extLst>
                    <a:ext uri="{9D8B030D-6E8A-4147-A177-3AD203B41FA5}">
                      <a16:colId xmlns:a16="http://schemas.microsoft.com/office/drawing/2014/main" val="20000"/>
                    </a:ext>
                  </a:extLst>
                </a:gridCol>
              </a:tblGrid>
              <a:tr h="370840">
                <a:tc>
                  <a:txBody>
                    <a:bodyPr/>
                    <a:lstStyle/>
                    <a:p>
                      <a:pPr algn="ctr"/>
                      <a:r>
                        <a:rPr lang="en-GB" dirty="0"/>
                        <a:t>H505</a:t>
                      </a:r>
                    </a:p>
                    <a:p>
                      <a:pPr algn="ctr"/>
                      <a:r>
                        <a:rPr lang="en-GB" dirty="0"/>
                        <a:t>LVS Ascot Unit break down</a:t>
                      </a:r>
                    </a:p>
                  </a:txBody>
                  <a:tcPr/>
                </a:tc>
                <a:extLst>
                  <a:ext uri="{0D108BD9-81ED-4DB2-BD59-A6C34878D82A}">
                    <a16:rowId xmlns:a16="http://schemas.microsoft.com/office/drawing/2014/main" val="10000"/>
                  </a:ext>
                </a:extLst>
              </a:tr>
              <a:tr h="370840">
                <a:tc>
                  <a:txBody>
                    <a:bodyPr/>
                    <a:lstStyle/>
                    <a:p>
                      <a:r>
                        <a:rPr lang="en-GB" sz="1800" kern="1200" dirty="0">
                          <a:solidFill>
                            <a:schemeClr val="dk1"/>
                          </a:solidFill>
                          <a:effectLst/>
                          <a:latin typeface="+mn-lt"/>
                          <a:ea typeface="+mn-ea"/>
                          <a:cs typeface="+mn-cs"/>
                        </a:rPr>
                        <a:t>England 1547- 1603 The later Tudors</a:t>
                      </a:r>
                    </a:p>
                    <a:p>
                      <a:r>
                        <a:rPr lang="en-GB" sz="1800" kern="1200" dirty="0">
                          <a:solidFill>
                            <a:schemeClr val="dk1"/>
                          </a:solidFill>
                          <a:effectLst/>
                          <a:latin typeface="+mn-lt"/>
                          <a:ea typeface="+mn-ea"/>
                          <a:cs typeface="+mn-cs"/>
                        </a:rPr>
                        <a:t>Y107</a:t>
                      </a:r>
                    </a:p>
                    <a:p>
                      <a:r>
                        <a:rPr lang="en-GB" sz="1800" b="1" u="sng" kern="1200" dirty="0">
                          <a:solidFill>
                            <a:schemeClr val="dk1"/>
                          </a:solidFill>
                          <a:effectLst/>
                          <a:latin typeface="+mn-lt"/>
                          <a:ea typeface="+mn-ea"/>
                          <a:cs typeface="+mn-cs"/>
                        </a:rPr>
                        <a:t>Knowledge and Source Evaluation</a:t>
                      </a:r>
                    </a:p>
                    <a:p>
                      <a:r>
                        <a:rPr lang="en-GB" dirty="0"/>
                        <a:t>Your Y12 work – slight change</a:t>
                      </a:r>
                      <a:r>
                        <a:rPr lang="en-GB" baseline="0" dirty="0"/>
                        <a:t> to the examination from AS.</a:t>
                      </a:r>
                      <a:endParaRPr lang="en-GB" dirty="0"/>
                    </a:p>
                  </a:txBody>
                  <a:tcPr/>
                </a:tc>
                <a:extLst>
                  <a:ext uri="{0D108BD9-81ED-4DB2-BD59-A6C34878D82A}">
                    <a16:rowId xmlns:a16="http://schemas.microsoft.com/office/drawing/2014/main" val="10001"/>
                  </a:ext>
                </a:extLst>
              </a:tr>
              <a:tr h="370840">
                <a:tc>
                  <a:txBody>
                    <a:bodyPr/>
                    <a:lstStyle/>
                    <a:p>
                      <a:r>
                        <a:rPr lang="en-GB" sz="1800" kern="1200" dirty="0">
                          <a:solidFill>
                            <a:schemeClr val="dk1"/>
                          </a:solidFill>
                          <a:effectLst/>
                          <a:latin typeface="+mn-lt"/>
                          <a:ea typeface="+mn-ea"/>
                          <a:cs typeface="+mn-cs"/>
                        </a:rPr>
                        <a:t>The USA in the C19 – Westward expansion</a:t>
                      </a:r>
                    </a:p>
                    <a:p>
                      <a:r>
                        <a:rPr lang="en-GB" sz="1800" kern="1200" dirty="0">
                          <a:solidFill>
                            <a:schemeClr val="dk1"/>
                          </a:solidFill>
                          <a:effectLst/>
                          <a:latin typeface="+mn-lt"/>
                          <a:ea typeface="+mn-ea"/>
                          <a:cs typeface="+mn-cs"/>
                        </a:rPr>
                        <a:t>Y216</a:t>
                      </a:r>
                    </a:p>
                    <a:p>
                      <a:r>
                        <a:rPr lang="en-GB" sz="1800" b="1" u="sng" kern="1200" dirty="0">
                          <a:solidFill>
                            <a:schemeClr val="dk1"/>
                          </a:solidFill>
                          <a:effectLst/>
                          <a:latin typeface="+mn-lt"/>
                          <a:ea typeface="+mn-ea"/>
                          <a:cs typeface="+mn-cs"/>
                        </a:rPr>
                        <a:t>Knowledge only</a:t>
                      </a:r>
                    </a:p>
                    <a:p>
                      <a:r>
                        <a:rPr lang="en-GB" dirty="0"/>
                        <a:t>Your Y12 work – now</a:t>
                      </a:r>
                      <a:r>
                        <a:rPr lang="en-GB" baseline="0" dirty="0"/>
                        <a:t> a straight essay paper.</a:t>
                      </a:r>
                      <a:endParaRPr lang="en-GB" dirty="0"/>
                    </a:p>
                  </a:txBody>
                  <a:tcPr/>
                </a:tc>
                <a:extLst>
                  <a:ext uri="{0D108BD9-81ED-4DB2-BD59-A6C34878D82A}">
                    <a16:rowId xmlns:a16="http://schemas.microsoft.com/office/drawing/2014/main" val="10002"/>
                  </a:ext>
                </a:extLst>
              </a:tr>
              <a:tr h="370840">
                <a:tc>
                  <a:txBody>
                    <a:bodyPr/>
                    <a:lstStyle/>
                    <a:p>
                      <a:r>
                        <a:rPr lang="en-GB" sz="1800" kern="1200" dirty="0">
                          <a:solidFill>
                            <a:schemeClr val="dk1"/>
                          </a:solidFill>
                          <a:effectLst/>
                          <a:latin typeface="+mn-lt"/>
                          <a:ea typeface="+mn-ea"/>
                          <a:cs typeface="+mn-cs"/>
                        </a:rPr>
                        <a:t>Russia and its rulers</a:t>
                      </a:r>
                    </a:p>
                    <a:p>
                      <a:r>
                        <a:rPr lang="en-GB" sz="1800" kern="1200" dirty="0">
                          <a:solidFill>
                            <a:schemeClr val="dk1"/>
                          </a:solidFill>
                          <a:effectLst/>
                          <a:latin typeface="+mn-lt"/>
                          <a:ea typeface="+mn-ea"/>
                          <a:cs typeface="+mn-cs"/>
                        </a:rPr>
                        <a:t>1855 – 1964</a:t>
                      </a:r>
                    </a:p>
                    <a:p>
                      <a:r>
                        <a:rPr lang="en-GB" sz="1800" kern="1200" dirty="0">
                          <a:solidFill>
                            <a:schemeClr val="dk1"/>
                          </a:solidFill>
                          <a:effectLst/>
                          <a:latin typeface="+mn-lt"/>
                          <a:ea typeface="+mn-ea"/>
                          <a:cs typeface="+mn-cs"/>
                        </a:rPr>
                        <a:t>Y318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sng" kern="1200" dirty="0">
                          <a:solidFill>
                            <a:schemeClr val="dk1"/>
                          </a:solidFill>
                          <a:effectLst/>
                          <a:latin typeface="+mn-lt"/>
                          <a:ea typeface="+mn-ea"/>
                          <a:cs typeface="+mn-cs"/>
                        </a:rPr>
                        <a:t>Knowledge and Interpretation work</a:t>
                      </a:r>
                      <a:endParaRPr lang="en-GB" baseline="0" dirty="0"/>
                    </a:p>
                    <a:p>
                      <a:endParaRPr lang="en-GB" baseline="0" dirty="0"/>
                    </a:p>
                    <a:p>
                      <a:endParaRPr lang="en-GB" baseline="0" dirty="0"/>
                    </a:p>
                    <a:p>
                      <a:endParaRPr lang="en-GB" dirty="0"/>
                    </a:p>
                    <a:p>
                      <a:endParaRPr lang="en-GB" dirty="0"/>
                    </a:p>
                  </a:txBody>
                  <a:tcPr/>
                </a:tc>
                <a:extLst>
                  <a:ext uri="{0D108BD9-81ED-4DB2-BD59-A6C34878D82A}">
                    <a16:rowId xmlns:a16="http://schemas.microsoft.com/office/drawing/2014/main" val="10003"/>
                  </a:ext>
                </a:extLst>
              </a:tr>
              <a:tr h="370840">
                <a:tc>
                  <a:txBody>
                    <a:bodyPr/>
                    <a:lstStyle/>
                    <a:p>
                      <a:r>
                        <a:rPr lang="en-GB" dirty="0"/>
                        <a:t>Coursework</a:t>
                      </a:r>
                    </a:p>
                    <a:p>
                      <a:r>
                        <a:rPr lang="en-GB" dirty="0"/>
                        <a:t>Y100</a:t>
                      </a:r>
                    </a:p>
                    <a:p>
                      <a:r>
                        <a:rPr lang="en-GB" b="1" u="sng" dirty="0"/>
                        <a:t>All skills and independent research</a:t>
                      </a:r>
                    </a:p>
                    <a:p>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5638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Changes to the Tudor paper</a:t>
            </a:r>
          </a:p>
        </p:txBody>
      </p:sp>
      <p:sp>
        <p:nvSpPr>
          <p:cNvPr id="4" name="Text Placeholder 3"/>
          <p:cNvSpPr>
            <a:spLocks noGrp="1"/>
          </p:cNvSpPr>
          <p:nvPr>
            <p:ph type="body" idx="1"/>
          </p:nvPr>
        </p:nvSpPr>
        <p:spPr/>
        <p:txBody>
          <a:bodyPr/>
          <a:lstStyle/>
          <a:p>
            <a:r>
              <a:rPr lang="en-GB" dirty="0"/>
              <a:t>AS Level</a:t>
            </a:r>
          </a:p>
        </p:txBody>
      </p:sp>
      <p:sp>
        <p:nvSpPr>
          <p:cNvPr id="5" name="Content Placeholder 4"/>
          <p:cNvSpPr>
            <a:spLocks noGrp="1"/>
          </p:cNvSpPr>
          <p:nvPr>
            <p:ph sz="half" idx="2"/>
          </p:nvPr>
        </p:nvSpPr>
        <p:spPr/>
        <p:txBody>
          <a:bodyPr>
            <a:normAutofit lnSpcReduction="10000"/>
          </a:bodyPr>
          <a:lstStyle/>
          <a:p>
            <a:r>
              <a:rPr lang="en-GB" dirty="0"/>
              <a:t>Two source-based questions:</a:t>
            </a:r>
          </a:p>
          <a:p>
            <a:pPr lvl="1"/>
            <a:r>
              <a:rPr lang="en-GB" dirty="0"/>
              <a:t>10 marker assesses </a:t>
            </a:r>
            <a:r>
              <a:rPr lang="en-GB" b="1" dirty="0">
                <a:solidFill>
                  <a:srgbClr val="FF0000"/>
                </a:solidFill>
              </a:rPr>
              <a:t>one source</a:t>
            </a:r>
            <a:r>
              <a:rPr lang="en-GB" dirty="0"/>
              <a:t> as evidence</a:t>
            </a:r>
          </a:p>
          <a:p>
            <a:pPr lvl="1"/>
            <a:r>
              <a:rPr lang="en-GB" dirty="0"/>
              <a:t>20 marker uses </a:t>
            </a:r>
            <a:r>
              <a:rPr lang="en-GB" b="1" dirty="0">
                <a:solidFill>
                  <a:srgbClr val="FF0000"/>
                </a:solidFill>
              </a:rPr>
              <a:t>three sources </a:t>
            </a:r>
            <a:r>
              <a:rPr lang="en-GB" dirty="0"/>
              <a:t>to assess how far they support a view</a:t>
            </a:r>
          </a:p>
          <a:p>
            <a:endParaRPr lang="en-GB" dirty="0"/>
          </a:p>
          <a:p>
            <a:r>
              <a:rPr lang="en-GB" dirty="0"/>
              <a:t>One typical knowledge and understanding question (20 marks)</a:t>
            </a:r>
          </a:p>
        </p:txBody>
      </p:sp>
      <p:sp>
        <p:nvSpPr>
          <p:cNvPr id="6" name="Text Placeholder 5"/>
          <p:cNvSpPr>
            <a:spLocks noGrp="1"/>
          </p:cNvSpPr>
          <p:nvPr>
            <p:ph type="body" sz="quarter" idx="3"/>
          </p:nvPr>
        </p:nvSpPr>
        <p:spPr/>
        <p:txBody>
          <a:bodyPr/>
          <a:lstStyle/>
          <a:p>
            <a:r>
              <a:rPr lang="en-GB" dirty="0"/>
              <a:t>A Level</a:t>
            </a:r>
          </a:p>
        </p:txBody>
      </p:sp>
      <p:sp>
        <p:nvSpPr>
          <p:cNvPr id="7" name="Content Placeholder 6"/>
          <p:cNvSpPr>
            <a:spLocks noGrp="1"/>
          </p:cNvSpPr>
          <p:nvPr>
            <p:ph sz="quarter" idx="4"/>
          </p:nvPr>
        </p:nvSpPr>
        <p:spPr/>
        <p:txBody>
          <a:bodyPr>
            <a:normAutofit lnSpcReduction="10000"/>
          </a:bodyPr>
          <a:lstStyle/>
          <a:p>
            <a:r>
              <a:rPr lang="en-GB" dirty="0"/>
              <a:t>One source-based question using </a:t>
            </a:r>
            <a:r>
              <a:rPr lang="en-GB" b="1" dirty="0">
                <a:solidFill>
                  <a:srgbClr val="FF0000"/>
                </a:solidFill>
              </a:rPr>
              <a:t>four sources </a:t>
            </a:r>
            <a:r>
              <a:rPr lang="en-GB" dirty="0"/>
              <a:t>to assess how far they support a view (30 marks)</a:t>
            </a:r>
          </a:p>
          <a:p>
            <a:endParaRPr lang="en-GB" dirty="0"/>
          </a:p>
          <a:p>
            <a:endParaRPr lang="en-GB" dirty="0"/>
          </a:p>
          <a:p>
            <a:endParaRPr lang="en-GB" dirty="0"/>
          </a:p>
          <a:p>
            <a:r>
              <a:rPr lang="en-GB" dirty="0"/>
              <a:t>One typical knowledge and understanding question (20 marks)</a:t>
            </a:r>
          </a:p>
        </p:txBody>
      </p:sp>
    </p:spTree>
    <p:extLst>
      <p:ext uri="{BB962C8B-B14F-4D97-AF65-F5344CB8AC3E}">
        <p14:creationId xmlns:p14="http://schemas.microsoft.com/office/powerpoint/2010/main" val="3728333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Changes to the American paper</a:t>
            </a:r>
          </a:p>
        </p:txBody>
      </p:sp>
      <p:sp>
        <p:nvSpPr>
          <p:cNvPr id="4" name="Text Placeholder 3"/>
          <p:cNvSpPr>
            <a:spLocks noGrp="1"/>
          </p:cNvSpPr>
          <p:nvPr>
            <p:ph type="body" idx="1"/>
          </p:nvPr>
        </p:nvSpPr>
        <p:spPr/>
        <p:txBody>
          <a:bodyPr/>
          <a:lstStyle/>
          <a:p>
            <a:r>
              <a:rPr lang="en-GB" dirty="0"/>
              <a:t>AS Level</a:t>
            </a:r>
          </a:p>
        </p:txBody>
      </p:sp>
      <p:sp>
        <p:nvSpPr>
          <p:cNvPr id="5" name="Content Placeholder 4"/>
          <p:cNvSpPr>
            <a:spLocks noGrp="1"/>
          </p:cNvSpPr>
          <p:nvPr>
            <p:ph sz="half" idx="2"/>
          </p:nvPr>
        </p:nvSpPr>
        <p:spPr/>
        <p:txBody>
          <a:bodyPr/>
          <a:lstStyle/>
          <a:p>
            <a:r>
              <a:rPr lang="en-GB" dirty="0"/>
              <a:t>One typical knowledge and understanding question (30 marks)</a:t>
            </a:r>
          </a:p>
          <a:p>
            <a:endParaRPr lang="en-GB" dirty="0"/>
          </a:p>
          <a:p>
            <a:r>
              <a:rPr lang="en-GB" b="1" dirty="0">
                <a:solidFill>
                  <a:srgbClr val="FF0000"/>
                </a:solidFill>
              </a:rPr>
              <a:t>One interpretation-based question (20 marks)</a:t>
            </a:r>
          </a:p>
          <a:p>
            <a:endParaRPr lang="en-GB" dirty="0"/>
          </a:p>
        </p:txBody>
      </p:sp>
      <p:sp>
        <p:nvSpPr>
          <p:cNvPr id="6" name="Text Placeholder 5"/>
          <p:cNvSpPr>
            <a:spLocks noGrp="1"/>
          </p:cNvSpPr>
          <p:nvPr>
            <p:ph type="body" sz="quarter" idx="3"/>
          </p:nvPr>
        </p:nvSpPr>
        <p:spPr/>
        <p:txBody>
          <a:bodyPr/>
          <a:lstStyle/>
          <a:p>
            <a:r>
              <a:rPr lang="en-GB" dirty="0"/>
              <a:t>A Level</a:t>
            </a:r>
          </a:p>
        </p:txBody>
      </p:sp>
      <p:sp>
        <p:nvSpPr>
          <p:cNvPr id="7" name="Content Placeholder 6"/>
          <p:cNvSpPr>
            <a:spLocks noGrp="1"/>
          </p:cNvSpPr>
          <p:nvPr>
            <p:ph sz="quarter" idx="4"/>
          </p:nvPr>
        </p:nvSpPr>
        <p:spPr/>
        <p:txBody>
          <a:bodyPr/>
          <a:lstStyle/>
          <a:p>
            <a:r>
              <a:rPr lang="en-GB" dirty="0"/>
              <a:t>Two typical knowledge and understanding questions:</a:t>
            </a:r>
          </a:p>
          <a:p>
            <a:pPr lvl="1"/>
            <a:r>
              <a:rPr lang="en-GB" dirty="0">
                <a:solidFill>
                  <a:srgbClr val="FF0000"/>
                </a:solidFill>
              </a:rPr>
              <a:t>One assessing the greater importance for something (10 marks)</a:t>
            </a:r>
          </a:p>
          <a:p>
            <a:pPr lvl="1"/>
            <a:r>
              <a:rPr lang="en-GB" dirty="0">
                <a:solidFill>
                  <a:srgbClr val="FF0000"/>
                </a:solidFill>
              </a:rPr>
              <a:t>One a typical knowledge and understanding question (20 marks)</a:t>
            </a:r>
          </a:p>
        </p:txBody>
      </p:sp>
      <p:cxnSp>
        <p:nvCxnSpPr>
          <p:cNvPr id="8" name="Straight Connector 7"/>
          <p:cNvCxnSpPr/>
          <p:nvPr/>
        </p:nvCxnSpPr>
        <p:spPr>
          <a:xfrm>
            <a:off x="611560" y="3429000"/>
            <a:ext cx="3456384" cy="172819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11560" y="3501008"/>
            <a:ext cx="3456384" cy="180858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42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1816" t="21315" r="22555" b="5498"/>
          <a:stretch/>
        </p:blipFill>
        <p:spPr>
          <a:xfrm>
            <a:off x="683568" y="0"/>
            <a:ext cx="8179304" cy="6840872"/>
          </a:xfrm>
          <a:prstGeom prst="rect">
            <a:avLst/>
          </a:prstGeom>
        </p:spPr>
      </p:pic>
      <p:sp>
        <p:nvSpPr>
          <p:cNvPr id="5" name="Title 3"/>
          <p:cNvSpPr>
            <a:spLocks noGrp="1"/>
          </p:cNvSpPr>
          <p:nvPr>
            <p:ph type="title"/>
          </p:nvPr>
        </p:nvSpPr>
        <p:spPr>
          <a:solidFill>
            <a:schemeClr val="accent1">
              <a:lumMod val="60000"/>
              <a:lumOff val="40000"/>
            </a:schemeClr>
          </a:solidFill>
        </p:spPr>
        <p:txBody>
          <a:bodyPr/>
          <a:lstStyle/>
          <a:p>
            <a:r>
              <a:rPr lang="en-GB" dirty="0"/>
              <a:t>The Five </a:t>
            </a:r>
            <a:r>
              <a:rPr lang="en-GB" dirty="0" err="1"/>
              <a:t>Rs</a:t>
            </a:r>
            <a:r>
              <a:rPr lang="en-GB" dirty="0"/>
              <a:t> of A Level Learning</a:t>
            </a:r>
          </a:p>
        </p:txBody>
      </p:sp>
    </p:spTree>
    <p:extLst>
      <p:ext uri="{BB962C8B-B14F-4D97-AF65-F5344CB8AC3E}">
        <p14:creationId xmlns:p14="http://schemas.microsoft.com/office/powerpoint/2010/main" val="168870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44" t="25759" r="22805" b="34324"/>
          <a:stretch/>
        </p:blipFill>
        <p:spPr bwMode="auto">
          <a:xfrm>
            <a:off x="165305" y="1866527"/>
            <a:ext cx="8984344" cy="2920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GB" dirty="0"/>
              <a:t>What do the Assessment Objectives look like and what do they mean? </a:t>
            </a:r>
          </a:p>
        </p:txBody>
      </p:sp>
    </p:spTree>
    <p:extLst>
      <p:ext uri="{BB962C8B-B14F-4D97-AF65-F5344CB8AC3E}">
        <p14:creationId xmlns:p14="http://schemas.microsoft.com/office/powerpoint/2010/main" val="3585371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AO1 – Knowledge - AS</a:t>
            </a:r>
          </a:p>
        </p:txBody>
      </p:sp>
      <p:sp>
        <p:nvSpPr>
          <p:cNvPr id="3" name="Content Placeholder 2"/>
          <p:cNvSpPr>
            <a:spLocks noGrp="1"/>
          </p:cNvSpPr>
          <p:nvPr>
            <p:ph idx="1"/>
          </p:nvPr>
        </p:nvSpPr>
        <p:spPr/>
        <p:txBody>
          <a:bodyPr/>
          <a:lstStyle/>
          <a:p>
            <a:pPr marL="0" indent="0">
              <a:buNone/>
            </a:pPr>
            <a:r>
              <a:rPr lang="en-GB" b="1" dirty="0">
                <a:solidFill>
                  <a:srgbClr val="FF0000"/>
                </a:solidFill>
              </a:rPr>
              <a:t>Demonstrate, organise and communicate knowledge and understanding </a:t>
            </a:r>
            <a:r>
              <a:rPr lang="en-GB" dirty="0"/>
              <a:t>to analyse and evaluate the key features related to the periods studied, making substantiated judgements and exploring concepts, as relevant, of cause, consequence, change, continuity, similarity, difference and significance. 	</a:t>
            </a:r>
          </a:p>
          <a:p>
            <a:pPr marL="0" indent="0">
              <a:buNone/>
            </a:pPr>
            <a:endParaRPr lang="en-GB" dirty="0"/>
          </a:p>
        </p:txBody>
      </p:sp>
      <p:sp>
        <p:nvSpPr>
          <p:cNvPr id="4" name="TextBox 3"/>
          <p:cNvSpPr txBox="1"/>
          <p:nvPr/>
        </p:nvSpPr>
        <p:spPr>
          <a:xfrm>
            <a:off x="2123728" y="5157192"/>
            <a:ext cx="4608512" cy="1323439"/>
          </a:xfrm>
          <a:prstGeom prst="rect">
            <a:avLst/>
          </a:prstGeom>
          <a:solidFill>
            <a:srgbClr val="00B050"/>
          </a:solidFill>
        </p:spPr>
        <p:txBody>
          <a:bodyPr wrap="square" rtlCol="0">
            <a:spAutoFit/>
          </a:bodyPr>
          <a:lstStyle/>
          <a:p>
            <a:r>
              <a:rPr lang="en-GB" sz="8000" b="1" dirty="0"/>
              <a:t>Write well</a:t>
            </a:r>
          </a:p>
        </p:txBody>
      </p:sp>
    </p:spTree>
    <p:extLst>
      <p:ext uri="{BB962C8B-B14F-4D97-AF65-F5344CB8AC3E}">
        <p14:creationId xmlns:p14="http://schemas.microsoft.com/office/powerpoint/2010/main" val="17175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AO1 – Knowledge – A Level</a:t>
            </a:r>
          </a:p>
        </p:txBody>
      </p:sp>
      <p:sp>
        <p:nvSpPr>
          <p:cNvPr id="3" name="Content Placeholder 2"/>
          <p:cNvSpPr>
            <a:spLocks noGrp="1"/>
          </p:cNvSpPr>
          <p:nvPr>
            <p:ph idx="1"/>
          </p:nvPr>
        </p:nvSpPr>
        <p:spPr/>
        <p:txBody>
          <a:bodyPr/>
          <a:lstStyle/>
          <a:p>
            <a:pPr marL="0" indent="0">
              <a:buNone/>
            </a:pPr>
            <a:r>
              <a:rPr lang="en-GB" dirty="0"/>
              <a:t>Demonstrate, organise and communicate knowledge and understanding </a:t>
            </a:r>
            <a:r>
              <a:rPr lang="en-GB" b="1" dirty="0">
                <a:solidFill>
                  <a:srgbClr val="FF0000"/>
                </a:solidFill>
              </a:rPr>
              <a:t>to analyse and evaluate</a:t>
            </a:r>
            <a:r>
              <a:rPr lang="en-GB" dirty="0"/>
              <a:t> the key features related to the periods studied, </a:t>
            </a:r>
            <a:r>
              <a:rPr lang="en-GB" b="1" dirty="0">
                <a:solidFill>
                  <a:srgbClr val="FF0000"/>
                </a:solidFill>
              </a:rPr>
              <a:t>making substantiated judgements </a:t>
            </a:r>
            <a:r>
              <a:rPr lang="en-GB" dirty="0"/>
              <a:t>and exploring concepts, as relevant, of cause, consequence, change, continuity, similarity, difference and significance. 	</a:t>
            </a:r>
          </a:p>
          <a:p>
            <a:pPr marL="0" indent="0">
              <a:buNone/>
            </a:pPr>
            <a:endParaRPr lang="en-GB" dirty="0"/>
          </a:p>
        </p:txBody>
      </p:sp>
      <p:sp>
        <p:nvSpPr>
          <p:cNvPr id="4" name="TextBox 3"/>
          <p:cNvSpPr txBox="1"/>
          <p:nvPr/>
        </p:nvSpPr>
        <p:spPr>
          <a:xfrm>
            <a:off x="1187624" y="5110500"/>
            <a:ext cx="6768752" cy="1015663"/>
          </a:xfrm>
          <a:prstGeom prst="rect">
            <a:avLst/>
          </a:prstGeom>
          <a:solidFill>
            <a:srgbClr val="00B050"/>
          </a:solidFill>
        </p:spPr>
        <p:txBody>
          <a:bodyPr wrap="square" rtlCol="0">
            <a:spAutoFit/>
          </a:bodyPr>
          <a:lstStyle/>
          <a:p>
            <a:pPr algn="ctr"/>
            <a:r>
              <a:rPr lang="en-GB" sz="6000" b="1" dirty="0"/>
              <a:t>Good historical skills</a:t>
            </a:r>
          </a:p>
        </p:txBody>
      </p:sp>
    </p:spTree>
    <p:extLst>
      <p:ext uri="{BB962C8B-B14F-4D97-AF65-F5344CB8AC3E}">
        <p14:creationId xmlns:p14="http://schemas.microsoft.com/office/powerpoint/2010/main" val="337364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AO1 - knowledge</a:t>
            </a:r>
          </a:p>
        </p:txBody>
      </p:sp>
      <p:sp>
        <p:nvSpPr>
          <p:cNvPr id="3" name="Content Placeholder 2"/>
          <p:cNvSpPr>
            <a:spLocks noGrp="1"/>
          </p:cNvSpPr>
          <p:nvPr>
            <p:ph idx="1"/>
          </p:nvPr>
        </p:nvSpPr>
        <p:spPr/>
        <p:txBody>
          <a:bodyPr/>
          <a:lstStyle/>
          <a:p>
            <a:pPr marL="0" indent="0">
              <a:buNone/>
            </a:pPr>
            <a:r>
              <a:rPr lang="en-GB" dirty="0"/>
              <a:t>Demonstrate, organise and communicate knowledge and understanding to analyse and evaluate the key features related to the periods studied, making substantiated judgements and </a:t>
            </a:r>
            <a:r>
              <a:rPr lang="en-GB" b="1" dirty="0">
                <a:solidFill>
                  <a:srgbClr val="FF0000"/>
                </a:solidFill>
              </a:rPr>
              <a:t>exploring concepts, as relevant, of cause, consequence, change, continuity, similarity, difference and significance</a:t>
            </a:r>
            <a:r>
              <a:rPr lang="en-GB" dirty="0"/>
              <a:t>. 	</a:t>
            </a:r>
          </a:p>
          <a:p>
            <a:pPr marL="0" indent="0">
              <a:buNone/>
            </a:pPr>
            <a:endParaRPr lang="en-GB" dirty="0"/>
          </a:p>
        </p:txBody>
      </p:sp>
      <p:sp>
        <p:nvSpPr>
          <p:cNvPr id="4" name="TextBox 3"/>
          <p:cNvSpPr txBox="1"/>
          <p:nvPr/>
        </p:nvSpPr>
        <p:spPr>
          <a:xfrm>
            <a:off x="899592" y="5354919"/>
            <a:ext cx="7139136" cy="923330"/>
          </a:xfrm>
          <a:prstGeom prst="rect">
            <a:avLst/>
          </a:prstGeom>
          <a:solidFill>
            <a:srgbClr val="00B050"/>
          </a:solidFill>
        </p:spPr>
        <p:txBody>
          <a:bodyPr wrap="square" rtlCol="0">
            <a:spAutoFit/>
          </a:bodyPr>
          <a:lstStyle/>
          <a:p>
            <a:pPr algn="ctr"/>
            <a:r>
              <a:rPr lang="en-GB" sz="5400" b="1" dirty="0"/>
              <a:t>Second order concepts</a:t>
            </a:r>
          </a:p>
        </p:txBody>
      </p:sp>
    </p:spTree>
    <p:extLst>
      <p:ext uri="{BB962C8B-B14F-4D97-AF65-F5344CB8AC3E}">
        <p14:creationId xmlns:p14="http://schemas.microsoft.com/office/powerpoint/2010/main" val="240017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AO1</a:t>
            </a:r>
            <a:r>
              <a:rPr lang="en-GB" dirty="0"/>
              <a:t> - Level 6 AS and </a:t>
            </a:r>
            <a:r>
              <a:rPr lang="en-GB" b="1" i="1" dirty="0">
                <a:solidFill>
                  <a:srgbClr val="FF0000"/>
                </a:solidFill>
              </a:rPr>
              <a:t>A level</a:t>
            </a:r>
          </a:p>
        </p:txBody>
      </p:sp>
      <p:sp>
        <p:nvSpPr>
          <p:cNvPr id="3" name="Content Placeholder 2"/>
          <p:cNvSpPr>
            <a:spLocks noGrp="1"/>
          </p:cNvSpPr>
          <p:nvPr>
            <p:ph idx="1"/>
          </p:nvPr>
        </p:nvSpPr>
        <p:spPr>
          <a:xfrm>
            <a:off x="457200" y="1600201"/>
            <a:ext cx="8229600" cy="3773016"/>
          </a:xfrm>
        </p:spPr>
        <p:txBody>
          <a:bodyPr>
            <a:normAutofit fontScale="85000" lnSpcReduction="20000"/>
          </a:bodyPr>
          <a:lstStyle/>
          <a:p>
            <a:pPr marL="0" indent="0">
              <a:buNone/>
            </a:pPr>
            <a:r>
              <a:rPr lang="en-GB" dirty="0"/>
              <a:t>There is a </a:t>
            </a:r>
            <a:r>
              <a:rPr lang="en-GB" strike="sngStrike" dirty="0"/>
              <a:t>mostly </a:t>
            </a:r>
            <a:r>
              <a:rPr lang="en-GB" dirty="0"/>
              <a:t>consistent focus on the question </a:t>
            </a:r>
            <a:r>
              <a:rPr lang="en-GB" b="1" i="1" dirty="0">
                <a:solidFill>
                  <a:srgbClr val="FF0000"/>
                </a:solidFill>
              </a:rPr>
              <a:t>throughout the answer</a:t>
            </a:r>
            <a:r>
              <a:rPr lang="en-GB" b="1" dirty="0">
                <a:solidFill>
                  <a:srgbClr val="FF0000"/>
                </a:solidFill>
              </a:rPr>
              <a:t>. </a:t>
            </a:r>
            <a:r>
              <a:rPr lang="en-GB" strike="sngStrike" dirty="0"/>
              <a:t>Generally</a:t>
            </a:r>
            <a:r>
              <a:rPr lang="en-GB" dirty="0"/>
              <a:t> accurate and detailed knowledge and understanding is demonstrated throughout the </a:t>
            </a:r>
            <a:r>
              <a:rPr lang="en-GB" strike="sngStrike" dirty="0"/>
              <a:t>most of the </a:t>
            </a:r>
            <a:r>
              <a:rPr lang="en-GB" dirty="0"/>
              <a:t>answer and is </a:t>
            </a:r>
            <a:r>
              <a:rPr lang="en-GB" b="1" i="1" dirty="0">
                <a:solidFill>
                  <a:srgbClr val="FF0000"/>
                </a:solidFill>
              </a:rPr>
              <a:t>consistently</a:t>
            </a:r>
            <a:r>
              <a:rPr lang="en-GB" dirty="0">
                <a:solidFill>
                  <a:srgbClr val="FF0000"/>
                </a:solidFill>
              </a:rPr>
              <a:t> </a:t>
            </a:r>
            <a:r>
              <a:rPr lang="en-GB" dirty="0"/>
              <a:t>evaluated and analysed in order to reach substantiated, </a:t>
            </a:r>
            <a:r>
              <a:rPr lang="en-GB" b="1" i="1" dirty="0">
                <a:solidFill>
                  <a:srgbClr val="FF0000"/>
                </a:solidFill>
              </a:rPr>
              <a:t>developed and sustained</a:t>
            </a:r>
            <a:r>
              <a:rPr lang="en-GB" dirty="0"/>
              <a:t> judgements, </a:t>
            </a:r>
            <a:r>
              <a:rPr lang="en-GB" strike="sngStrike" dirty="0"/>
              <a:t>but these are not consistently well-developed</a:t>
            </a:r>
            <a:r>
              <a:rPr lang="en-GB" dirty="0"/>
              <a:t>. There is a well-developed </a:t>
            </a:r>
            <a:r>
              <a:rPr lang="en-GB" b="1" i="1" dirty="0">
                <a:solidFill>
                  <a:srgbClr val="FF0000"/>
                </a:solidFill>
              </a:rPr>
              <a:t>and sustained </a:t>
            </a:r>
            <a:r>
              <a:rPr lang="en-GB" dirty="0"/>
              <a:t>line of reasoning which is </a:t>
            </a:r>
            <a:r>
              <a:rPr lang="en-GB" strike="sngStrike" dirty="0"/>
              <a:t>clear</a:t>
            </a:r>
            <a:r>
              <a:rPr lang="en-GB" dirty="0"/>
              <a:t> </a:t>
            </a:r>
            <a:r>
              <a:rPr lang="en-GB" b="1" i="1" dirty="0">
                <a:solidFill>
                  <a:srgbClr val="FF0000"/>
                </a:solidFill>
              </a:rPr>
              <a:t>coherent</a:t>
            </a:r>
            <a:r>
              <a:rPr lang="en-GB" dirty="0">
                <a:solidFill>
                  <a:srgbClr val="FF0000"/>
                </a:solidFill>
              </a:rPr>
              <a:t> </a:t>
            </a:r>
            <a:r>
              <a:rPr lang="en-GB" dirty="0"/>
              <a:t>and logically structured. The information presented is </a:t>
            </a:r>
            <a:r>
              <a:rPr lang="en-GB" b="1" i="1" dirty="0">
                <a:solidFill>
                  <a:srgbClr val="FF0000"/>
                </a:solidFill>
              </a:rPr>
              <a:t>entirely</a:t>
            </a:r>
            <a:r>
              <a:rPr lang="en-GB" dirty="0">
                <a:solidFill>
                  <a:srgbClr val="FF0000"/>
                </a:solidFill>
              </a:rPr>
              <a:t> </a:t>
            </a:r>
            <a:r>
              <a:rPr lang="en-GB" dirty="0"/>
              <a:t>relevant and </a:t>
            </a:r>
            <a:r>
              <a:rPr lang="en-GB" strike="sngStrike" dirty="0"/>
              <a:t>in the most part </a:t>
            </a:r>
            <a:r>
              <a:rPr lang="en-GB" dirty="0"/>
              <a:t>substantiated.</a:t>
            </a:r>
          </a:p>
          <a:p>
            <a:pPr marL="0" indent="0">
              <a:buNone/>
            </a:pPr>
            <a:endParaRPr lang="en-GB" dirty="0"/>
          </a:p>
          <a:p>
            <a:pPr marL="0" indent="0">
              <a:buNone/>
            </a:pPr>
            <a:endParaRPr lang="en-GB" dirty="0"/>
          </a:p>
        </p:txBody>
      </p:sp>
      <p:sp>
        <p:nvSpPr>
          <p:cNvPr id="5" name="TextBox 4"/>
          <p:cNvSpPr txBox="1"/>
          <p:nvPr/>
        </p:nvSpPr>
        <p:spPr>
          <a:xfrm>
            <a:off x="611560" y="5085184"/>
            <a:ext cx="7704856" cy="1323439"/>
          </a:xfrm>
          <a:prstGeom prst="rect">
            <a:avLst/>
          </a:prstGeom>
          <a:solidFill>
            <a:srgbClr val="00B050"/>
          </a:solidFill>
        </p:spPr>
        <p:txBody>
          <a:bodyPr wrap="square" rtlCol="0">
            <a:spAutoFit/>
          </a:bodyPr>
          <a:lstStyle/>
          <a:p>
            <a:r>
              <a:rPr lang="en-GB" sz="4000" dirty="0"/>
              <a:t>Your ability to write with style and confidence is central to success.</a:t>
            </a:r>
          </a:p>
        </p:txBody>
      </p:sp>
    </p:spTree>
    <p:extLst>
      <p:ext uri="{BB962C8B-B14F-4D97-AF65-F5344CB8AC3E}">
        <p14:creationId xmlns:p14="http://schemas.microsoft.com/office/powerpoint/2010/main" val="3778630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AO2 – Source Evaluation</a:t>
            </a:r>
          </a:p>
        </p:txBody>
      </p:sp>
      <p:sp>
        <p:nvSpPr>
          <p:cNvPr id="3" name="Content Placeholder 2"/>
          <p:cNvSpPr>
            <a:spLocks noGrp="1"/>
          </p:cNvSpPr>
          <p:nvPr>
            <p:ph idx="1"/>
          </p:nvPr>
        </p:nvSpPr>
        <p:spPr/>
        <p:txBody>
          <a:bodyPr/>
          <a:lstStyle/>
          <a:p>
            <a:pPr marL="0" indent="0">
              <a:buNone/>
            </a:pPr>
            <a:r>
              <a:rPr lang="en-GB" b="1" dirty="0">
                <a:solidFill>
                  <a:srgbClr val="FF0000"/>
                </a:solidFill>
              </a:rPr>
              <a:t>Analyse and evaluate appropriate source materials</a:t>
            </a:r>
            <a:r>
              <a:rPr lang="en-GB" dirty="0"/>
              <a:t>, primary and/or contemporary to the period, within its historical context. 	</a:t>
            </a:r>
          </a:p>
          <a:p>
            <a:pPr marL="0" indent="0">
              <a:buNone/>
            </a:pPr>
            <a:endParaRPr lang="en-GB" dirty="0"/>
          </a:p>
        </p:txBody>
      </p:sp>
      <p:sp>
        <p:nvSpPr>
          <p:cNvPr id="4" name="TextBox 3"/>
          <p:cNvSpPr txBox="1"/>
          <p:nvPr/>
        </p:nvSpPr>
        <p:spPr>
          <a:xfrm>
            <a:off x="1331640" y="3789039"/>
            <a:ext cx="6768752" cy="2554545"/>
          </a:xfrm>
          <a:prstGeom prst="rect">
            <a:avLst/>
          </a:prstGeom>
          <a:solidFill>
            <a:srgbClr val="00B050"/>
          </a:solidFill>
        </p:spPr>
        <p:txBody>
          <a:bodyPr wrap="square" rtlCol="0">
            <a:spAutoFit/>
          </a:bodyPr>
          <a:lstStyle/>
          <a:p>
            <a:pPr algn="ctr"/>
            <a:r>
              <a:rPr lang="en-GB" sz="8000" b="1" dirty="0"/>
              <a:t>Using evidence critically</a:t>
            </a:r>
          </a:p>
        </p:txBody>
      </p:sp>
    </p:spTree>
    <p:extLst>
      <p:ext uri="{BB962C8B-B14F-4D97-AF65-F5344CB8AC3E}">
        <p14:creationId xmlns:p14="http://schemas.microsoft.com/office/powerpoint/2010/main" val="416570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AO2 Source Evaluation</a:t>
            </a:r>
          </a:p>
        </p:txBody>
      </p:sp>
      <p:sp>
        <p:nvSpPr>
          <p:cNvPr id="3" name="Content Placeholder 2"/>
          <p:cNvSpPr>
            <a:spLocks noGrp="1"/>
          </p:cNvSpPr>
          <p:nvPr>
            <p:ph idx="1"/>
          </p:nvPr>
        </p:nvSpPr>
        <p:spPr/>
        <p:txBody>
          <a:bodyPr/>
          <a:lstStyle/>
          <a:p>
            <a:pPr marL="0" indent="0">
              <a:buNone/>
            </a:pPr>
            <a:r>
              <a:rPr lang="en-GB" dirty="0"/>
              <a:t>Analyse and evaluate appropriate source materials, primary and/or contemporary to the period, </a:t>
            </a:r>
            <a:r>
              <a:rPr lang="en-GB" b="1" dirty="0">
                <a:solidFill>
                  <a:srgbClr val="FF0000"/>
                </a:solidFill>
              </a:rPr>
              <a:t>within its historical context</a:t>
            </a:r>
            <a:r>
              <a:rPr lang="en-GB" dirty="0"/>
              <a:t>. 	</a:t>
            </a:r>
          </a:p>
          <a:p>
            <a:pPr marL="0" indent="0">
              <a:buNone/>
            </a:pPr>
            <a:endParaRPr lang="en-GB" dirty="0"/>
          </a:p>
        </p:txBody>
      </p:sp>
      <p:sp>
        <p:nvSpPr>
          <p:cNvPr id="4" name="TextBox 3"/>
          <p:cNvSpPr txBox="1"/>
          <p:nvPr/>
        </p:nvSpPr>
        <p:spPr>
          <a:xfrm>
            <a:off x="1331640" y="3789039"/>
            <a:ext cx="6768752" cy="2308324"/>
          </a:xfrm>
          <a:prstGeom prst="rect">
            <a:avLst/>
          </a:prstGeom>
          <a:solidFill>
            <a:srgbClr val="00B050"/>
          </a:solidFill>
        </p:spPr>
        <p:txBody>
          <a:bodyPr wrap="square" rtlCol="0">
            <a:spAutoFit/>
          </a:bodyPr>
          <a:lstStyle/>
          <a:p>
            <a:pPr algn="ctr"/>
            <a:r>
              <a:rPr lang="en-GB" sz="4800" b="1" dirty="0"/>
              <a:t>Context- this is the key. You do this in your Mid Tudors work</a:t>
            </a:r>
          </a:p>
        </p:txBody>
      </p:sp>
    </p:spTree>
    <p:extLst>
      <p:ext uri="{BB962C8B-B14F-4D97-AF65-F5344CB8AC3E}">
        <p14:creationId xmlns:p14="http://schemas.microsoft.com/office/powerpoint/2010/main" val="388795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AO2</a:t>
            </a:r>
            <a:r>
              <a:rPr lang="en-GB" dirty="0"/>
              <a:t> - Level 6 AS and </a:t>
            </a:r>
            <a:r>
              <a:rPr lang="en-GB" b="1" i="1" dirty="0">
                <a:solidFill>
                  <a:srgbClr val="FF0000"/>
                </a:solidFill>
              </a:rPr>
              <a:t>A level </a:t>
            </a:r>
          </a:p>
        </p:txBody>
      </p:sp>
      <p:sp>
        <p:nvSpPr>
          <p:cNvPr id="3" name="Content Placeholder 2"/>
          <p:cNvSpPr>
            <a:spLocks noGrp="1"/>
          </p:cNvSpPr>
          <p:nvPr>
            <p:ph idx="1"/>
          </p:nvPr>
        </p:nvSpPr>
        <p:spPr/>
        <p:txBody>
          <a:bodyPr>
            <a:normAutofit fontScale="92500"/>
          </a:bodyPr>
          <a:lstStyle/>
          <a:p>
            <a:pPr marL="0" indent="0">
              <a:buNone/>
            </a:pPr>
            <a:r>
              <a:rPr lang="en-GB" dirty="0"/>
              <a:t>The answer has a </a:t>
            </a:r>
            <a:r>
              <a:rPr lang="en-GB" b="1" i="1" dirty="0">
                <a:solidFill>
                  <a:srgbClr val="FF0000"/>
                </a:solidFill>
              </a:rPr>
              <a:t>very</a:t>
            </a:r>
            <a:r>
              <a:rPr lang="en-GB" dirty="0">
                <a:solidFill>
                  <a:srgbClr val="FF0000"/>
                </a:solidFill>
              </a:rPr>
              <a:t> </a:t>
            </a:r>
            <a:r>
              <a:rPr lang="en-GB" dirty="0"/>
              <a:t>good focus on the question </a:t>
            </a:r>
            <a:r>
              <a:rPr lang="en-GB" b="1" i="1" dirty="0">
                <a:solidFill>
                  <a:srgbClr val="FF0000"/>
                </a:solidFill>
              </a:rPr>
              <a:t>throughout</a:t>
            </a:r>
            <a:r>
              <a:rPr lang="en-GB" dirty="0"/>
              <a:t>. The sources are </a:t>
            </a:r>
            <a:r>
              <a:rPr lang="en-GB" b="1" i="1" dirty="0">
                <a:solidFill>
                  <a:srgbClr val="FF0000"/>
                </a:solidFill>
              </a:rPr>
              <a:t>fully</a:t>
            </a:r>
            <a:r>
              <a:rPr lang="en-GB" dirty="0">
                <a:solidFill>
                  <a:srgbClr val="FF0000"/>
                </a:solidFill>
              </a:rPr>
              <a:t> </a:t>
            </a:r>
            <a:r>
              <a:rPr lang="en-GB" dirty="0"/>
              <a:t>evaluated, using both provenance and </a:t>
            </a:r>
            <a:r>
              <a:rPr lang="en-GB" b="1" i="1" dirty="0">
                <a:solidFill>
                  <a:srgbClr val="FF0000"/>
                </a:solidFill>
              </a:rPr>
              <a:t>detailed and accurate</a:t>
            </a:r>
            <a:r>
              <a:rPr lang="en-GB" dirty="0"/>
              <a:t> </a:t>
            </a:r>
            <a:r>
              <a:rPr lang="en-GB" strike="sngStrike" dirty="0"/>
              <a:t>relevant</a:t>
            </a:r>
            <a:r>
              <a:rPr lang="en-GB" dirty="0"/>
              <a:t> knowledge of their historical context </a:t>
            </a:r>
            <a:r>
              <a:rPr lang="en-GB" b="1" i="1" dirty="0">
                <a:solidFill>
                  <a:srgbClr val="FF0000"/>
                </a:solidFill>
              </a:rPr>
              <a:t>in a balanced way</a:t>
            </a:r>
            <a:r>
              <a:rPr lang="en-GB" dirty="0"/>
              <a:t>, in order to engage with the sources and reach a </a:t>
            </a:r>
            <a:r>
              <a:rPr lang="en-GB" b="1" i="1" dirty="0">
                <a:solidFill>
                  <a:srgbClr val="FF0000"/>
                </a:solidFill>
              </a:rPr>
              <a:t>convincing, fully </a:t>
            </a:r>
            <a:r>
              <a:rPr lang="en-GB" dirty="0"/>
              <a:t>supported analysis of them in relation the issue in the question.</a:t>
            </a:r>
          </a:p>
          <a:p>
            <a:pPr marL="0" indent="0">
              <a:buNone/>
            </a:pPr>
            <a:r>
              <a:rPr lang="en-GB" strike="sngStrike" dirty="0"/>
              <a:t>There may be some imbalance in the analysis between use of provenance and use of knowledge.</a:t>
            </a:r>
          </a:p>
        </p:txBody>
      </p:sp>
    </p:spTree>
    <p:extLst>
      <p:ext uri="{BB962C8B-B14F-4D97-AF65-F5344CB8AC3E}">
        <p14:creationId xmlns:p14="http://schemas.microsoft.com/office/powerpoint/2010/main" val="516756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855</Words>
  <Application>Microsoft Office PowerPoint</Application>
  <PresentationFormat>On-screen Show (4:3)</PresentationFormat>
  <Paragraphs>81</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Assessment Overview</vt:lpstr>
      <vt:lpstr>What do the Assessment Objectives look like and what do they mean? </vt:lpstr>
      <vt:lpstr>AO1 – Knowledge - AS</vt:lpstr>
      <vt:lpstr>AO1 – Knowledge – A Level</vt:lpstr>
      <vt:lpstr>AO1 - knowledge</vt:lpstr>
      <vt:lpstr>AO1 - Level 6 AS and A level</vt:lpstr>
      <vt:lpstr>AO2 – Source Evaluation</vt:lpstr>
      <vt:lpstr>AO2 Source Evaluation</vt:lpstr>
      <vt:lpstr>AO2 - Level 6 AS and A level </vt:lpstr>
      <vt:lpstr>AO3 – Interpretation work</vt:lpstr>
      <vt:lpstr>AO3 –Interpretation work</vt:lpstr>
      <vt:lpstr>AO3 - Level 6 AS and A level</vt:lpstr>
      <vt:lpstr>What does this look like in the big picture?</vt:lpstr>
      <vt:lpstr>PowerPoint Presentation</vt:lpstr>
      <vt:lpstr>PowerPoint Presentation</vt:lpstr>
      <vt:lpstr>Changes to the Tudor paper</vt:lpstr>
      <vt:lpstr>Changes to the American paper</vt:lpstr>
      <vt:lpstr>The Five Rs of A Level Learning</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new OCR History A Level</dc:title>
  <dc:creator>Local Heroes</dc:creator>
  <cp:lastModifiedBy>Alan Kydd</cp:lastModifiedBy>
  <cp:revision>88</cp:revision>
  <cp:lastPrinted>2016-06-20T11:41:55Z</cp:lastPrinted>
  <dcterms:created xsi:type="dcterms:W3CDTF">2016-06-02T07:35:40Z</dcterms:created>
  <dcterms:modified xsi:type="dcterms:W3CDTF">2016-09-08T12:23:53Z</dcterms:modified>
</cp:coreProperties>
</file>