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72" r:id="rId4"/>
    <p:sldId id="258" r:id="rId5"/>
    <p:sldId id="259" r:id="rId6"/>
    <p:sldId id="265" r:id="rId7"/>
    <p:sldId id="266" r:id="rId8"/>
    <p:sldId id="260" r:id="rId9"/>
    <p:sldId id="267" r:id="rId10"/>
    <p:sldId id="268" r:id="rId11"/>
    <p:sldId id="269" r:id="rId12"/>
    <p:sldId id="261" r:id="rId13"/>
    <p:sldId id="262" r:id="rId14"/>
    <p:sldId id="270" r:id="rId15"/>
    <p:sldId id="271" r:id="rId16"/>
    <p:sldId id="273" r:id="rId17"/>
    <p:sldId id="263" r:id="rId18"/>
    <p:sldId id="26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54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92D11-4320-44AE-9066-EBE6C19CAEC1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7DF85-A20D-4E71-B887-600FD769F0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34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If time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DF85-A20D-4E71-B887-600FD769F0AA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786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2859" y="2608145"/>
            <a:ext cx="9966960" cy="2926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Theme 2: The impact of dictatorial regimes on the economy and society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51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120" y="240733"/>
            <a:ext cx="4981703" cy="1356360"/>
          </a:xfrm>
        </p:spPr>
        <p:txBody>
          <a:bodyPr/>
          <a:lstStyle/>
          <a:p>
            <a:r>
              <a:rPr lang="en-GB" dirty="0" smtClean="0"/>
              <a:t>Peasants not bleak – other</a:t>
            </a:r>
            <a:endParaRPr lang="en-GB" dirty="0"/>
          </a:p>
        </p:txBody>
      </p:sp>
      <p:pic>
        <p:nvPicPr>
          <p:cNvPr id="2050" name="Picture 2" descr="Image result for russian peasa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7330" y="16920"/>
            <a:ext cx="3614670" cy="2277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7"/>
          <p:cNvSpPr txBox="1">
            <a:spLocks/>
          </p:cNvSpPr>
          <p:nvPr/>
        </p:nvSpPr>
        <p:spPr>
          <a:xfrm>
            <a:off x="4433857" y="2538603"/>
            <a:ext cx="3659674" cy="3383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Education improved</a:t>
            </a:r>
          </a:p>
          <a:p>
            <a:r>
              <a:rPr lang="en-GB" sz="2800" dirty="0" smtClean="0"/>
              <a:t>Attempts to provide technology – electrification, MTS</a:t>
            </a:r>
          </a:p>
          <a:p>
            <a:r>
              <a:rPr lang="en-GB" sz="2800" dirty="0" smtClean="0">
                <a:solidFill>
                  <a:srgbClr val="0070C0"/>
                </a:solidFill>
              </a:rPr>
              <a:t>Younger peasants </a:t>
            </a:r>
            <a:r>
              <a:rPr lang="en-GB" sz="2800" dirty="0" smtClean="0"/>
              <a:t>often took opportunities eg Stolypin, Virgin Lands</a:t>
            </a:r>
          </a:p>
          <a:p>
            <a:endParaRPr lang="en-GB" sz="28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5623048" y="453209"/>
            <a:ext cx="2794715" cy="1558733"/>
          </a:xfrm>
          <a:prstGeom prst="wedgeRoundRectCallout">
            <a:avLst>
              <a:gd name="adj1" fmla="val 78706"/>
              <a:gd name="adj2" fmla="val -234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This is a golden age for facial hair.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261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60" y="134720"/>
            <a:ext cx="9875520" cy="1356360"/>
          </a:xfrm>
        </p:spPr>
        <p:txBody>
          <a:bodyPr/>
          <a:lstStyle/>
          <a:p>
            <a:r>
              <a:rPr lang="en-GB" dirty="0" smtClean="0"/>
              <a:t>Urban workers bleak – </a:t>
            </a:r>
            <a:br>
              <a:rPr lang="en-GB" dirty="0" smtClean="0"/>
            </a:br>
            <a:r>
              <a:rPr lang="en-GB" dirty="0" smtClean="0"/>
              <a:t>living and working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388877" y="1625800"/>
            <a:ext cx="5623696" cy="4924697"/>
          </a:xfrm>
        </p:spPr>
        <p:txBody>
          <a:bodyPr>
            <a:normAutofit fontScale="32500" lnSpcReduction="20000"/>
          </a:bodyPr>
          <a:lstStyle/>
          <a:p>
            <a:r>
              <a:rPr lang="en-GB" sz="8600" dirty="0" smtClean="0"/>
              <a:t>Long hours – six days per week the norm throughout though hours did drop except under Stalin</a:t>
            </a:r>
          </a:p>
          <a:p>
            <a:r>
              <a:rPr lang="en-GB" sz="8600" dirty="0" smtClean="0"/>
              <a:t>Low pay</a:t>
            </a:r>
          </a:p>
          <a:p>
            <a:r>
              <a:rPr lang="en-GB" sz="8600" dirty="0" smtClean="0"/>
              <a:t>Appalling conditions – output always the main concern</a:t>
            </a:r>
          </a:p>
          <a:p>
            <a:r>
              <a:rPr lang="en-GB" sz="8600" dirty="0" smtClean="0"/>
              <a:t>Stalin’s new work discipline punished absenteeism </a:t>
            </a:r>
            <a:r>
              <a:rPr lang="en-GB" sz="8600" dirty="0" err="1" smtClean="0"/>
              <a:t>etc</a:t>
            </a:r>
            <a:endParaRPr lang="en-GB" sz="8600" dirty="0" smtClean="0"/>
          </a:p>
          <a:p>
            <a:r>
              <a:rPr lang="en-GB" sz="8600" dirty="0" smtClean="0"/>
              <a:t>Could be moved to where required under Stalin</a:t>
            </a:r>
          </a:p>
          <a:p>
            <a:r>
              <a:rPr lang="en-GB" sz="8600" dirty="0" smtClean="0"/>
              <a:t>Housing always poor and often appalling – Witte and Stalin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3074" name="Picture 2" descr="Image result for russian urban wor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2573" y="0"/>
            <a:ext cx="3179427" cy="220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97483" y="4088148"/>
            <a:ext cx="250851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Worst because…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3236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60" y="134720"/>
            <a:ext cx="9875520" cy="1356360"/>
          </a:xfrm>
        </p:spPr>
        <p:txBody>
          <a:bodyPr/>
          <a:lstStyle/>
          <a:p>
            <a:r>
              <a:rPr lang="en-GB" dirty="0" smtClean="0"/>
              <a:t>Urban workers bleak – </a:t>
            </a:r>
            <a:br>
              <a:rPr lang="en-GB" dirty="0" smtClean="0"/>
            </a:br>
            <a:r>
              <a:rPr lang="en-GB" dirty="0" smtClean="0"/>
              <a:t>political and repression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441080" y="2415890"/>
            <a:ext cx="3659674" cy="3383280"/>
          </a:xfrm>
        </p:spPr>
        <p:txBody>
          <a:bodyPr/>
          <a:lstStyle/>
          <a:p>
            <a:r>
              <a:rPr lang="en-GB" sz="2800" dirty="0" smtClean="0"/>
              <a:t>Excluded from meaningful voting</a:t>
            </a:r>
          </a:p>
          <a:p>
            <a:r>
              <a:rPr lang="en-GB" sz="2800" dirty="0" smtClean="0"/>
              <a:t>Striking often subject to repression – Lena Goldfields massacre 1912, Stalin</a:t>
            </a:r>
          </a:p>
          <a:p>
            <a:endParaRPr lang="en-GB" dirty="0"/>
          </a:p>
        </p:txBody>
      </p:sp>
      <p:pic>
        <p:nvPicPr>
          <p:cNvPr id="3074" name="Picture 2" descr="Image result for russian urban wor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2573" y="0"/>
            <a:ext cx="3179427" cy="220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81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277" y="125294"/>
            <a:ext cx="9875520" cy="1356360"/>
          </a:xfrm>
        </p:spPr>
        <p:txBody>
          <a:bodyPr>
            <a:normAutofit/>
          </a:bodyPr>
          <a:lstStyle/>
          <a:p>
            <a:r>
              <a:rPr lang="en-GB" dirty="0" smtClean="0"/>
              <a:t>Urban workers not bleak – </a:t>
            </a:r>
            <a:br>
              <a:rPr lang="en-GB" dirty="0" smtClean="0"/>
            </a:br>
            <a:r>
              <a:rPr lang="en-GB" dirty="0" smtClean="0"/>
              <a:t>living and working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899954" y="1755426"/>
            <a:ext cx="6008914" cy="4475557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Hours generally got shorter – 11 hours to 7 hours, Khrushchev move towards 5-day week</a:t>
            </a:r>
          </a:p>
          <a:p>
            <a:r>
              <a:rPr lang="en-GB" sz="2800" dirty="0" smtClean="0"/>
              <a:t>Factory inspectorates and child labour banned, 1880s</a:t>
            </a:r>
          </a:p>
          <a:p>
            <a:r>
              <a:rPr lang="en-GB" sz="2800" dirty="0" smtClean="0"/>
              <a:t>Insurance system introduced 1903, then expanded</a:t>
            </a:r>
          </a:p>
          <a:p>
            <a:r>
              <a:rPr lang="en-GB" sz="2800" dirty="0"/>
              <a:t>Housing improved under Khrushchev</a:t>
            </a:r>
          </a:p>
          <a:p>
            <a:r>
              <a:rPr lang="en-GB" sz="2800" dirty="0"/>
              <a:t>Workers’ education and healthcare prioritised under Communists</a:t>
            </a:r>
          </a:p>
          <a:p>
            <a:pPr marL="4572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3074" name="Picture 2" descr="Image result for russian urban wor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2573" y="0"/>
            <a:ext cx="3179427" cy="220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91440" y="3808538"/>
            <a:ext cx="2508514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Best because…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1264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277" y="121467"/>
            <a:ext cx="6197514" cy="135636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Urban workers not bleak –</a:t>
            </a:r>
            <a:br>
              <a:rPr lang="en-GB" dirty="0" smtClean="0"/>
            </a:br>
            <a:r>
              <a:rPr lang="en-GB" dirty="0" smtClean="0"/>
              <a:t>political and repression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644537" y="1998617"/>
            <a:ext cx="4754880" cy="409308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Unions gradually accepted more after 1900</a:t>
            </a:r>
          </a:p>
          <a:p>
            <a:r>
              <a:rPr lang="en-GB" sz="2800" dirty="0" smtClean="0"/>
              <a:t>Had some influence – </a:t>
            </a:r>
            <a:r>
              <a:rPr lang="en-GB" sz="2800" dirty="0" err="1" smtClean="0"/>
              <a:t>esp</a:t>
            </a:r>
            <a:r>
              <a:rPr lang="en-GB" sz="2800" dirty="0" smtClean="0"/>
              <a:t> in 1917 but generally under the Communists eg introduction of NEP, after Novocherkassk</a:t>
            </a:r>
          </a:p>
          <a:p>
            <a:r>
              <a:rPr lang="en-GB" sz="2800" dirty="0" smtClean="0"/>
              <a:t>Genuine enthusiasm from some, </a:t>
            </a:r>
            <a:r>
              <a:rPr lang="en-GB" sz="2800" dirty="0" err="1" smtClean="0"/>
              <a:t>esp</a:t>
            </a:r>
            <a:r>
              <a:rPr lang="en-GB" sz="2800" dirty="0" smtClean="0"/>
              <a:t> shock brigades under Stalin</a:t>
            </a:r>
          </a:p>
          <a:p>
            <a:endParaRPr lang="en-GB" sz="2800" dirty="0"/>
          </a:p>
        </p:txBody>
      </p:sp>
      <p:pic>
        <p:nvPicPr>
          <p:cNvPr id="3074" name="Picture 2" descr="Image result for russian urban wor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2573" y="0"/>
            <a:ext cx="3179427" cy="220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76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277" y="121467"/>
            <a:ext cx="6197514" cy="135636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Urban workers not bleak –</a:t>
            </a:r>
            <a:br>
              <a:rPr lang="en-GB" dirty="0" smtClean="0"/>
            </a:br>
            <a:r>
              <a:rPr lang="en-GB" dirty="0" smtClean="0"/>
              <a:t>other</a:t>
            </a:r>
            <a:endParaRPr lang="en-GB" dirty="0"/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3937469" y="2342660"/>
            <a:ext cx="3659674" cy="338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>
                <a:solidFill>
                  <a:srgbClr val="0070C0"/>
                </a:solidFill>
              </a:rPr>
              <a:t>It depended who you were </a:t>
            </a:r>
            <a:r>
              <a:rPr lang="en-GB" sz="2800" dirty="0" smtClean="0"/>
              <a:t>– piece rates under Stalin, women paid less than men throughout</a:t>
            </a:r>
          </a:p>
          <a:p>
            <a:endParaRPr lang="en-GB" dirty="0"/>
          </a:p>
        </p:txBody>
      </p:sp>
      <p:pic>
        <p:nvPicPr>
          <p:cNvPr id="3074" name="Picture 2" descr="Image result for russian urban wor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2573" y="0"/>
            <a:ext cx="3179427" cy="220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88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43000" y="541362"/>
            <a:ext cx="9875520" cy="1356360"/>
          </a:xfrm>
        </p:spPr>
        <p:txBody>
          <a:bodyPr/>
          <a:lstStyle/>
          <a:p>
            <a:r>
              <a:rPr lang="en-GB" dirty="0" smtClean="0"/>
              <a:t>Add the synthesis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/>
              <a:t>3</a:t>
            </a:r>
            <a:r>
              <a:rPr lang="en-GB" sz="2800" dirty="0" smtClean="0"/>
              <a:t> minutes to discuss with a partner and add some comparative judgements and conclusions to the plan in your booklet</a:t>
            </a:r>
          </a:p>
          <a:p>
            <a:pPr marL="45720" indent="0">
              <a:buNone/>
            </a:pPr>
            <a:r>
              <a:rPr lang="en-GB" sz="2800" dirty="0" smtClean="0"/>
              <a:t>Example:</a:t>
            </a:r>
            <a:endParaRPr lang="en-GB" sz="2800" dirty="0"/>
          </a:p>
          <a:p>
            <a:pPr marL="45720" indent="0">
              <a:buNone/>
            </a:pPr>
            <a:r>
              <a:rPr lang="en-GB" sz="2800" b="1" dirty="0" smtClean="0"/>
              <a:t>Peasants and living and working conditions</a:t>
            </a:r>
            <a:br>
              <a:rPr lang="en-GB" sz="2800" b="1" dirty="0" smtClean="0"/>
            </a:br>
            <a:r>
              <a:rPr lang="en-GB" sz="2800" b="1" dirty="0" smtClean="0"/>
              <a:t>High point: NEP – payment incentive for all</a:t>
            </a:r>
            <a:br>
              <a:rPr lang="en-GB" sz="2800" b="1" dirty="0" smtClean="0"/>
            </a:br>
            <a:r>
              <a:rPr lang="en-GB" sz="2800" b="1" dirty="0" smtClean="0"/>
              <a:t>Low point: collectivisation and famine of 1932 – deliberately</a:t>
            </a:r>
            <a:br>
              <a:rPr lang="en-GB" sz="2800" b="1" dirty="0" smtClean="0"/>
            </a:br>
            <a:r>
              <a:rPr lang="en-GB" sz="2800" b="1" dirty="0" smtClean="0"/>
              <a:t>		made worse by government</a:t>
            </a:r>
            <a:br>
              <a:rPr lang="en-GB" sz="2800" b="1" dirty="0" smtClean="0"/>
            </a:br>
            <a:r>
              <a:rPr lang="en-GB" sz="2800" b="1" dirty="0" smtClean="0"/>
              <a:t>Overall judgement: degrees of bleakness for most, but real</a:t>
            </a:r>
            <a:br>
              <a:rPr lang="en-GB" sz="2800" b="1" dirty="0" smtClean="0"/>
            </a:br>
            <a:r>
              <a:rPr lang="en-GB" sz="2800" b="1" dirty="0" smtClean="0"/>
              <a:t>			     opportunities at times for the most</a:t>
            </a:r>
            <a:br>
              <a:rPr lang="en-GB" sz="2800" b="1" dirty="0" smtClean="0"/>
            </a:br>
            <a:r>
              <a:rPr lang="en-GB" sz="2800" b="1" dirty="0" smtClean="0"/>
              <a:t>			     enterprising, eg </a:t>
            </a:r>
            <a:r>
              <a:rPr lang="en-GB" sz="2800" b="1" smtClean="0"/>
              <a:t>Stolypin reforms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99177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351" y="248991"/>
            <a:ext cx="9875520" cy="1356360"/>
          </a:xfrm>
        </p:spPr>
        <p:txBody>
          <a:bodyPr/>
          <a:lstStyle/>
          <a:p>
            <a:r>
              <a:rPr lang="en-GB" dirty="0" smtClean="0"/>
              <a:t>Tips from the examiners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43000" y="1429555"/>
            <a:ext cx="9872871" cy="4666445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GB" sz="2800" dirty="0" smtClean="0"/>
              <a:t>From the examiner report on a similar question in 2010:</a:t>
            </a:r>
          </a:p>
          <a:p>
            <a:r>
              <a:rPr lang="en-GB" sz="2800" dirty="0" smtClean="0"/>
              <a:t>This </a:t>
            </a:r>
            <a:r>
              <a:rPr lang="en-GB" sz="2800" dirty="0"/>
              <a:t>was the most popular question. The vast majority of candidates </a:t>
            </a:r>
            <a:r>
              <a:rPr lang="en-GB" sz="2800" u="sng" dirty="0"/>
              <a:t>avoided the </a:t>
            </a:r>
            <a:r>
              <a:rPr lang="en-GB" sz="2800" b="1" u="sng" dirty="0"/>
              <a:t>mistake of writing only about the peasants</a:t>
            </a:r>
            <a:r>
              <a:rPr lang="en-GB" sz="2800" b="1" dirty="0"/>
              <a:t> </a:t>
            </a:r>
            <a:r>
              <a:rPr lang="en-GB" sz="2800" dirty="0"/>
              <a:t>but a large number over-compensated by </a:t>
            </a:r>
            <a:r>
              <a:rPr lang="en-GB" sz="2800" b="1" u="sng" dirty="0"/>
              <a:t>ignoring them completely</a:t>
            </a:r>
            <a:r>
              <a:rPr lang="en-GB" sz="2800" b="1" dirty="0"/>
              <a:t>.</a:t>
            </a:r>
            <a:r>
              <a:rPr lang="en-GB" sz="2800" dirty="0"/>
              <a:t> There was </a:t>
            </a:r>
            <a:r>
              <a:rPr lang="en-GB" sz="2800" b="1" u="sng" dirty="0"/>
              <a:t>general ignorance about the working class in the Tsarist period except that they were exploited</a:t>
            </a:r>
            <a:r>
              <a:rPr lang="en-GB" sz="2800" dirty="0"/>
              <a:t>. Life under the communists was better handled although the </a:t>
            </a:r>
            <a:r>
              <a:rPr lang="en-GB" sz="2800" b="1" u="sng" dirty="0"/>
              <a:t>more positive aspects of Stalin’s rule, such as educational, health and social improvements</a:t>
            </a:r>
            <a:r>
              <a:rPr lang="en-GB" sz="2800" dirty="0"/>
              <a:t>, were rarely mentioned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Show diversity of experience – young/old; men/women; regional</a:t>
            </a:r>
          </a:p>
        </p:txBody>
      </p:sp>
    </p:spTree>
    <p:extLst>
      <p:ext uri="{BB962C8B-B14F-4D97-AF65-F5344CB8AC3E}">
        <p14:creationId xmlns:p14="http://schemas.microsoft.com/office/powerpoint/2010/main" val="237603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351" y="126274"/>
            <a:ext cx="9875520" cy="1356360"/>
          </a:xfrm>
        </p:spPr>
        <p:txBody>
          <a:bodyPr/>
          <a:lstStyle/>
          <a:p>
            <a:r>
              <a:rPr lang="en-GB" dirty="0" smtClean="0"/>
              <a:t>Your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351" y="1234440"/>
            <a:ext cx="9872871" cy="489204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GB" sz="2600" dirty="0" smtClean="0"/>
              <a:t>Self assess your plan or swap it with a partner. Does it:</a:t>
            </a:r>
          </a:p>
          <a:p>
            <a:r>
              <a:rPr lang="en-GB" sz="2600" dirty="0" smtClean="0"/>
              <a:t>Include frequent direct comparison?</a:t>
            </a:r>
          </a:p>
          <a:p>
            <a:r>
              <a:rPr lang="en-GB" sz="2600" dirty="0" smtClean="0"/>
              <a:t>Include both peasants and urban workers?</a:t>
            </a:r>
          </a:p>
          <a:p>
            <a:r>
              <a:rPr lang="en-GB" sz="2600" dirty="0" smtClean="0"/>
              <a:t>Cover the full 100+ years across the full answer?</a:t>
            </a:r>
          </a:p>
          <a:p>
            <a:r>
              <a:rPr lang="en-GB" sz="2600" dirty="0" smtClean="0"/>
              <a:t>Directly answer the question, and hopefully show a line of argument running through the answer?</a:t>
            </a:r>
          </a:p>
          <a:p>
            <a:r>
              <a:rPr lang="en-GB" sz="2600" dirty="0" smtClean="0"/>
              <a:t>Include a firm basis of secure factual knowledge?</a:t>
            </a:r>
          </a:p>
          <a:p>
            <a:r>
              <a:rPr lang="en-GB" sz="2600" dirty="0" smtClean="0"/>
              <a:t>Show diversity of experience, not just treating all peasants and all workers as one?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99677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ussian peasa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97" y="2833352"/>
            <a:ext cx="2799812" cy="3759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45465" y="1764406"/>
            <a:ext cx="90280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i="1" dirty="0"/>
              <a:t>To what extent is it correct to suggest that the treatment of the Russian working classes was uniformly bleak in the years 1855 – 1964 ?</a:t>
            </a:r>
            <a:endParaRPr lang="en-GB" sz="4000" dirty="0"/>
          </a:p>
        </p:txBody>
      </p:sp>
      <p:pic>
        <p:nvPicPr>
          <p:cNvPr id="1028" name="Picture 4" descr="Image result for russian industrial work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7787" y="4018263"/>
            <a:ext cx="3089298" cy="2564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48507" y="515155"/>
            <a:ext cx="5293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Key words in the question?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018209" y="4997003"/>
            <a:ext cx="359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Peasants and urban workers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1909011" y="3112168"/>
            <a:ext cx="3416968" cy="593558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16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ussian peasa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97" y="2833352"/>
            <a:ext cx="2799812" cy="3759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32211" y="306584"/>
            <a:ext cx="90280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/>
              <a:t>To what extent is it correct to suggest that the treatment of the </a:t>
            </a:r>
            <a:r>
              <a:rPr lang="en-GB" sz="3200" b="1" i="1" dirty="0">
                <a:solidFill>
                  <a:srgbClr val="FF0000"/>
                </a:solidFill>
              </a:rPr>
              <a:t>Russian working classes</a:t>
            </a:r>
            <a:r>
              <a:rPr lang="en-GB" sz="3200" b="1" i="1" dirty="0"/>
              <a:t> was uniformly bleak in the years 1855 – 1964 ?</a:t>
            </a:r>
            <a:endParaRPr lang="en-GB" sz="3200" dirty="0"/>
          </a:p>
        </p:txBody>
      </p:sp>
      <p:pic>
        <p:nvPicPr>
          <p:cNvPr id="1028" name="Picture 4" descr="Image result for russian industrial work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7787" y="4018263"/>
            <a:ext cx="3089298" cy="2564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52945" y="2002355"/>
            <a:ext cx="359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Peasants and urban workers</a:t>
            </a:r>
            <a:endParaRPr lang="en-GB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3475334" y="3048767"/>
            <a:ext cx="51418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5 minutes to blitz plan a basic outline with a partner: </a:t>
            </a:r>
            <a:br>
              <a:rPr lang="en-GB" sz="2800" dirty="0" smtClean="0"/>
            </a:br>
            <a:r>
              <a:rPr lang="en-GB" sz="2800" dirty="0" smtClean="0"/>
              <a:t>- basic structure</a:t>
            </a:r>
            <a:br>
              <a:rPr lang="en-GB" sz="2800" dirty="0" smtClean="0"/>
            </a:br>
            <a:r>
              <a:rPr lang="en-GB" sz="2800" dirty="0" smtClean="0"/>
              <a:t>- main issues to include</a:t>
            </a:r>
            <a:br>
              <a:rPr lang="en-GB" sz="2800" dirty="0" smtClean="0"/>
            </a:br>
            <a:r>
              <a:rPr lang="en-GB" sz="2800" dirty="0" smtClean="0"/>
              <a:t>- key comparisons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623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35428"/>
            <a:ext cx="9872871" cy="4038600"/>
          </a:xfrm>
        </p:spPr>
        <p:txBody>
          <a:bodyPr>
            <a:noAutofit/>
          </a:bodyPr>
          <a:lstStyle/>
          <a:p>
            <a:r>
              <a:rPr lang="en-GB" sz="2800" dirty="0" smtClean="0"/>
              <a:t>As ever, more than one possible way</a:t>
            </a:r>
          </a:p>
          <a:p>
            <a:r>
              <a:rPr lang="en-GB" sz="2800" dirty="0" smtClean="0"/>
              <a:t>Could consider thematic issues affecting all:</a:t>
            </a:r>
          </a:p>
          <a:p>
            <a:pPr marL="45720" indent="0">
              <a:buNone/>
            </a:pPr>
            <a:r>
              <a:rPr lang="en-GB" sz="2800" dirty="0" smtClean="0"/>
              <a:t> eg food supply/working hours and conditions/housing</a:t>
            </a:r>
            <a:br>
              <a:rPr lang="en-GB" sz="2800" dirty="0" smtClean="0"/>
            </a:br>
            <a:endParaRPr lang="en-GB" sz="2800" dirty="0" smtClean="0"/>
          </a:p>
          <a:p>
            <a:r>
              <a:rPr lang="en-GB" sz="2800" dirty="0" smtClean="0"/>
              <a:t>Types of people:</a:t>
            </a:r>
            <a:br>
              <a:rPr lang="en-GB" sz="2800" dirty="0" smtClean="0"/>
            </a:br>
            <a:r>
              <a:rPr lang="en-GB" sz="2800" dirty="0" smtClean="0"/>
              <a:t>eg peasants/urban workers/young-old/men-women/minorities</a:t>
            </a:r>
          </a:p>
          <a:p>
            <a:r>
              <a:rPr lang="en-GB" sz="2800" dirty="0" smtClean="0"/>
              <a:t>Peasants uniformly bleak/peasant improvements/urban worker uniformly bleak/urban worker improvements should work well as long as IT’S BEING DIRECTLY COMPARATIVE</a:t>
            </a:r>
          </a:p>
        </p:txBody>
      </p:sp>
    </p:spTree>
    <p:extLst>
      <p:ext uri="{BB962C8B-B14F-4D97-AF65-F5344CB8AC3E}">
        <p14:creationId xmlns:p14="http://schemas.microsoft.com/office/powerpoint/2010/main" val="62529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207" y="201934"/>
            <a:ext cx="5363329" cy="13563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 smtClean="0"/>
              <a:t>Peasants bleak – working</a:t>
            </a:r>
            <a:br>
              <a:rPr lang="en-GB" sz="4000" dirty="0" smtClean="0"/>
            </a:br>
            <a:r>
              <a:rPr lang="en-GB" sz="4000" dirty="0" smtClean="0"/>
              <a:t>and living</a:t>
            </a:r>
            <a:endParaRPr lang="en-GB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830486" y="2294531"/>
            <a:ext cx="6966182" cy="4803997"/>
          </a:xfrm>
        </p:spPr>
        <p:txBody>
          <a:bodyPr>
            <a:normAutofit/>
          </a:bodyPr>
          <a:lstStyle/>
          <a:p>
            <a:r>
              <a:rPr lang="en-GB" sz="2800" dirty="0" smtClean="0"/>
              <a:t>1861 Emancipation limitations</a:t>
            </a:r>
          </a:p>
          <a:p>
            <a:r>
              <a:rPr lang="en-GB" sz="2800" dirty="0" smtClean="0"/>
              <a:t>Famines 1891, 1921 and 1932</a:t>
            </a:r>
          </a:p>
          <a:p>
            <a:r>
              <a:rPr lang="en-GB" sz="2800" dirty="0" smtClean="0"/>
              <a:t>War Communism c.1920</a:t>
            </a:r>
          </a:p>
          <a:p>
            <a:r>
              <a:rPr lang="en-GB" sz="2800" dirty="0" smtClean="0"/>
              <a:t>Collectivisation ‘second serfdom’ in 1930s</a:t>
            </a:r>
          </a:p>
          <a:p>
            <a:r>
              <a:rPr lang="en-GB" sz="2800" dirty="0" smtClean="0"/>
              <a:t>1953 agricultural workers paid 1/6 wage of urban worker</a:t>
            </a:r>
          </a:p>
          <a:p>
            <a:r>
              <a:rPr lang="en-GB" sz="2800" dirty="0" smtClean="0"/>
              <a:t>Virgin Lands movement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2050" name="Picture 2" descr="Image result for russian peasa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7330" y="16920"/>
            <a:ext cx="3614670" cy="2277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6"/>
          <p:cNvSpPr txBox="1">
            <a:spLocks/>
          </p:cNvSpPr>
          <p:nvPr/>
        </p:nvSpPr>
        <p:spPr>
          <a:xfrm>
            <a:off x="8067172" y="2027270"/>
            <a:ext cx="4754880" cy="777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4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5527536" y="201934"/>
            <a:ext cx="2794715" cy="1558733"/>
          </a:xfrm>
          <a:prstGeom prst="wedgeRoundRectCallout">
            <a:avLst>
              <a:gd name="adj1" fmla="val 83775"/>
              <a:gd name="adj2" fmla="val -690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We’re always exploited to raise the funds for industrialisation.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1972" y="5575115"/>
            <a:ext cx="2508514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Least worst because…</a:t>
            </a:r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1972" y="4051702"/>
            <a:ext cx="250851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Worst because…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543246" y="3338374"/>
            <a:ext cx="23439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Grain requisitioned by force</a:t>
            </a:r>
            <a:endParaRPr lang="en-GB" sz="2400" dirty="0"/>
          </a:p>
        </p:txBody>
      </p:sp>
      <p:sp>
        <p:nvSpPr>
          <p:cNvPr id="17" name="Right Arrow 16"/>
          <p:cNvSpPr/>
          <p:nvPr/>
        </p:nvSpPr>
        <p:spPr>
          <a:xfrm rot="10800000">
            <a:off x="7263684" y="3515931"/>
            <a:ext cx="2279561" cy="255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 rot="10800000">
            <a:off x="9272789" y="4051702"/>
            <a:ext cx="523879" cy="2531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8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9" grpId="0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479" y="277821"/>
            <a:ext cx="5360831" cy="135636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Peasants bleak – political and repression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298704" y="2785877"/>
            <a:ext cx="3659674" cy="3383280"/>
          </a:xfrm>
        </p:spPr>
        <p:txBody>
          <a:bodyPr/>
          <a:lstStyle/>
          <a:p>
            <a:r>
              <a:rPr lang="en-GB" sz="2800" dirty="0" smtClean="0"/>
              <a:t>Land Captains 1880s</a:t>
            </a:r>
          </a:p>
          <a:p>
            <a:r>
              <a:rPr lang="en-GB" sz="2800" dirty="0" smtClean="0"/>
              <a:t>Stolypin’s necktie 1905-6</a:t>
            </a:r>
          </a:p>
          <a:p>
            <a:r>
              <a:rPr lang="en-GB" sz="2800" dirty="0" smtClean="0"/>
              <a:t>Collectivisation and de-</a:t>
            </a:r>
            <a:r>
              <a:rPr lang="en-GB" sz="2800" dirty="0" err="1" smtClean="0"/>
              <a:t>kulakisation</a:t>
            </a:r>
            <a:r>
              <a:rPr lang="en-GB" sz="2800" dirty="0" smtClean="0"/>
              <a:t> 1930s</a:t>
            </a:r>
          </a:p>
          <a:p>
            <a:r>
              <a:rPr lang="en-GB" sz="2800" dirty="0" smtClean="0"/>
              <a:t>No real political rights throughout</a:t>
            </a:r>
          </a:p>
          <a:p>
            <a:endParaRPr lang="en-GB" dirty="0"/>
          </a:p>
        </p:txBody>
      </p:sp>
      <p:pic>
        <p:nvPicPr>
          <p:cNvPr id="2050" name="Picture 2" descr="Image result for russian peasa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7330" y="16920"/>
            <a:ext cx="3614670" cy="2277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ounded Rectangular Callout 10"/>
          <p:cNvSpPr/>
          <p:nvPr/>
        </p:nvSpPr>
        <p:spPr>
          <a:xfrm>
            <a:off x="5602310" y="437882"/>
            <a:ext cx="2794715" cy="1558733"/>
          </a:xfrm>
          <a:prstGeom prst="wedgeRoundRectCallout">
            <a:avLst>
              <a:gd name="adj1" fmla="val 78706"/>
              <a:gd name="adj2" fmla="val -234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We’re always exploited to raise the funds for industrialisation.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468192" y="4477517"/>
            <a:ext cx="250851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Worst because…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2975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873" y="275319"/>
            <a:ext cx="9875520" cy="1356360"/>
          </a:xfrm>
        </p:spPr>
        <p:txBody>
          <a:bodyPr/>
          <a:lstStyle/>
          <a:p>
            <a:r>
              <a:rPr lang="en-GB" dirty="0" smtClean="0"/>
              <a:t>Peasants bleak - other</a:t>
            </a:r>
            <a:endParaRPr lang="en-GB" dirty="0"/>
          </a:p>
        </p:txBody>
      </p:sp>
      <p:pic>
        <p:nvPicPr>
          <p:cNvPr id="2050" name="Picture 2" descr="Image result for russian peasa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7330" y="16920"/>
            <a:ext cx="3614670" cy="2277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7"/>
          <p:cNvSpPr txBox="1">
            <a:spLocks/>
          </p:cNvSpPr>
          <p:nvPr/>
        </p:nvSpPr>
        <p:spPr>
          <a:xfrm>
            <a:off x="4499723" y="2863151"/>
            <a:ext cx="3659674" cy="338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Tool to help industrialisation</a:t>
            </a:r>
          </a:p>
          <a:p>
            <a:r>
              <a:rPr lang="en-GB" sz="2800" dirty="0" smtClean="0"/>
              <a:t>Suffering in WWI and WWII</a:t>
            </a:r>
          </a:p>
          <a:p>
            <a:endParaRPr lang="en-GB" sz="28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5602310" y="437882"/>
            <a:ext cx="2794715" cy="1558733"/>
          </a:xfrm>
          <a:prstGeom prst="wedgeRoundRectCallout">
            <a:avLst>
              <a:gd name="adj1" fmla="val 78706"/>
              <a:gd name="adj2" fmla="val -234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We’re always exploited to raise the funds for industrialisation.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68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120" y="26257"/>
            <a:ext cx="4981703" cy="1356360"/>
          </a:xfrm>
        </p:spPr>
        <p:txBody>
          <a:bodyPr/>
          <a:lstStyle/>
          <a:p>
            <a:r>
              <a:rPr lang="en-GB" dirty="0" smtClean="0"/>
              <a:t>Peasants not bleak – working and living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73320" y="2294531"/>
            <a:ext cx="3738093" cy="338328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1880s Peasant Land Bank</a:t>
            </a:r>
          </a:p>
          <a:p>
            <a:r>
              <a:rPr lang="en-GB" sz="2800" dirty="0" smtClean="0"/>
              <a:t>1906 Stolypin reforms</a:t>
            </a:r>
          </a:p>
          <a:p>
            <a:r>
              <a:rPr lang="en-GB" sz="2800" dirty="0" smtClean="0"/>
              <a:t>1920s NEP</a:t>
            </a:r>
          </a:p>
          <a:p>
            <a:r>
              <a:rPr lang="en-GB" sz="2800" dirty="0" smtClean="0"/>
              <a:t>1950s and 60s Khrushchev reforms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2050" name="Picture 2" descr="Image result for russian peasa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7330" y="16920"/>
            <a:ext cx="3614670" cy="2277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ounded Rectangular Callout 10"/>
          <p:cNvSpPr/>
          <p:nvPr/>
        </p:nvSpPr>
        <p:spPr>
          <a:xfrm>
            <a:off x="5623048" y="453209"/>
            <a:ext cx="2794715" cy="1558733"/>
          </a:xfrm>
          <a:prstGeom prst="wedgeRoundRectCallout">
            <a:avLst>
              <a:gd name="adj1" fmla="val 78706"/>
              <a:gd name="adj2" fmla="val -234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This is a golden age for facial hair.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31065" y="3891657"/>
            <a:ext cx="2508514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Best because…</a:t>
            </a:r>
            <a:endParaRPr lang="en-GB" b="1" dirty="0"/>
          </a:p>
        </p:txBody>
      </p:sp>
      <p:sp>
        <p:nvSpPr>
          <p:cNvPr id="15" name="Right Arrow 14"/>
          <p:cNvSpPr/>
          <p:nvPr/>
        </p:nvSpPr>
        <p:spPr>
          <a:xfrm rot="10800000">
            <a:off x="7553459" y="3482126"/>
            <a:ext cx="2047741" cy="2487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9341936" y="2795104"/>
            <a:ext cx="2713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Encouraged entrepreneurialism</a:t>
            </a:r>
            <a:endParaRPr lang="en-GB" sz="2400" dirty="0"/>
          </a:p>
        </p:txBody>
      </p:sp>
      <p:sp>
        <p:nvSpPr>
          <p:cNvPr id="18" name="Right Arrow 17"/>
          <p:cNvSpPr/>
          <p:nvPr/>
        </p:nvSpPr>
        <p:spPr>
          <a:xfrm rot="10800000">
            <a:off x="6960505" y="2795104"/>
            <a:ext cx="2518345" cy="3640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44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7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496" y="453209"/>
            <a:ext cx="4981703" cy="135636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Peasants not bleak – political and repression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999690" y="2804510"/>
            <a:ext cx="3659674" cy="3383280"/>
          </a:xfrm>
        </p:spPr>
        <p:txBody>
          <a:bodyPr/>
          <a:lstStyle/>
          <a:p>
            <a:r>
              <a:rPr lang="en-GB" sz="2800" dirty="0" smtClean="0"/>
              <a:t>1861 Emancipation human rights</a:t>
            </a:r>
          </a:p>
          <a:p>
            <a:r>
              <a:rPr lang="en-GB" sz="2800" dirty="0" smtClean="0"/>
              <a:t>Some voting rights to 1</a:t>
            </a:r>
            <a:r>
              <a:rPr lang="en-GB" sz="2800" baseline="30000" dirty="0" smtClean="0"/>
              <a:t>st</a:t>
            </a:r>
            <a:r>
              <a:rPr lang="en-GB" sz="2800" dirty="0" smtClean="0"/>
              <a:t> and 2</a:t>
            </a:r>
            <a:r>
              <a:rPr lang="en-GB" sz="2800" baseline="30000" dirty="0" smtClean="0"/>
              <a:t>nd</a:t>
            </a:r>
            <a:r>
              <a:rPr lang="en-GB" sz="2800" dirty="0" smtClean="0"/>
              <a:t> Duma</a:t>
            </a:r>
          </a:p>
          <a:p>
            <a:r>
              <a:rPr lang="en-GB" sz="2800" dirty="0" smtClean="0"/>
              <a:t>Freedoms under </a:t>
            </a:r>
            <a:r>
              <a:rPr lang="en-GB" sz="2800" dirty="0" err="1" smtClean="0"/>
              <a:t>Prov</a:t>
            </a:r>
            <a:r>
              <a:rPr lang="en-GB" sz="2800" dirty="0" smtClean="0"/>
              <a:t> </a:t>
            </a:r>
            <a:r>
              <a:rPr lang="en-GB" sz="2800" dirty="0" err="1" smtClean="0"/>
              <a:t>Govt</a:t>
            </a:r>
            <a:r>
              <a:rPr lang="en-GB" sz="2800" dirty="0" smtClean="0"/>
              <a:t> – seizing land</a:t>
            </a:r>
          </a:p>
          <a:p>
            <a:pPr marL="45720" indent="0">
              <a:buNone/>
            </a:pPr>
            <a:endParaRPr lang="en-GB" dirty="0"/>
          </a:p>
        </p:txBody>
      </p:sp>
      <p:pic>
        <p:nvPicPr>
          <p:cNvPr id="2050" name="Picture 2" descr="Image result for russian peasa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7330" y="16920"/>
            <a:ext cx="3614670" cy="2277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ounded Rectangular Callout 10"/>
          <p:cNvSpPr/>
          <p:nvPr/>
        </p:nvSpPr>
        <p:spPr>
          <a:xfrm>
            <a:off x="5623048" y="453209"/>
            <a:ext cx="2794715" cy="1558733"/>
          </a:xfrm>
          <a:prstGeom prst="wedgeRoundRectCallout">
            <a:avLst>
              <a:gd name="adj1" fmla="val 78706"/>
              <a:gd name="adj2" fmla="val -234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This is a golden age for facial hair.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46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294</TotalTime>
  <Words>741</Words>
  <Application>Microsoft Office PowerPoint</Application>
  <PresentationFormat>Widescreen</PresentationFormat>
  <Paragraphs>99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Calibri</vt:lpstr>
      <vt:lpstr>Corbel</vt:lpstr>
      <vt:lpstr>Basis</vt:lpstr>
      <vt:lpstr>Theme 2: The impact of dictatorial regimes on the economy and society</vt:lpstr>
      <vt:lpstr>PowerPoint Presentation</vt:lpstr>
      <vt:lpstr>PowerPoint Presentation</vt:lpstr>
      <vt:lpstr>Structure</vt:lpstr>
      <vt:lpstr>Peasants bleak – working and living</vt:lpstr>
      <vt:lpstr>Peasants bleak – political and repression</vt:lpstr>
      <vt:lpstr>Peasants bleak - other</vt:lpstr>
      <vt:lpstr>Peasants not bleak – working and living</vt:lpstr>
      <vt:lpstr>Peasants not bleak – political and repression</vt:lpstr>
      <vt:lpstr>Peasants not bleak – other</vt:lpstr>
      <vt:lpstr>Urban workers bleak –  living and working</vt:lpstr>
      <vt:lpstr>Urban workers bleak –  political and repression</vt:lpstr>
      <vt:lpstr>Urban workers not bleak –  living and working</vt:lpstr>
      <vt:lpstr>Urban workers not bleak – political and repression</vt:lpstr>
      <vt:lpstr>Urban workers not bleak – other</vt:lpstr>
      <vt:lpstr>Add the synthesis</vt:lpstr>
      <vt:lpstr>Tips from the examiners</vt:lpstr>
      <vt:lpstr>Your plan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2: The impact of dictatorial regimes on the economy and society</dc:title>
  <dc:creator>Jonathan Curran</dc:creator>
  <cp:lastModifiedBy>Jonathan Curran</cp:lastModifiedBy>
  <cp:revision>27</cp:revision>
  <dcterms:created xsi:type="dcterms:W3CDTF">2017-03-19T21:04:21Z</dcterms:created>
  <dcterms:modified xsi:type="dcterms:W3CDTF">2017-04-04T16:19:02Z</dcterms:modified>
</cp:coreProperties>
</file>