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3" r:id="rId8"/>
    <p:sldId id="264" r:id="rId9"/>
    <p:sldId id="265" r:id="rId10"/>
    <p:sldId id="266" r:id="rId11"/>
    <p:sldId id="267" r:id="rId12"/>
    <p:sldId id="268" r:id="rId13"/>
    <p:sldId id="269" r:id="rId14"/>
    <p:sldId id="271" r:id="rId15"/>
    <p:sldId id="270"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DAFE-4866-4A49-B197-4474C7B2C4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6F954D3-9FE8-4759-8A39-C650E096C6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B112CE0-8629-4CA4-93AC-469A068942A2}"/>
              </a:ext>
            </a:extLst>
          </p:cNvPr>
          <p:cNvSpPr>
            <a:spLocks noGrp="1"/>
          </p:cNvSpPr>
          <p:nvPr>
            <p:ph type="dt" sz="half" idx="10"/>
          </p:nvPr>
        </p:nvSpPr>
        <p:spPr/>
        <p:txBody>
          <a:bodyPr/>
          <a:lstStyle/>
          <a:p>
            <a:fld id="{22C24064-6FE7-471C-B762-8C9EC6CE18E3}" type="datetimeFigureOut">
              <a:rPr lang="en-GB" smtClean="0"/>
              <a:t>26/09/2018</a:t>
            </a:fld>
            <a:endParaRPr lang="en-GB"/>
          </a:p>
        </p:txBody>
      </p:sp>
      <p:sp>
        <p:nvSpPr>
          <p:cNvPr id="5" name="Footer Placeholder 4">
            <a:extLst>
              <a:ext uri="{FF2B5EF4-FFF2-40B4-BE49-F238E27FC236}">
                <a16:creationId xmlns:a16="http://schemas.microsoft.com/office/drawing/2014/main" id="{86C75551-9B48-4F0B-AB9C-0043420309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C8821D-DC84-4E4C-A0AE-7C52DF906810}"/>
              </a:ext>
            </a:extLst>
          </p:cNvPr>
          <p:cNvSpPr>
            <a:spLocks noGrp="1"/>
          </p:cNvSpPr>
          <p:nvPr>
            <p:ph type="sldNum" sz="quarter" idx="12"/>
          </p:nvPr>
        </p:nvSpPr>
        <p:spPr/>
        <p:txBody>
          <a:bodyPr/>
          <a:lstStyle/>
          <a:p>
            <a:fld id="{90C39E2E-E50E-4AE6-BC48-608FC6E7064D}" type="slidenum">
              <a:rPr lang="en-GB" smtClean="0"/>
              <a:t>‹#›</a:t>
            </a:fld>
            <a:endParaRPr lang="en-GB"/>
          </a:p>
        </p:txBody>
      </p:sp>
    </p:spTree>
    <p:extLst>
      <p:ext uri="{BB962C8B-B14F-4D97-AF65-F5344CB8AC3E}">
        <p14:creationId xmlns:p14="http://schemas.microsoft.com/office/powerpoint/2010/main" val="2800907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580D-B856-4489-A622-D6D48C566C3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614CB5-FA2C-453C-A026-328FC255C4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9F7334-9209-4281-8BE6-0396F8676ADB}"/>
              </a:ext>
            </a:extLst>
          </p:cNvPr>
          <p:cNvSpPr>
            <a:spLocks noGrp="1"/>
          </p:cNvSpPr>
          <p:nvPr>
            <p:ph type="dt" sz="half" idx="10"/>
          </p:nvPr>
        </p:nvSpPr>
        <p:spPr/>
        <p:txBody>
          <a:bodyPr/>
          <a:lstStyle/>
          <a:p>
            <a:fld id="{22C24064-6FE7-471C-B762-8C9EC6CE18E3}" type="datetimeFigureOut">
              <a:rPr lang="en-GB" smtClean="0"/>
              <a:t>26/09/2018</a:t>
            </a:fld>
            <a:endParaRPr lang="en-GB"/>
          </a:p>
        </p:txBody>
      </p:sp>
      <p:sp>
        <p:nvSpPr>
          <p:cNvPr id="5" name="Footer Placeholder 4">
            <a:extLst>
              <a:ext uri="{FF2B5EF4-FFF2-40B4-BE49-F238E27FC236}">
                <a16:creationId xmlns:a16="http://schemas.microsoft.com/office/drawing/2014/main" id="{AFABA3EA-8C6E-4090-8078-650C004AAF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058379-EC45-4C80-9809-D9B20D7F57AE}"/>
              </a:ext>
            </a:extLst>
          </p:cNvPr>
          <p:cNvSpPr>
            <a:spLocks noGrp="1"/>
          </p:cNvSpPr>
          <p:nvPr>
            <p:ph type="sldNum" sz="quarter" idx="12"/>
          </p:nvPr>
        </p:nvSpPr>
        <p:spPr/>
        <p:txBody>
          <a:bodyPr/>
          <a:lstStyle/>
          <a:p>
            <a:fld id="{90C39E2E-E50E-4AE6-BC48-608FC6E7064D}" type="slidenum">
              <a:rPr lang="en-GB" smtClean="0"/>
              <a:t>‹#›</a:t>
            </a:fld>
            <a:endParaRPr lang="en-GB"/>
          </a:p>
        </p:txBody>
      </p:sp>
    </p:spTree>
    <p:extLst>
      <p:ext uri="{BB962C8B-B14F-4D97-AF65-F5344CB8AC3E}">
        <p14:creationId xmlns:p14="http://schemas.microsoft.com/office/powerpoint/2010/main" val="725492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32334C-AF38-4119-8837-81EFBE4B55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9E8585-9545-4981-97F1-68DB2E52FA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DAC6B9-F009-45A4-8E3C-DE9B251589C3}"/>
              </a:ext>
            </a:extLst>
          </p:cNvPr>
          <p:cNvSpPr>
            <a:spLocks noGrp="1"/>
          </p:cNvSpPr>
          <p:nvPr>
            <p:ph type="dt" sz="half" idx="10"/>
          </p:nvPr>
        </p:nvSpPr>
        <p:spPr/>
        <p:txBody>
          <a:bodyPr/>
          <a:lstStyle/>
          <a:p>
            <a:fld id="{22C24064-6FE7-471C-B762-8C9EC6CE18E3}" type="datetimeFigureOut">
              <a:rPr lang="en-GB" smtClean="0"/>
              <a:t>26/09/2018</a:t>
            </a:fld>
            <a:endParaRPr lang="en-GB"/>
          </a:p>
        </p:txBody>
      </p:sp>
      <p:sp>
        <p:nvSpPr>
          <p:cNvPr id="5" name="Footer Placeholder 4">
            <a:extLst>
              <a:ext uri="{FF2B5EF4-FFF2-40B4-BE49-F238E27FC236}">
                <a16:creationId xmlns:a16="http://schemas.microsoft.com/office/drawing/2014/main" id="{095D3145-D87C-49C0-9F51-7038489A0F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F6303A-C76E-4344-B435-9419F93226EF}"/>
              </a:ext>
            </a:extLst>
          </p:cNvPr>
          <p:cNvSpPr>
            <a:spLocks noGrp="1"/>
          </p:cNvSpPr>
          <p:nvPr>
            <p:ph type="sldNum" sz="quarter" idx="12"/>
          </p:nvPr>
        </p:nvSpPr>
        <p:spPr/>
        <p:txBody>
          <a:bodyPr/>
          <a:lstStyle/>
          <a:p>
            <a:fld id="{90C39E2E-E50E-4AE6-BC48-608FC6E7064D}" type="slidenum">
              <a:rPr lang="en-GB" smtClean="0"/>
              <a:t>‹#›</a:t>
            </a:fld>
            <a:endParaRPr lang="en-GB"/>
          </a:p>
        </p:txBody>
      </p:sp>
    </p:spTree>
    <p:extLst>
      <p:ext uri="{BB962C8B-B14F-4D97-AF65-F5344CB8AC3E}">
        <p14:creationId xmlns:p14="http://schemas.microsoft.com/office/powerpoint/2010/main" val="2327756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9AF7-E5AD-45FC-8313-DEE9C3A314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A402D9-7779-4493-88FA-8FE6B2D5818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B4C586-08BA-44F7-A04E-2F25129286C6}"/>
              </a:ext>
            </a:extLst>
          </p:cNvPr>
          <p:cNvSpPr>
            <a:spLocks noGrp="1"/>
          </p:cNvSpPr>
          <p:nvPr>
            <p:ph type="dt" sz="half" idx="10"/>
          </p:nvPr>
        </p:nvSpPr>
        <p:spPr/>
        <p:txBody>
          <a:bodyPr/>
          <a:lstStyle/>
          <a:p>
            <a:fld id="{22C24064-6FE7-471C-B762-8C9EC6CE18E3}" type="datetimeFigureOut">
              <a:rPr lang="en-GB" smtClean="0"/>
              <a:t>26/09/2018</a:t>
            </a:fld>
            <a:endParaRPr lang="en-GB"/>
          </a:p>
        </p:txBody>
      </p:sp>
      <p:sp>
        <p:nvSpPr>
          <p:cNvPr id="5" name="Footer Placeholder 4">
            <a:extLst>
              <a:ext uri="{FF2B5EF4-FFF2-40B4-BE49-F238E27FC236}">
                <a16:creationId xmlns:a16="http://schemas.microsoft.com/office/drawing/2014/main" id="{154CD926-B443-4FE0-BC48-FA2EDA20BA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EF88EF-83B3-4DBF-BBED-C85744B0551A}"/>
              </a:ext>
            </a:extLst>
          </p:cNvPr>
          <p:cNvSpPr>
            <a:spLocks noGrp="1"/>
          </p:cNvSpPr>
          <p:nvPr>
            <p:ph type="sldNum" sz="quarter" idx="12"/>
          </p:nvPr>
        </p:nvSpPr>
        <p:spPr/>
        <p:txBody>
          <a:bodyPr/>
          <a:lstStyle/>
          <a:p>
            <a:fld id="{90C39E2E-E50E-4AE6-BC48-608FC6E7064D}" type="slidenum">
              <a:rPr lang="en-GB" smtClean="0"/>
              <a:t>‹#›</a:t>
            </a:fld>
            <a:endParaRPr lang="en-GB"/>
          </a:p>
        </p:txBody>
      </p:sp>
    </p:spTree>
    <p:extLst>
      <p:ext uri="{BB962C8B-B14F-4D97-AF65-F5344CB8AC3E}">
        <p14:creationId xmlns:p14="http://schemas.microsoft.com/office/powerpoint/2010/main" val="1806205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1E04-FDBF-41BB-B8FD-F58F93A41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7FEE0B6-F314-4652-ABD1-39C5A7A58D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37198EF-E7DF-495B-8E1B-6507D45EA115}"/>
              </a:ext>
            </a:extLst>
          </p:cNvPr>
          <p:cNvSpPr>
            <a:spLocks noGrp="1"/>
          </p:cNvSpPr>
          <p:nvPr>
            <p:ph type="dt" sz="half" idx="10"/>
          </p:nvPr>
        </p:nvSpPr>
        <p:spPr/>
        <p:txBody>
          <a:bodyPr/>
          <a:lstStyle/>
          <a:p>
            <a:fld id="{22C24064-6FE7-471C-B762-8C9EC6CE18E3}" type="datetimeFigureOut">
              <a:rPr lang="en-GB" smtClean="0"/>
              <a:t>26/09/2018</a:t>
            </a:fld>
            <a:endParaRPr lang="en-GB"/>
          </a:p>
        </p:txBody>
      </p:sp>
      <p:sp>
        <p:nvSpPr>
          <p:cNvPr id="5" name="Footer Placeholder 4">
            <a:extLst>
              <a:ext uri="{FF2B5EF4-FFF2-40B4-BE49-F238E27FC236}">
                <a16:creationId xmlns:a16="http://schemas.microsoft.com/office/drawing/2014/main" id="{AD9D8ED4-026C-48B6-BC2B-9FBD61DDD9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87F0A1-3050-461B-BECA-E760A665B62B}"/>
              </a:ext>
            </a:extLst>
          </p:cNvPr>
          <p:cNvSpPr>
            <a:spLocks noGrp="1"/>
          </p:cNvSpPr>
          <p:nvPr>
            <p:ph type="sldNum" sz="quarter" idx="12"/>
          </p:nvPr>
        </p:nvSpPr>
        <p:spPr/>
        <p:txBody>
          <a:bodyPr/>
          <a:lstStyle/>
          <a:p>
            <a:fld id="{90C39E2E-E50E-4AE6-BC48-608FC6E7064D}" type="slidenum">
              <a:rPr lang="en-GB" smtClean="0"/>
              <a:t>‹#›</a:t>
            </a:fld>
            <a:endParaRPr lang="en-GB"/>
          </a:p>
        </p:txBody>
      </p:sp>
    </p:spTree>
    <p:extLst>
      <p:ext uri="{BB962C8B-B14F-4D97-AF65-F5344CB8AC3E}">
        <p14:creationId xmlns:p14="http://schemas.microsoft.com/office/powerpoint/2010/main" val="63176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FB195-336B-4698-A7E6-7D939E4BD9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239F16-CABF-4DDF-A2A6-3B8411F87E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A391AA-776C-4AA6-8506-80D86721242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D88D97B-6137-4BC9-9977-E8FAEA47563B}"/>
              </a:ext>
            </a:extLst>
          </p:cNvPr>
          <p:cNvSpPr>
            <a:spLocks noGrp="1"/>
          </p:cNvSpPr>
          <p:nvPr>
            <p:ph type="dt" sz="half" idx="10"/>
          </p:nvPr>
        </p:nvSpPr>
        <p:spPr/>
        <p:txBody>
          <a:bodyPr/>
          <a:lstStyle/>
          <a:p>
            <a:fld id="{22C24064-6FE7-471C-B762-8C9EC6CE18E3}" type="datetimeFigureOut">
              <a:rPr lang="en-GB" smtClean="0"/>
              <a:t>26/09/2018</a:t>
            </a:fld>
            <a:endParaRPr lang="en-GB"/>
          </a:p>
        </p:txBody>
      </p:sp>
      <p:sp>
        <p:nvSpPr>
          <p:cNvPr id="6" name="Footer Placeholder 5">
            <a:extLst>
              <a:ext uri="{FF2B5EF4-FFF2-40B4-BE49-F238E27FC236}">
                <a16:creationId xmlns:a16="http://schemas.microsoft.com/office/drawing/2014/main" id="{888D90CD-EF20-4A2A-96A6-DF29F75D40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FFD6D2-1CE2-48EC-96D8-C38193980140}"/>
              </a:ext>
            </a:extLst>
          </p:cNvPr>
          <p:cNvSpPr>
            <a:spLocks noGrp="1"/>
          </p:cNvSpPr>
          <p:nvPr>
            <p:ph type="sldNum" sz="quarter" idx="12"/>
          </p:nvPr>
        </p:nvSpPr>
        <p:spPr/>
        <p:txBody>
          <a:bodyPr/>
          <a:lstStyle/>
          <a:p>
            <a:fld id="{90C39E2E-E50E-4AE6-BC48-608FC6E7064D}" type="slidenum">
              <a:rPr lang="en-GB" smtClean="0"/>
              <a:t>‹#›</a:t>
            </a:fld>
            <a:endParaRPr lang="en-GB"/>
          </a:p>
        </p:txBody>
      </p:sp>
    </p:spTree>
    <p:extLst>
      <p:ext uri="{BB962C8B-B14F-4D97-AF65-F5344CB8AC3E}">
        <p14:creationId xmlns:p14="http://schemas.microsoft.com/office/powerpoint/2010/main" val="1030403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E002C-7060-4D8E-BB8E-471E10B293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C41474-FDCB-4E9F-B8E4-FC1418EF50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EC6EC7-3D46-4E24-A086-D6F31EB5888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359249F-5A3A-4CF0-B91F-6F732A61E8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8085C9-AB73-47E3-BDF5-044E7AF71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A21499-58B9-4BCA-9A98-1C1E30864EA9}"/>
              </a:ext>
            </a:extLst>
          </p:cNvPr>
          <p:cNvSpPr>
            <a:spLocks noGrp="1"/>
          </p:cNvSpPr>
          <p:nvPr>
            <p:ph type="dt" sz="half" idx="10"/>
          </p:nvPr>
        </p:nvSpPr>
        <p:spPr/>
        <p:txBody>
          <a:bodyPr/>
          <a:lstStyle/>
          <a:p>
            <a:fld id="{22C24064-6FE7-471C-B762-8C9EC6CE18E3}" type="datetimeFigureOut">
              <a:rPr lang="en-GB" smtClean="0"/>
              <a:t>26/09/2018</a:t>
            </a:fld>
            <a:endParaRPr lang="en-GB"/>
          </a:p>
        </p:txBody>
      </p:sp>
      <p:sp>
        <p:nvSpPr>
          <p:cNvPr id="8" name="Footer Placeholder 7">
            <a:extLst>
              <a:ext uri="{FF2B5EF4-FFF2-40B4-BE49-F238E27FC236}">
                <a16:creationId xmlns:a16="http://schemas.microsoft.com/office/drawing/2014/main" id="{25E741B0-1A13-471F-BFA0-0791F4779BF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757164A-E66A-4A4B-8D75-2034DDA9197B}"/>
              </a:ext>
            </a:extLst>
          </p:cNvPr>
          <p:cNvSpPr>
            <a:spLocks noGrp="1"/>
          </p:cNvSpPr>
          <p:nvPr>
            <p:ph type="sldNum" sz="quarter" idx="12"/>
          </p:nvPr>
        </p:nvSpPr>
        <p:spPr/>
        <p:txBody>
          <a:bodyPr/>
          <a:lstStyle/>
          <a:p>
            <a:fld id="{90C39E2E-E50E-4AE6-BC48-608FC6E7064D}" type="slidenum">
              <a:rPr lang="en-GB" smtClean="0"/>
              <a:t>‹#›</a:t>
            </a:fld>
            <a:endParaRPr lang="en-GB"/>
          </a:p>
        </p:txBody>
      </p:sp>
    </p:spTree>
    <p:extLst>
      <p:ext uri="{BB962C8B-B14F-4D97-AF65-F5344CB8AC3E}">
        <p14:creationId xmlns:p14="http://schemas.microsoft.com/office/powerpoint/2010/main" val="1299300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76AE8-F360-4CD3-AF71-335E86241ED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667ED9-3518-45B6-B310-7AD0177EF7B4}"/>
              </a:ext>
            </a:extLst>
          </p:cNvPr>
          <p:cNvSpPr>
            <a:spLocks noGrp="1"/>
          </p:cNvSpPr>
          <p:nvPr>
            <p:ph type="dt" sz="half" idx="10"/>
          </p:nvPr>
        </p:nvSpPr>
        <p:spPr/>
        <p:txBody>
          <a:bodyPr/>
          <a:lstStyle/>
          <a:p>
            <a:fld id="{22C24064-6FE7-471C-B762-8C9EC6CE18E3}" type="datetimeFigureOut">
              <a:rPr lang="en-GB" smtClean="0"/>
              <a:t>26/09/2018</a:t>
            </a:fld>
            <a:endParaRPr lang="en-GB"/>
          </a:p>
        </p:txBody>
      </p:sp>
      <p:sp>
        <p:nvSpPr>
          <p:cNvPr id="4" name="Footer Placeholder 3">
            <a:extLst>
              <a:ext uri="{FF2B5EF4-FFF2-40B4-BE49-F238E27FC236}">
                <a16:creationId xmlns:a16="http://schemas.microsoft.com/office/drawing/2014/main" id="{9D11D257-9BEF-4867-9D5E-AB8291B36C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E9409BC-1D87-4ECF-9E4B-B1D8450E3951}"/>
              </a:ext>
            </a:extLst>
          </p:cNvPr>
          <p:cNvSpPr>
            <a:spLocks noGrp="1"/>
          </p:cNvSpPr>
          <p:nvPr>
            <p:ph type="sldNum" sz="quarter" idx="12"/>
          </p:nvPr>
        </p:nvSpPr>
        <p:spPr/>
        <p:txBody>
          <a:bodyPr/>
          <a:lstStyle/>
          <a:p>
            <a:fld id="{90C39E2E-E50E-4AE6-BC48-608FC6E7064D}" type="slidenum">
              <a:rPr lang="en-GB" smtClean="0"/>
              <a:t>‹#›</a:t>
            </a:fld>
            <a:endParaRPr lang="en-GB"/>
          </a:p>
        </p:txBody>
      </p:sp>
    </p:spTree>
    <p:extLst>
      <p:ext uri="{BB962C8B-B14F-4D97-AF65-F5344CB8AC3E}">
        <p14:creationId xmlns:p14="http://schemas.microsoft.com/office/powerpoint/2010/main" val="515910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9ED634-EB52-42AB-8E2F-9920297E3602}"/>
              </a:ext>
            </a:extLst>
          </p:cNvPr>
          <p:cNvSpPr>
            <a:spLocks noGrp="1"/>
          </p:cNvSpPr>
          <p:nvPr>
            <p:ph type="dt" sz="half" idx="10"/>
          </p:nvPr>
        </p:nvSpPr>
        <p:spPr/>
        <p:txBody>
          <a:bodyPr/>
          <a:lstStyle/>
          <a:p>
            <a:fld id="{22C24064-6FE7-471C-B762-8C9EC6CE18E3}" type="datetimeFigureOut">
              <a:rPr lang="en-GB" smtClean="0"/>
              <a:t>26/09/2018</a:t>
            </a:fld>
            <a:endParaRPr lang="en-GB"/>
          </a:p>
        </p:txBody>
      </p:sp>
      <p:sp>
        <p:nvSpPr>
          <p:cNvPr id="3" name="Footer Placeholder 2">
            <a:extLst>
              <a:ext uri="{FF2B5EF4-FFF2-40B4-BE49-F238E27FC236}">
                <a16:creationId xmlns:a16="http://schemas.microsoft.com/office/drawing/2014/main" id="{BEB6D5E8-9FEA-4CFE-903D-C7DF94F4C4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8F49276-A926-4983-8DA3-9B951FD3AEC2}"/>
              </a:ext>
            </a:extLst>
          </p:cNvPr>
          <p:cNvSpPr>
            <a:spLocks noGrp="1"/>
          </p:cNvSpPr>
          <p:nvPr>
            <p:ph type="sldNum" sz="quarter" idx="12"/>
          </p:nvPr>
        </p:nvSpPr>
        <p:spPr/>
        <p:txBody>
          <a:bodyPr/>
          <a:lstStyle/>
          <a:p>
            <a:fld id="{90C39E2E-E50E-4AE6-BC48-608FC6E7064D}" type="slidenum">
              <a:rPr lang="en-GB" smtClean="0"/>
              <a:t>‹#›</a:t>
            </a:fld>
            <a:endParaRPr lang="en-GB"/>
          </a:p>
        </p:txBody>
      </p:sp>
    </p:spTree>
    <p:extLst>
      <p:ext uri="{BB962C8B-B14F-4D97-AF65-F5344CB8AC3E}">
        <p14:creationId xmlns:p14="http://schemas.microsoft.com/office/powerpoint/2010/main" val="3780272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352F1-A5C5-458F-B5A1-6828BC3503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914F69-D38B-4644-B5FF-5FBFC9AD80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ECB4BF9-1A35-4F80-B661-B22ECE7C4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B9820B-28BB-401D-8E32-A8990250A804}"/>
              </a:ext>
            </a:extLst>
          </p:cNvPr>
          <p:cNvSpPr>
            <a:spLocks noGrp="1"/>
          </p:cNvSpPr>
          <p:nvPr>
            <p:ph type="dt" sz="half" idx="10"/>
          </p:nvPr>
        </p:nvSpPr>
        <p:spPr/>
        <p:txBody>
          <a:bodyPr/>
          <a:lstStyle/>
          <a:p>
            <a:fld id="{22C24064-6FE7-471C-B762-8C9EC6CE18E3}" type="datetimeFigureOut">
              <a:rPr lang="en-GB" smtClean="0"/>
              <a:t>26/09/2018</a:t>
            </a:fld>
            <a:endParaRPr lang="en-GB"/>
          </a:p>
        </p:txBody>
      </p:sp>
      <p:sp>
        <p:nvSpPr>
          <p:cNvPr id="6" name="Footer Placeholder 5">
            <a:extLst>
              <a:ext uri="{FF2B5EF4-FFF2-40B4-BE49-F238E27FC236}">
                <a16:creationId xmlns:a16="http://schemas.microsoft.com/office/drawing/2014/main" id="{47AA57C4-1C27-4F2B-9852-A98F3889AD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42912D-7810-450E-A68B-CF54F8338845}"/>
              </a:ext>
            </a:extLst>
          </p:cNvPr>
          <p:cNvSpPr>
            <a:spLocks noGrp="1"/>
          </p:cNvSpPr>
          <p:nvPr>
            <p:ph type="sldNum" sz="quarter" idx="12"/>
          </p:nvPr>
        </p:nvSpPr>
        <p:spPr/>
        <p:txBody>
          <a:bodyPr/>
          <a:lstStyle/>
          <a:p>
            <a:fld id="{90C39E2E-E50E-4AE6-BC48-608FC6E7064D}" type="slidenum">
              <a:rPr lang="en-GB" smtClean="0"/>
              <a:t>‹#›</a:t>
            </a:fld>
            <a:endParaRPr lang="en-GB"/>
          </a:p>
        </p:txBody>
      </p:sp>
    </p:spTree>
    <p:extLst>
      <p:ext uri="{BB962C8B-B14F-4D97-AF65-F5344CB8AC3E}">
        <p14:creationId xmlns:p14="http://schemas.microsoft.com/office/powerpoint/2010/main" val="2836075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99706-9D38-4AF4-8596-3DDE17E84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624883F-64E7-44E6-8B27-19CDE57381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A3E61A9-8943-47DA-A5E2-0EA4C112A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1684F5-188F-4420-BFB1-48DAF7A7716E}"/>
              </a:ext>
            </a:extLst>
          </p:cNvPr>
          <p:cNvSpPr>
            <a:spLocks noGrp="1"/>
          </p:cNvSpPr>
          <p:nvPr>
            <p:ph type="dt" sz="half" idx="10"/>
          </p:nvPr>
        </p:nvSpPr>
        <p:spPr/>
        <p:txBody>
          <a:bodyPr/>
          <a:lstStyle/>
          <a:p>
            <a:fld id="{22C24064-6FE7-471C-B762-8C9EC6CE18E3}" type="datetimeFigureOut">
              <a:rPr lang="en-GB" smtClean="0"/>
              <a:t>26/09/2018</a:t>
            </a:fld>
            <a:endParaRPr lang="en-GB"/>
          </a:p>
        </p:txBody>
      </p:sp>
      <p:sp>
        <p:nvSpPr>
          <p:cNvPr id="6" name="Footer Placeholder 5">
            <a:extLst>
              <a:ext uri="{FF2B5EF4-FFF2-40B4-BE49-F238E27FC236}">
                <a16:creationId xmlns:a16="http://schemas.microsoft.com/office/drawing/2014/main" id="{ABCEFAB5-C5A2-45E5-9497-A82C9A5A67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4685FB-E055-45D9-BBDA-A37BD64492C8}"/>
              </a:ext>
            </a:extLst>
          </p:cNvPr>
          <p:cNvSpPr>
            <a:spLocks noGrp="1"/>
          </p:cNvSpPr>
          <p:nvPr>
            <p:ph type="sldNum" sz="quarter" idx="12"/>
          </p:nvPr>
        </p:nvSpPr>
        <p:spPr/>
        <p:txBody>
          <a:bodyPr/>
          <a:lstStyle/>
          <a:p>
            <a:fld id="{90C39E2E-E50E-4AE6-BC48-608FC6E7064D}" type="slidenum">
              <a:rPr lang="en-GB" smtClean="0"/>
              <a:t>‹#›</a:t>
            </a:fld>
            <a:endParaRPr lang="en-GB"/>
          </a:p>
        </p:txBody>
      </p:sp>
    </p:spTree>
    <p:extLst>
      <p:ext uri="{BB962C8B-B14F-4D97-AF65-F5344CB8AC3E}">
        <p14:creationId xmlns:p14="http://schemas.microsoft.com/office/powerpoint/2010/main" val="303208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2C2B33-EBC7-47DB-93BB-54B78E1CA9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B27C4D-19A7-4577-9D9F-8B5D950BC4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6E654D-070A-484A-B357-41668A4764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24064-6FE7-471C-B762-8C9EC6CE18E3}" type="datetimeFigureOut">
              <a:rPr lang="en-GB" smtClean="0"/>
              <a:t>26/09/2018</a:t>
            </a:fld>
            <a:endParaRPr lang="en-GB"/>
          </a:p>
        </p:txBody>
      </p:sp>
      <p:sp>
        <p:nvSpPr>
          <p:cNvPr id="5" name="Footer Placeholder 4">
            <a:extLst>
              <a:ext uri="{FF2B5EF4-FFF2-40B4-BE49-F238E27FC236}">
                <a16:creationId xmlns:a16="http://schemas.microsoft.com/office/drawing/2014/main" id="{004F6F5D-A8CF-4E88-A185-EBA71F0569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7DA345E-A9AA-4313-BCF2-0E38BDBE04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39E2E-E50E-4AE6-BC48-608FC6E7064D}" type="slidenum">
              <a:rPr lang="en-GB" smtClean="0"/>
              <a:t>‹#›</a:t>
            </a:fld>
            <a:endParaRPr lang="en-GB"/>
          </a:p>
        </p:txBody>
      </p:sp>
    </p:spTree>
    <p:extLst>
      <p:ext uri="{BB962C8B-B14F-4D97-AF65-F5344CB8AC3E}">
        <p14:creationId xmlns:p14="http://schemas.microsoft.com/office/powerpoint/2010/main" val="1641641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1.png"/><Relationship Id="rId4" Type="http://schemas.openxmlformats.org/officeDocument/2006/relationships/hyperlink" Target="http://www.greatwar.co.uk/somme/memorial-thiepval.htm#inscribednames"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hyperlink" Target="https://www.wartimememoriesproject.com/greatwar/allied/battalion.php?pid=717" TargetMode="Externa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mentalfloss.com/article/86704/battles-morval-and-thiepval-ridge" TargetMode="External"/><Relationship Id="rId4" Type="http://schemas.openxmlformats.org/officeDocument/2006/relationships/hyperlink" Target="https://www.longlongtrail.co.uk/battles/battles-of-the-western-front-in-france-and-flanders/the-battles-of-the-somme-1916/"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hyperlink" Target="https://www.warmemorialsonline.org.uk/memorial/147923/"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www.bbc.co.uk/guides/zwpx6sg" TargetMode="External"/><Relationship Id="rId4" Type="http://schemas.openxmlformats.org/officeDocument/2006/relationships/hyperlink" Target="https://www.cwgc.org/"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A372F8-00E6-420F-A313-4FACF2DF54BE}"/>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6450"/>
                    </a14:imgEffect>
                    <a14:imgEffect>
                      <a14:saturation sat="92000"/>
                    </a14:imgEffect>
                  </a14:imgLayer>
                </a14:imgProps>
              </a:ext>
              <a:ext uri="{28A0092B-C50C-407E-A947-70E740481C1C}">
                <a14:useLocalDpi xmlns:a14="http://schemas.microsoft.com/office/drawing/2010/main" val="0"/>
              </a:ext>
            </a:extLst>
          </a:blip>
          <a:stretch>
            <a:fillRect/>
          </a:stretch>
        </p:blipFill>
        <p:spPr>
          <a:xfrm>
            <a:off x="0" y="0"/>
            <a:ext cx="12190193" cy="6859015"/>
          </a:xfrm>
          <a:prstGeom prst="rect">
            <a:avLst/>
          </a:prstGeom>
        </p:spPr>
      </p:pic>
      <p:sp>
        <p:nvSpPr>
          <p:cNvPr id="2" name="Rectangle 1"/>
          <p:cNvSpPr/>
          <p:nvPr/>
        </p:nvSpPr>
        <p:spPr>
          <a:xfrm>
            <a:off x="977029" y="463463"/>
            <a:ext cx="9619989" cy="6282489"/>
          </a:xfrm>
          <a:prstGeom prst="rect">
            <a:avLst/>
          </a:prstGeom>
        </p:spPr>
        <p:txBody>
          <a:bodyPr wrap="square">
            <a:spAutoFit/>
          </a:bodyPr>
          <a:lstStyle/>
          <a:p>
            <a:pPr algn="ctr">
              <a:lnSpc>
                <a:spcPct val="107000"/>
              </a:lnSpc>
              <a:spcAft>
                <a:spcPts val="800"/>
              </a:spcAft>
            </a:pPr>
            <a:r>
              <a:rPr lang="en-GB" sz="2800" b="1" u="sng" dirty="0">
                <a:latin typeface="Calibri" panose="020F0502020204030204" pitchFamily="34" charset="0"/>
                <a:ea typeface="Calibri" panose="020F0502020204030204" pitchFamily="34" charset="0"/>
                <a:cs typeface="Times New Roman" panose="02020603050405020304" pitchFamily="18" charset="0"/>
              </a:rPr>
              <a:t>Step 1 – Who to research?</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Find a someone involved in the First World War to research. This will probably be a soldier, but there are lots of other possibilities. For example, many women worked in munitions factories. Your topic does not have to be a family member, or even British.</a:t>
            </a:r>
          </a:p>
          <a:p>
            <a:pPr algn="just"/>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800" u="sng" dirty="0">
                <a:latin typeface="Calibri" panose="020F0502020204030204" pitchFamily="34" charset="0"/>
                <a:ea typeface="Calibri" panose="020F0502020204030204" pitchFamily="34" charset="0"/>
                <a:cs typeface="Times New Roman" panose="02020603050405020304" pitchFamily="18" charset="0"/>
              </a:rPr>
              <a:t>Trap to avoid</a:t>
            </a:r>
          </a:p>
          <a:p>
            <a:pPr algn="ctr">
              <a:lnSpc>
                <a:spcPct val="107000"/>
              </a:lnSpc>
              <a:spcAft>
                <a:spcPts val="800"/>
              </a:spcAft>
            </a:pPr>
            <a:r>
              <a:rPr lang="en-GB" sz="2800" u="sng" dirty="0">
                <a:latin typeface="Calibri" panose="020F0502020204030204" pitchFamily="34" charset="0"/>
                <a:ea typeface="Calibri" panose="020F0502020204030204" pitchFamily="34" charset="0"/>
                <a:cs typeface="Times New Roman" panose="02020603050405020304" pitchFamily="18" charset="0"/>
              </a:rPr>
              <a:t>We are of course studying the First World War (1914 – 1918)</a:t>
            </a:r>
          </a:p>
          <a:p>
            <a:pPr algn="ctr">
              <a:lnSpc>
                <a:spcPct val="107000"/>
              </a:lnSpc>
              <a:spcAft>
                <a:spcPts val="800"/>
              </a:spcAft>
            </a:pPr>
            <a:r>
              <a:rPr lang="en-GB" sz="2800" u="sng" dirty="0">
                <a:latin typeface="Calibri" panose="020F0502020204030204" pitchFamily="34" charset="0"/>
                <a:ea typeface="Calibri" panose="020F0502020204030204" pitchFamily="34" charset="0"/>
                <a:cs typeface="Times New Roman" panose="02020603050405020304" pitchFamily="18" charset="0"/>
              </a:rPr>
              <a:t>Not</a:t>
            </a:r>
          </a:p>
          <a:p>
            <a:pPr algn="ctr">
              <a:lnSpc>
                <a:spcPct val="107000"/>
              </a:lnSpc>
              <a:spcAft>
                <a:spcPts val="800"/>
              </a:spcAft>
            </a:pPr>
            <a:r>
              <a:rPr lang="en-GB" sz="2800" u="sng" dirty="0">
                <a:latin typeface="Calibri" panose="020F0502020204030204" pitchFamily="34" charset="0"/>
                <a:ea typeface="Calibri" panose="020F0502020204030204" pitchFamily="34" charset="0"/>
                <a:cs typeface="Times New Roman" panose="02020603050405020304" pitchFamily="18" charset="0"/>
              </a:rPr>
              <a:t>The Second World War (1939-45)</a:t>
            </a:r>
          </a:p>
          <a:p>
            <a:pPr algn="just"/>
            <a:endParaRPr lang="en-GB" sz="2800" dirty="0"/>
          </a:p>
        </p:txBody>
      </p:sp>
    </p:spTree>
    <p:extLst>
      <p:ext uri="{BB962C8B-B14F-4D97-AF65-F5344CB8AC3E}">
        <p14:creationId xmlns:p14="http://schemas.microsoft.com/office/powerpoint/2010/main" val="4051247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A372F8-00E6-420F-A313-4FACF2DF54BE}"/>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6450"/>
                    </a14:imgEffect>
                    <a14:imgEffect>
                      <a14:saturation sat="92000"/>
                    </a14:imgEffect>
                  </a14:imgLayer>
                </a14:imgProps>
              </a:ext>
              <a:ext uri="{28A0092B-C50C-407E-A947-70E740481C1C}">
                <a14:useLocalDpi xmlns:a14="http://schemas.microsoft.com/office/drawing/2010/main" val="0"/>
              </a:ext>
            </a:extLst>
          </a:blip>
          <a:stretch>
            <a:fillRect/>
          </a:stretch>
        </p:blipFill>
        <p:spPr>
          <a:xfrm>
            <a:off x="0" y="0"/>
            <a:ext cx="12190193" cy="6859015"/>
          </a:xfrm>
          <a:prstGeom prst="rect">
            <a:avLst/>
          </a:prstGeom>
        </p:spPr>
      </p:pic>
      <p:sp>
        <p:nvSpPr>
          <p:cNvPr id="7" name="Rectangle 6"/>
          <p:cNvSpPr/>
          <p:nvPr/>
        </p:nvSpPr>
        <p:spPr>
          <a:xfrm>
            <a:off x="339386" y="339412"/>
            <a:ext cx="11511419" cy="6678751"/>
          </a:xfrm>
          <a:prstGeom prst="rect">
            <a:avLst/>
          </a:prstGeom>
        </p:spPr>
        <p:txBody>
          <a:bodyPr wrap="square">
            <a:spAutoFit/>
          </a:bodyPr>
          <a:lstStyle/>
          <a:p>
            <a:endParaRPr lang="en-GB" dirty="0"/>
          </a:p>
          <a:p>
            <a:r>
              <a:rPr lang="en-GB" sz="2400" dirty="0"/>
              <a:t>The War Grave Commission website was again really helpful here. I found out that Bob is remembered at the </a:t>
            </a:r>
            <a:r>
              <a:rPr lang="en-GB" sz="2400" dirty="0" err="1"/>
              <a:t>Theipval</a:t>
            </a:r>
            <a:r>
              <a:rPr lang="en-GB" sz="2400" dirty="0"/>
              <a:t> Monument. This is a memorial to the missing of the Somme battlefields, and it bears the names of 72,194 men of the United Kingdom and South African forces whose bodies were never identified. In other words, I learnt that his body was sadly lost. The website showed me exactly where his name is however.</a:t>
            </a:r>
          </a:p>
          <a:p>
            <a:endParaRPr lang="en-GB" dirty="0"/>
          </a:p>
          <a:p>
            <a:r>
              <a:rPr lang="en-GB" dirty="0"/>
              <a:t> </a:t>
            </a:r>
          </a:p>
          <a:p>
            <a:r>
              <a:rPr lang="en-GB" dirty="0"/>
              <a:t> </a:t>
            </a:r>
          </a:p>
          <a:p>
            <a:r>
              <a:rPr lang="en-GB" dirty="0"/>
              <a:t>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algn="ctr"/>
            <a:r>
              <a:rPr lang="en-GB" sz="2000" dirty="0">
                <a:hlinkClick r:id="rId4"/>
              </a:rPr>
              <a:t>http://www.greatwar.co.uk/somme/memorial-thiepval.htm#inscribednames</a:t>
            </a:r>
            <a:endParaRPr lang="en-GB" sz="2000" dirty="0"/>
          </a:p>
          <a:p>
            <a:endParaRPr lang="en-GB" dirty="0"/>
          </a:p>
        </p:txBody>
      </p:sp>
      <p:pic>
        <p:nvPicPr>
          <p:cNvPr id="8" name="Picture 7"/>
          <p:cNvPicPr>
            <a:picLocks noChangeAspect="1"/>
          </p:cNvPicPr>
          <p:nvPr/>
        </p:nvPicPr>
        <p:blipFill>
          <a:blip r:embed="rId5"/>
          <a:stretch>
            <a:fillRect/>
          </a:stretch>
        </p:blipFill>
        <p:spPr>
          <a:xfrm>
            <a:off x="721359" y="2682219"/>
            <a:ext cx="5779063" cy="322067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7302" y="2682219"/>
            <a:ext cx="2994125" cy="3220678"/>
          </a:xfrm>
          <a:prstGeom prst="rect">
            <a:avLst/>
          </a:prstGeom>
        </p:spPr>
      </p:pic>
    </p:spTree>
    <p:extLst>
      <p:ext uri="{BB962C8B-B14F-4D97-AF65-F5344CB8AC3E}">
        <p14:creationId xmlns:p14="http://schemas.microsoft.com/office/powerpoint/2010/main" val="852493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A372F8-00E6-420F-A313-4FACF2DF54BE}"/>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6450"/>
                    </a14:imgEffect>
                    <a14:imgEffect>
                      <a14:saturation sat="92000"/>
                    </a14:imgEffect>
                  </a14:imgLayer>
                </a14:imgProps>
              </a:ext>
              <a:ext uri="{28A0092B-C50C-407E-A947-70E740481C1C}">
                <a14:useLocalDpi xmlns:a14="http://schemas.microsoft.com/office/drawing/2010/main" val="0"/>
              </a:ext>
            </a:extLst>
          </a:blip>
          <a:stretch>
            <a:fillRect/>
          </a:stretch>
        </p:blipFill>
        <p:spPr>
          <a:xfrm>
            <a:off x="0" y="0"/>
            <a:ext cx="12190193" cy="6859015"/>
          </a:xfrm>
          <a:prstGeom prst="rect">
            <a:avLst/>
          </a:prstGeom>
        </p:spPr>
      </p:pic>
      <p:pic>
        <p:nvPicPr>
          <p:cNvPr id="3" name="Picture 2"/>
          <p:cNvPicPr/>
          <p:nvPr/>
        </p:nvPicPr>
        <p:blipFill>
          <a:blip r:embed="rId4" cstate="print">
            <a:extLst>
              <a:ext uri="{28A0092B-C50C-407E-A947-70E740481C1C}">
                <a14:useLocalDpi xmlns:a14="http://schemas.microsoft.com/office/drawing/2010/main" val="0"/>
              </a:ext>
            </a:extLst>
          </a:blip>
          <a:stretch>
            <a:fillRect/>
          </a:stretch>
        </p:blipFill>
        <p:spPr>
          <a:xfrm>
            <a:off x="1456207" y="1072209"/>
            <a:ext cx="4518708" cy="4351560"/>
          </a:xfrm>
          <a:prstGeom prst="rect">
            <a:avLst/>
          </a:prstGeom>
        </p:spPr>
      </p:pic>
      <p:pic>
        <p:nvPicPr>
          <p:cNvPr id="4" name="Picture 3"/>
          <p:cNvPicPr/>
          <p:nvPr/>
        </p:nvPicPr>
        <p:blipFill>
          <a:blip r:embed="rId5">
            <a:extLst>
              <a:ext uri="{28A0092B-C50C-407E-A947-70E740481C1C}">
                <a14:useLocalDpi xmlns:a14="http://schemas.microsoft.com/office/drawing/2010/main" val="0"/>
              </a:ext>
            </a:extLst>
          </a:blip>
          <a:stretch>
            <a:fillRect/>
          </a:stretch>
        </p:blipFill>
        <p:spPr>
          <a:xfrm>
            <a:off x="6561327" y="1072209"/>
            <a:ext cx="4674519" cy="4351560"/>
          </a:xfrm>
          <a:prstGeom prst="rect">
            <a:avLst/>
          </a:prstGeom>
        </p:spPr>
      </p:pic>
    </p:spTree>
    <p:extLst>
      <p:ext uri="{BB962C8B-B14F-4D97-AF65-F5344CB8AC3E}">
        <p14:creationId xmlns:p14="http://schemas.microsoft.com/office/powerpoint/2010/main" val="2905514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A372F8-00E6-420F-A313-4FACF2DF54BE}"/>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6450"/>
                    </a14:imgEffect>
                    <a14:imgEffect>
                      <a14:saturation sat="92000"/>
                    </a14:imgEffect>
                  </a14:imgLayer>
                </a14:imgProps>
              </a:ext>
              <a:ext uri="{28A0092B-C50C-407E-A947-70E740481C1C}">
                <a14:useLocalDpi xmlns:a14="http://schemas.microsoft.com/office/drawing/2010/main" val="0"/>
              </a:ext>
            </a:extLst>
          </a:blip>
          <a:stretch>
            <a:fillRect/>
          </a:stretch>
        </p:blipFill>
        <p:spPr>
          <a:xfrm>
            <a:off x="0" y="0"/>
            <a:ext cx="12190193" cy="6859015"/>
          </a:xfrm>
          <a:prstGeom prst="rect">
            <a:avLst/>
          </a:prstGeom>
        </p:spPr>
      </p:pic>
      <p:sp>
        <p:nvSpPr>
          <p:cNvPr id="2" name="Rectangle 1"/>
          <p:cNvSpPr/>
          <p:nvPr/>
        </p:nvSpPr>
        <p:spPr>
          <a:xfrm>
            <a:off x="463463" y="631369"/>
            <a:ext cx="10885118" cy="1014380"/>
          </a:xfrm>
          <a:prstGeom prst="rect">
            <a:avLst/>
          </a:prstGeom>
        </p:spPr>
        <p:txBody>
          <a:bodyPr wrap="square">
            <a:spAutoFit/>
          </a:bodyPr>
          <a:lstStyle/>
          <a:p>
            <a:pPr lvl="0" algn="just">
              <a:lnSpc>
                <a:spcPct val="107000"/>
              </a:lnSpc>
              <a:spcAft>
                <a:spcPts val="800"/>
              </a:spcAft>
            </a:pPr>
            <a:r>
              <a:rPr lang="en-GB" sz="2800" b="1" i="1" dirty="0">
                <a:latin typeface="Calibri" panose="020F0502020204030204" pitchFamily="34" charset="0"/>
                <a:ea typeface="Calibri" panose="020F0502020204030204" pitchFamily="34" charset="0"/>
                <a:cs typeface="Times New Roman" panose="02020603050405020304" pitchFamily="18" charset="0"/>
              </a:rPr>
              <a:t>3. As I know that Bob Hubbard died in the Battle of the Somme, can I find out about it?</a:t>
            </a:r>
            <a:endParaRPr lang="en-GB" sz="2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818366" y="1754714"/>
            <a:ext cx="10943573" cy="4747005"/>
          </a:xfrm>
          <a:prstGeom prst="rect">
            <a:avLst/>
          </a:prstGeom>
        </p:spPr>
        <p:txBody>
          <a:bodyPr wrap="square">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Calibri" panose="020F0502020204030204" pitchFamily="34" charset="0"/>
              </a:rPr>
              <a:t>I then checked the </a:t>
            </a:r>
            <a:r>
              <a:rPr lang="en-GB" sz="2400" u="sng" dirty="0">
                <a:latin typeface="Calibri" panose="020F0502020204030204" pitchFamily="34" charset="0"/>
                <a:ea typeface="Calibri" panose="020F0502020204030204" pitchFamily="34" charset="0"/>
                <a:cs typeface="Calibri" panose="020F0502020204030204" pitchFamily="34" charset="0"/>
              </a:rPr>
              <a:t>online wartimes memory project</a:t>
            </a:r>
            <a:r>
              <a:rPr lang="en-GB" sz="2400" dirty="0">
                <a:latin typeface="Calibri" panose="020F0502020204030204" pitchFamily="34" charset="0"/>
                <a:ea typeface="Calibri" panose="020F0502020204030204" pitchFamily="34" charset="0"/>
                <a:cs typeface="Calibri" panose="020F0502020204030204" pitchFamily="34" charset="0"/>
              </a:rPr>
              <a:t>. I </a:t>
            </a:r>
            <a:r>
              <a:rPr lang="en-GB" sz="2400" b="1" dirty="0">
                <a:latin typeface="Calibri" panose="020F0502020204030204" pitchFamily="34" charset="0"/>
                <a:ea typeface="Calibri" panose="020F0502020204030204" pitchFamily="34" charset="0"/>
                <a:cs typeface="Calibri" panose="020F0502020204030204" pitchFamily="34" charset="0"/>
              </a:rPr>
              <a:t>cross referenced </a:t>
            </a:r>
            <a:r>
              <a:rPr lang="en-GB" sz="2400" dirty="0">
                <a:latin typeface="Calibri" panose="020F0502020204030204" pitchFamily="34" charset="0"/>
                <a:ea typeface="Calibri" panose="020F0502020204030204" pitchFamily="34" charset="0"/>
                <a:cs typeface="Calibri" panose="020F0502020204030204" pitchFamily="34" charset="0"/>
              </a:rPr>
              <a:t>the battle that the 13</a:t>
            </a:r>
            <a:r>
              <a:rPr lang="en-GB" sz="2400" baseline="30000" dirty="0">
                <a:latin typeface="Calibri" panose="020F0502020204030204" pitchFamily="34" charset="0"/>
                <a:ea typeface="Calibri" panose="020F0502020204030204" pitchFamily="34" charset="0"/>
                <a:cs typeface="Calibri" panose="020F0502020204030204" pitchFamily="34" charset="0"/>
              </a:rPr>
              <a:t>th</a:t>
            </a:r>
            <a:r>
              <a:rPr lang="en-GB" sz="2400" dirty="0">
                <a:latin typeface="Calibri" panose="020F0502020204030204" pitchFamily="34" charset="0"/>
                <a:ea typeface="Calibri" panose="020F0502020204030204" pitchFamily="34" charset="0"/>
                <a:cs typeface="Calibri" panose="020F0502020204030204" pitchFamily="34" charset="0"/>
              </a:rPr>
              <a:t> Kensington Battalion fought in with the date Bob died. I also had the map to help me. I think that Bob died in the Battle of t</a:t>
            </a:r>
            <a:r>
              <a:rPr lang="en-GB" sz="2400" dirty="0">
                <a:latin typeface="Calibri" panose="020F0502020204030204" pitchFamily="34" charset="0"/>
                <a:ea typeface="Calibri" panose="020F0502020204030204" pitchFamily="34" charset="0"/>
                <a:cs typeface="Times New Roman" panose="02020603050405020304" pitchFamily="18" charset="0"/>
              </a:rPr>
              <a:t>he </a:t>
            </a:r>
            <a:r>
              <a:rPr lang="en-GB" sz="2400" i="1" dirty="0">
                <a:latin typeface="Calibri" panose="020F0502020204030204" pitchFamily="34" charset="0"/>
                <a:ea typeface="Calibri" panose="020F0502020204030204" pitchFamily="34" charset="0"/>
                <a:cs typeface="Times New Roman" panose="02020603050405020304" pitchFamily="18" charset="0"/>
              </a:rPr>
              <a:t>Battle of </a:t>
            </a:r>
            <a:r>
              <a:rPr lang="en-GB" sz="2400" i="1" dirty="0" err="1">
                <a:latin typeface="Calibri" panose="020F0502020204030204" pitchFamily="34" charset="0"/>
                <a:ea typeface="Calibri" panose="020F0502020204030204" pitchFamily="34" charset="0"/>
                <a:cs typeface="Times New Roman" panose="02020603050405020304" pitchFamily="18" charset="0"/>
              </a:rPr>
              <a:t>Transloy</a:t>
            </a:r>
            <a:r>
              <a:rPr lang="en-GB" sz="2400" i="1" dirty="0">
                <a:latin typeface="Calibri" panose="020F0502020204030204" pitchFamily="34" charset="0"/>
                <a:ea typeface="Calibri" panose="020F0502020204030204" pitchFamily="34" charset="0"/>
                <a:cs typeface="Times New Roman" panose="02020603050405020304" pitchFamily="18" charset="0"/>
              </a:rPr>
              <a:t> Ridge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a:latin typeface="Calibri" panose="020F0502020204030204" pitchFamily="34" charset="0"/>
                <a:ea typeface="Calibri" panose="020F0502020204030204" pitchFamily="34" charset="0"/>
                <a:cs typeface="Calibri" panose="020F0502020204030204" pitchFamily="34" charset="0"/>
              </a:rPr>
              <a:t>It was described as follows;</a:t>
            </a:r>
          </a:p>
          <a:p>
            <a:pPr>
              <a:lnSpc>
                <a:spcPct val="107000"/>
              </a:lnSpc>
              <a:spcAft>
                <a:spcPts val="80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i="1" dirty="0">
                <a:latin typeface="Calibri" panose="020F0502020204030204" pitchFamily="34" charset="0"/>
                <a:ea typeface="Times New Roman" panose="02020603050405020304" pitchFamily="18" charset="0"/>
                <a:cs typeface="Times New Roman" panose="02020603050405020304" pitchFamily="18" charset="0"/>
              </a:rPr>
              <a:t>The Battle of Le </a:t>
            </a:r>
            <a:r>
              <a:rPr lang="en-GB" sz="2400" b="1" i="1" dirty="0" err="1">
                <a:latin typeface="Calibri" panose="020F0502020204030204" pitchFamily="34" charset="0"/>
                <a:ea typeface="Times New Roman" panose="02020603050405020304" pitchFamily="18" charset="0"/>
                <a:cs typeface="Times New Roman" panose="02020603050405020304" pitchFamily="18" charset="0"/>
              </a:rPr>
              <a:t>Transloy</a:t>
            </a:r>
            <a:r>
              <a:rPr lang="en-GB" sz="2400" b="1" i="1" dirty="0">
                <a:latin typeface="Calibri" panose="020F0502020204030204" pitchFamily="34" charset="0"/>
                <a:ea typeface="Times New Roman" panose="02020603050405020304" pitchFamily="18" charset="0"/>
                <a:cs typeface="Times New Roman" panose="02020603050405020304" pitchFamily="18" charset="0"/>
              </a:rPr>
              <a:t>, 1 – 18 October 1916</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i="1" dirty="0">
                <a:latin typeface="Calibri" panose="020F0502020204030204" pitchFamily="34" charset="0"/>
                <a:ea typeface="Times New Roman" panose="02020603050405020304" pitchFamily="18" charset="0"/>
                <a:cs typeface="Times New Roman" panose="02020603050405020304" pitchFamily="18" charset="0"/>
              </a:rPr>
              <a:t>“A period of fighting in terrible weather in which the heavy, clinging, chalky Somme mud and the freezing, flooded battlefield became as formidable an enemy as the Germans. The British gradually pressed forward, still fighting against numerous counter-attacks, in an effort to have the front line on higher ground from which the offensive could be renewed in 1917.”</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0120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A372F8-00E6-420F-A313-4FACF2DF54BE}"/>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6450"/>
                    </a14:imgEffect>
                    <a14:imgEffect>
                      <a14:saturation sat="92000"/>
                    </a14:imgEffect>
                  </a14:imgLayer>
                </a14:imgProps>
              </a:ext>
              <a:ext uri="{28A0092B-C50C-407E-A947-70E740481C1C}">
                <a14:useLocalDpi xmlns:a14="http://schemas.microsoft.com/office/drawing/2010/main" val="0"/>
              </a:ext>
            </a:extLst>
          </a:blip>
          <a:stretch>
            <a:fillRect/>
          </a:stretch>
        </p:blipFill>
        <p:spPr>
          <a:xfrm>
            <a:off x="0" y="0"/>
            <a:ext cx="12190193" cy="6859015"/>
          </a:xfrm>
          <a:prstGeom prst="rect">
            <a:avLst/>
          </a:prstGeom>
        </p:spPr>
      </p:pic>
      <p:sp>
        <p:nvSpPr>
          <p:cNvPr id="2" name="Rectangle 1"/>
          <p:cNvSpPr/>
          <p:nvPr/>
        </p:nvSpPr>
        <p:spPr>
          <a:xfrm>
            <a:off x="1892614" y="5210827"/>
            <a:ext cx="8040526" cy="2211246"/>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Calibri" panose="020F0502020204030204" pitchFamily="34"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8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4"/>
              </a:rPr>
              <a:t>https://www.wartimememoriesproject.com/greatwar/allied/battalion.php?pid=717</a:t>
            </a:r>
            <a:endParaRPr lang="en-GB" sz="2800"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0563C1"/>
                </a:solidFill>
                <a:latin typeface="Calibri" panose="020F0502020204030204" pitchFamily="34" charset="0"/>
                <a:ea typeface="Calibri" panose="020F0502020204030204" pitchFamily="34" charset="0"/>
                <a:cs typeface="Calibri" panose="020F0502020204030204" pitchFamily="34"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p:nvPr/>
        </p:nvPicPr>
        <p:blipFill>
          <a:blip r:embed="rId5">
            <a:extLst>
              <a:ext uri="{28A0092B-C50C-407E-A947-70E740481C1C}">
                <a14:useLocalDpi xmlns:a14="http://schemas.microsoft.com/office/drawing/2010/main" val="0"/>
              </a:ext>
            </a:extLst>
          </a:blip>
          <a:stretch>
            <a:fillRect/>
          </a:stretch>
        </p:blipFill>
        <p:spPr>
          <a:xfrm>
            <a:off x="558129" y="557429"/>
            <a:ext cx="10865607" cy="4653398"/>
          </a:xfrm>
          <a:prstGeom prst="rect">
            <a:avLst/>
          </a:prstGeom>
        </p:spPr>
      </p:pic>
    </p:spTree>
    <p:extLst>
      <p:ext uri="{BB962C8B-B14F-4D97-AF65-F5344CB8AC3E}">
        <p14:creationId xmlns:p14="http://schemas.microsoft.com/office/powerpoint/2010/main" val="3597284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A372F8-00E6-420F-A313-4FACF2DF54BE}"/>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6450"/>
                    </a14:imgEffect>
                    <a14:imgEffect>
                      <a14:saturation sat="92000"/>
                    </a14:imgEffect>
                  </a14:imgLayer>
                </a14:imgProps>
              </a:ext>
              <a:ext uri="{28A0092B-C50C-407E-A947-70E740481C1C}">
                <a14:useLocalDpi xmlns:a14="http://schemas.microsoft.com/office/drawing/2010/main" val="0"/>
              </a:ext>
            </a:extLst>
          </a:blip>
          <a:stretch>
            <a:fillRect/>
          </a:stretch>
        </p:blipFill>
        <p:spPr>
          <a:xfrm>
            <a:off x="0" y="0"/>
            <a:ext cx="12190193" cy="6859015"/>
          </a:xfrm>
          <a:prstGeom prst="rect">
            <a:avLst/>
          </a:prstGeom>
        </p:spPr>
      </p:pic>
      <p:sp>
        <p:nvSpPr>
          <p:cNvPr id="2" name="Rectangle 1"/>
          <p:cNvSpPr/>
          <p:nvPr/>
        </p:nvSpPr>
        <p:spPr>
          <a:xfrm>
            <a:off x="225467" y="33840"/>
            <a:ext cx="10997853" cy="6575390"/>
          </a:xfrm>
          <a:prstGeom prst="rect">
            <a:avLst/>
          </a:prstGeom>
        </p:spPr>
        <p:txBody>
          <a:bodyPr wrap="square">
            <a:spAutoFit/>
          </a:bodyPr>
          <a:lstStyle/>
          <a:p>
            <a:pPr algn="ctr">
              <a:lnSpc>
                <a:spcPct val="107000"/>
              </a:lnSpc>
              <a:spcAft>
                <a:spcPts val="800"/>
              </a:spcAft>
            </a:pPr>
            <a:r>
              <a:rPr lang="en-GB" sz="2400" i="1" dirty="0">
                <a:ea typeface="Times New Roman" panose="02020603050405020304" pitchFamily="18" charset="0"/>
                <a:cs typeface="Times New Roman" panose="02020603050405020304" pitchFamily="18" charset="0"/>
              </a:rPr>
              <a:t>Another Battle just before </a:t>
            </a:r>
            <a:r>
              <a:rPr lang="en-GB" sz="2400" i="1" dirty="0" err="1">
                <a:ea typeface="Times New Roman" panose="02020603050405020304" pitchFamily="18" charset="0"/>
                <a:cs typeface="Times New Roman" panose="02020603050405020304" pitchFamily="18" charset="0"/>
              </a:rPr>
              <a:t>Transloy</a:t>
            </a:r>
            <a:r>
              <a:rPr lang="en-GB" sz="2400" i="1" dirty="0">
                <a:ea typeface="Times New Roman" panose="02020603050405020304" pitchFamily="18" charset="0"/>
                <a:cs typeface="Times New Roman" panose="02020603050405020304" pitchFamily="18" charset="0"/>
              </a:rPr>
              <a:t> was </a:t>
            </a:r>
            <a:r>
              <a:rPr lang="en-GB" sz="2400" i="1" dirty="0" err="1">
                <a:ea typeface="Times New Roman" panose="02020603050405020304" pitchFamily="18" charset="0"/>
                <a:cs typeface="Times New Roman" panose="02020603050405020304" pitchFamily="18" charset="0"/>
              </a:rPr>
              <a:t>Morval</a:t>
            </a:r>
            <a:r>
              <a:rPr lang="en-GB" sz="2400" i="1" dirty="0">
                <a:ea typeface="Times New Roman" panose="02020603050405020304" pitchFamily="18" charset="0"/>
                <a:cs typeface="Times New Roman" panose="02020603050405020304" pitchFamily="18" charset="0"/>
              </a:rPr>
              <a:t>. This was described a British soldier, </a:t>
            </a:r>
            <a:r>
              <a:rPr lang="en-GB" sz="2400" i="1" dirty="0">
                <a:ea typeface="Calibri" panose="020F0502020204030204" pitchFamily="34" charset="0"/>
                <a:cs typeface="Times New Roman" panose="02020603050405020304" pitchFamily="18" charset="0"/>
              </a:rPr>
              <a:t>Coningsby Dawson in a letter home dated September 19, 1916: </a:t>
            </a:r>
            <a:endParaRPr lang="en-GB" sz="2400" dirty="0">
              <a:ea typeface="Calibri" panose="020F0502020204030204" pitchFamily="34" charset="0"/>
              <a:cs typeface="Times New Roman" panose="02020603050405020304" pitchFamily="18" charset="0"/>
            </a:endParaRPr>
          </a:p>
          <a:p>
            <a:pPr algn="ctr"/>
            <a:r>
              <a:rPr lang="en-GB" sz="2400" i="1" dirty="0">
                <a:ea typeface="Times New Roman" panose="02020603050405020304" pitchFamily="18" charset="0"/>
              </a:rPr>
              <a:t>“A modern battlefield is the abomination of abominations. Imagine a vast stretch of dead country, pitted with shell-holes as though it had been mutilated with small-pox. There's not a leaf or a blade of grass in sight. Every house has either been </a:t>
            </a:r>
            <a:r>
              <a:rPr lang="en-GB" sz="2400" i="1" dirty="0" err="1">
                <a:ea typeface="Times New Roman" panose="02020603050405020304" pitchFamily="18" charset="0"/>
              </a:rPr>
              <a:t>leveled</a:t>
            </a:r>
            <a:r>
              <a:rPr lang="en-GB" sz="2400" i="1" dirty="0">
                <a:ea typeface="Times New Roman" panose="02020603050405020304" pitchFamily="18" charset="0"/>
              </a:rPr>
              <a:t> or is in ruins. No bird sings. Nothing stirs. The only live sound is at night--the scurry of rats. You enter a kind of ditch, called a trench; it leads on to another and another in an unjoyful maze… From the sides feet stick out, and arms and faces--the dead of previous encounters. “One of our chaps,” you say casually, recognising him by his boots or khaki, or “Poor blighter—a Hun!” One can afford to forget enmity in the presence of the dead.”</a:t>
            </a:r>
            <a:endParaRPr lang="en-GB" sz="2400" dirty="0">
              <a:ea typeface="Times New Roman" panose="02020603050405020304" pitchFamily="18" charset="0"/>
            </a:endParaRPr>
          </a:p>
          <a:p>
            <a:pPr algn="ctr">
              <a:lnSpc>
                <a:spcPct val="107000"/>
              </a:lnSpc>
              <a:spcAft>
                <a:spcPts val="800"/>
              </a:spcAft>
            </a:pPr>
            <a:r>
              <a:rPr lang="en-GB" sz="2400" i="1" dirty="0">
                <a:ea typeface="Times New Roman" panose="02020603050405020304" pitchFamily="18" charset="0"/>
                <a:cs typeface="Times New Roman" panose="02020603050405020304" pitchFamily="18" charset="0"/>
              </a:rPr>
              <a:t> </a:t>
            </a:r>
            <a:endParaRPr lang="en-GB" sz="2400" dirty="0">
              <a:ea typeface="Calibri" panose="020F0502020204030204" pitchFamily="34" charset="0"/>
              <a:cs typeface="Times New Roman" panose="02020603050405020304" pitchFamily="18" charset="0"/>
            </a:endParaRPr>
          </a:p>
          <a:p>
            <a:pPr algn="ctr">
              <a:lnSpc>
                <a:spcPct val="107000"/>
              </a:lnSpc>
              <a:spcAft>
                <a:spcPts val="800"/>
              </a:spcAft>
            </a:pPr>
            <a:r>
              <a:rPr lang="en-GB" sz="2400" u="sng" dirty="0">
                <a:solidFill>
                  <a:srgbClr val="0563C1"/>
                </a:solidFill>
                <a:ea typeface="Calibri" panose="020F0502020204030204" pitchFamily="34" charset="0"/>
                <a:cs typeface="Calibri" panose="020F0502020204030204" pitchFamily="34" charset="0"/>
                <a:hlinkClick r:id="rId4"/>
              </a:rPr>
              <a:t>https://www.longlongtrail.co.uk/battles/battles-of-the-western-front-in-france-and-flanders/the-battles-of-the-somme-1916/</a:t>
            </a:r>
            <a:endParaRPr lang="en-GB" sz="2400" dirty="0">
              <a:ea typeface="Calibri" panose="020F0502020204030204" pitchFamily="34" charset="0"/>
              <a:cs typeface="Times New Roman" panose="02020603050405020304" pitchFamily="18" charset="0"/>
            </a:endParaRPr>
          </a:p>
          <a:p>
            <a:pPr algn="ctr">
              <a:lnSpc>
                <a:spcPct val="107000"/>
              </a:lnSpc>
              <a:spcAft>
                <a:spcPts val="800"/>
              </a:spcAft>
            </a:pPr>
            <a:r>
              <a:rPr lang="en-GB" sz="2400" dirty="0">
                <a:ea typeface="Calibri" panose="020F0502020204030204" pitchFamily="34" charset="0"/>
                <a:cs typeface="Calibri" panose="020F0502020204030204" pitchFamily="34" charset="0"/>
              </a:rPr>
              <a:t> </a:t>
            </a:r>
            <a:endParaRPr lang="en-GB" sz="2400" dirty="0">
              <a:ea typeface="Calibri" panose="020F0502020204030204" pitchFamily="34" charset="0"/>
              <a:cs typeface="Times New Roman" panose="02020603050405020304" pitchFamily="18" charset="0"/>
            </a:endParaRPr>
          </a:p>
          <a:p>
            <a:pPr algn="ctr">
              <a:lnSpc>
                <a:spcPct val="107000"/>
              </a:lnSpc>
              <a:spcAft>
                <a:spcPts val="800"/>
              </a:spcAft>
            </a:pPr>
            <a:r>
              <a:rPr lang="en-GB" sz="2400" u="sng" dirty="0">
                <a:solidFill>
                  <a:srgbClr val="0563C1"/>
                </a:solidFill>
                <a:ea typeface="Calibri" panose="020F0502020204030204" pitchFamily="34" charset="0"/>
                <a:cs typeface="Calibri" panose="020F0502020204030204" pitchFamily="34" charset="0"/>
                <a:hlinkClick r:id="rId5"/>
              </a:rPr>
              <a:t>http://mentalfloss.com/article/86704/battles-morval-and-thiepval-ridge</a:t>
            </a:r>
            <a:endParaRPr lang="en-GB"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9691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A372F8-00E6-420F-A313-4FACF2DF54BE}"/>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6450"/>
                    </a14:imgEffect>
                    <a14:imgEffect>
                      <a14:saturation sat="92000"/>
                    </a14:imgEffect>
                  </a14:imgLayer>
                </a14:imgProps>
              </a:ext>
              <a:ext uri="{28A0092B-C50C-407E-A947-70E740481C1C}">
                <a14:useLocalDpi xmlns:a14="http://schemas.microsoft.com/office/drawing/2010/main" val="0"/>
              </a:ext>
            </a:extLst>
          </a:blip>
          <a:stretch>
            <a:fillRect/>
          </a:stretch>
        </p:blipFill>
        <p:spPr>
          <a:xfrm>
            <a:off x="0" y="0"/>
            <a:ext cx="12190193" cy="6859015"/>
          </a:xfrm>
          <a:prstGeom prst="rect">
            <a:avLst/>
          </a:prstGeom>
        </p:spPr>
      </p:pic>
      <p:sp>
        <p:nvSpPr>
          <p:cNvPr id="2" name="Rectangle 1"/>
          <p:cNvSpPr/>
          <p:nvPr/>
        </p:nvSpPr>
        <p:spPr>
          <a:xfrm>
            <a:off x="3184978" y="541556"/>
            <a:ext cx="4969465" cy="532903"/>
          </a:xfrm>
          <a:prstGeom prst="rect">
            <a:avLst/>
          </a:prstGeom>
        </p:spPr>
        <p:txBody>
          <a:bodyPr wrap="square">
            <a:spAutoFit/>
          </a:bodyPr>
          <a:lstStyle/>
          <a:p>
            <a:pPr algn="ctr">
              <a:lnSpc>
                <a:spcPct val="107000"/>
              </a:lnSpc>
              <a:spcAft>
                <a:spcPts val="800"/>
              </a:spcAft>
            </a:pPr>
            <a:r>
              <a:rPr lang="en-GB" sz="2800" b="1" u="sng" dirty="0">
                <a:latin typeface="Calibri" panose="020F0502020204030204" pitchFamily="34" charset="0"/>
                <a:ea typeface="Calibri" panose="020F0502020204030204" pitchFamily="34" charset="0"/>
                <a:cs typeface="Times New Roman" panose="02020603050405020304" pitchFamily="18" charset="0"/>
              </a:rPr>
              <a:t>Step 3 – Writing this up</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743211" y="1074459"/>
            <a:ext cx="6121052" cy="5142177"/>
          </a:xfrm>
          <a:prstGeom prst="rect">
            <a:avLst/>
          </a:prstGeom>
        </p:spPr>
        <p:txBody>
          <a:bodyPr wrap="square">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Calibri" panose="020F0502020204030204" pitchFamily="34" charset="0"/>
              </a:rPr>
              <a:t>I now have two jobs to do.</a:t>
            </a:r>
          </a:p>
          <a:p>
            <a:pPr>
              <a:lnSpc>
                <a:spcPct val="107000"/>
              </a:lnSpc>
              <a:spcAft>
                <a:spcPts val="800"/>
              </a:spcAft>
            </a:pPr>
            <a:endParaRPr lang="en-GB" sz="2400" i="1"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AutoNum type="arabicPeriod"/>
            </a:pPr>
            <a:r>
              <a:rPr lang="en-GB" sz="2400" i="1" dirty="0">
                <a:latin typeface="Calibri" panose="020F0502020204030204" pitchFamily="34" charset="0"/>
                <a:ea typeface="Calibri" panose="020F0502020204030204" pitchFamily="34" charset="0"/>
                <a:cs typeface="Times New Roman" panose="02020603050405020304" pitchFamily="18" charset="0"/>
              </a:rPr>
              <a:t>If I have one, I need to email my photograph to my history teacher, as we plan to make a collage of all those that we have researched (see - right) to mark the centenary of the ending of the First World War. A copy should also go in my book.</a:t>
            </a:r>
          </a:p>
          <a:p>
            <a:pPr marL="457200" indent="-457200">
              <a:lnSpc>
                <a:spcPct val="107000"/>
              </a:lnSpc>
              <a:spcAft>
                <a:spcPts val="800"/>
              </a:spcAft>
              <a:buAutoNum type="arabicPeriod"/>
            </a:pPr>
            <a:r>
              <a:rPr lang="en-GB" sz="2400" i="1" dirty="0">
                <a:latin typeface="Calibri" panose="020F0502020204030204" pitchFamily="34" charset="0"/>
                <a:ea typeface="Calibri" panose="020F0502020204030204" pitchFamily="34" charset="0"/>
                <a:cs typeface="Times New Roman" panose="02020603050405020304" pitchFamily="18" charset="0"/>
              </a:rPr>
              <a:t>I need to write up my </a:t>
            </a:r>
            <a:r>
              <a:rPr lang="en-GB" sz="2400" i="1">
                <a:latin typeface="Calibri" panose="020F0502020204030204" pitchFamily="34" charset="0"/>
                <a:ea typeface="Calibri" panose="020F0502020204030204" pitchFamily="34" charset="0"/>
                <a:cs typeface="Times New Roman" panose="02020603050405020304" pitchFamily="18" charset="0"/>
              </a:rPr>
              <a:t>research and </a:t>
            </a:r>
            <a:r>
              <a:rPr lang="en-GB" sz="2400" i="1" dirty="0">
                <a:latin typeface="Calibri" panose="020F0502020204030204" pitchFamily="34" charset="0"/>
                <a:ea typeface="Calibri" panose="020F0502020204030204" pitchFamily="34" charset="0"/>
                <a:cs typeface="Times New Roman" panose="02020603050405020304" pitchFamily="18" charset="0"/>
              </a:rPr>
              <a:t>findings on my A3 sheet. The exact structure should be agreed with my teacher, but it should focus on my research questions.</a:t>
            </a:r>
          </a:p>
        </p:txBody>
      </p:sp>
      <p:pic>
        <p:nvPicPr>
          <p:cNvPr id="4" name="Picture 3">
            <a:extLst>
              <a:ext uri="{FF2B5EF4-FFF2-40B4-BE49-F238E27FC236}">
                <a16:creationId xmlns:a16="http://schemas.microsoft.com/office/drawing/2014/main" id="{6680FFFA-2CED-46D6-8F0E-D84733DD90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3682" y="2114742"/>
            <a:ext cx="3287091" cy="3703990"/>
          </a:xfrm>
          <a:prstGeom prst="rect">
            <a:avLst/>
          </a:prstGeom>
        </p:spPr>
      </p:pic>
    </p:spTree>
    <p:extLst>
      <p:ext uri="{BB962C8B-B14F-4D97-AF65-F5344CB8AC3E}">
        <p14:creationId xmlns:p14="http://schemas.microsoft.com/office/powerpoint/2010/main" val="2544015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A372F8-00E6-420F-A313-4FACF2DF54BE}"/>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6450"/>
                    </a14:imgEffect>
                    <a14:imgEffect>
                      <a14:saturation sat="92000"/>
                    </a14:imgEffect>
                  </a14:imgLayer>
                </a14:imgProps>
              </a:ext>
              <a:ext uri="{28A0092B-C50C-407E-A947-70E740481C1C}">
                <a14:useLocalDpi xmlns:a14="http://schemas.microsoft.com/office/drawing/2010/main" val="0"/>
              </a:ext>
            </a:extLst>
          </a:blip>
          <a:stretch>
            <a:fillRect/>
          </a:stretch>
        </p:blipFill>
        <p:spPr>
          <a:xfrm>
            <a:off x="0" y="0"/>
            <a:ext cx="12190193" cy="6859015"/>
          </a:xfrm>
          <a:prstGeom prst="rect">
            <a:avLst/>
          </a:prstGeom>
        </p:spPr>
      </p:pic>
    </p:spTree>
    <p:extLst>
      <p:ext uri="{BB962C8B-B14F-4D97-AF65-F5344CB8AC3E}">
        <p14:creationId xmlns:p14="http://schemas.microsoft.com/office/powerpoint/2010/main" val="1047817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A372F8-00E6-420F-A313-4FACF2DF54BE}"/>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6450"/>
                    </a14:imgEffect>
                    <a14:imgEffect>
                      <a14:saturation sat="92000"/>
                    </a14:imgEffect>
                  </a14:imgLayer>
                </a14:imgProps>
              </a:ext>
              <a:ext uri="{28A0092B-C50C-407E-A947-70E740481C1C}">
                <a14:useLocalDpi xmlns:a14="http://schemas.microsoft.com/office/drawing/2010/main" val="0"/>
              </a:ext>
            </a:extLst>
          </a:blip>
          <a:stretch>
            <a:fillRect/>
          </a:stretch>
        </p:blipFill>
        <p:spPr>
          <a:xfrm>
            <a:off x="0" y="0"/>
            <a:ext cx="12190193" cy="6859015"/>
          </a:xfrm>
          <a:prstGeom prst="rect">
            <a:avLst/>
          </a:prstGeom>
        </p:spPr>
      </p:pic>
      <p:sp>
        <p:nvSpPr>
          <p:cNvPr id="3" name="Rectangle 2"/>
          <p:cNvSpPr/>
          <p:nvPr/>
        </p:nvSpPr>
        <p:spPr>
          <a:xfrm>
            <a:off x="939452" y="626860"/>
            <a:ext cx="4183693" cy="6256136"/>
          </a:xfrm>
          <a:prstGeom prst="rect">
            <a:avLst/>
          </a:prstGeom>
        </p:spPr>
        <p:txBody>
          <a:bodyPr wrap="square">
            <a:spAutoFit/>
          </a:bodyPr>
          <a:lstStyle/>
          <a:p>
            <a:pPr algn="ctr">
              <a:lnSpc>
                <a:spcPct val="107000"/>
              </a:lnSpc>
              <a:spcAft>
                <a:spcPts val="800"/>
              </a:spcAft>
            </a:pPr>
            <a:r>
              <a:rPr lang="en-GB" sz="2800" b="1" u="sng" dirty="0">
                <a:latin typeface="Calibri" panose="020F0502020204030204" pitchFamily="34" charset="0"/>
                <a:ea typeface="Calibri" panose="020F0502020204030204" pitchFamily="34" charset="0"/>
                <a:cs typeface="Times New Roman" panose="02020603050405020304" pitchFamily="18" charset="0"/>
              </a:rPr>
              <a:t>Action – if you have a family member…</a:t>
            </a:r>
          </a:p>
          <a:p>
            <a:pPr algn="ctr">
              <a:lnSpc>
                <a:spcPct val="107000"/>
              </a:lnSpc>
              <a:spcAft>
                <a:spcPts val="800"/>
              </a:spcAft>
            </a:pPr>
            <a:endParaRPr lang="en-GB" sz="2800" b="1" u="sng"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800" b="1" u="sng" dirty="0">
                <a:latin typeface="Calibri" panose="020F0502020204030204" pitchFamily="34" charset="0"/>
                <a:ea typeface="Calibri" panose="020F0502020204030204" pitchFamily="34" charset="0"/>
                <a:cs typeface="Times New Roman" panose="02020603050405020304" pitchFamily="18" charset="0"/>
              </a:rPr>
              <a:t>See what you can find out from family members</a:t>
            </a:r>
          </a:p>
          <a:p>
            <a:pPr algn="just">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After speaking to members of my family, I found out that I had a Great Uncle called </a:t>
            </a:r>
            <a:r>
              <a:rPr lang="en-GB" sz="2800" b="1" dirty="0">
                <a:latin typeface="Calibri" panose="020F0502020204030204" pitchFamily="34" charset="0"/>
                <a:ea typeface="Calibri" panose="020F0502020204030204" pitchFamily="34" charset="0"/>
                <a:cs typeface="Times New Roman" panose="02020603050405020304" pitchFamily="18" charset="0"/>
              </a:rPr>
              <a:t>Bob Hubbard</a:t>
            </a:r>
            <a:r>
              <a:rPr lang="en-GB" sz="2800" dirty="0">
                <a:latin typeface="Calibri" panose="020F0502020204030204" pitchFamily="34" charset="0"/>
                <a:ea typeface="Calibri" panose="020F0502020204030204" pitchFamily="34" charset="0"/>
                <a:cs typeface="Times New Roman" panose="02020603050405020304" pitchFamily="18" charset="0"/>
              </a:rPr>
              <a:t> who we think died in the </a:t>
            </a:r>
            <a:r>
              <a:rPr lang="en-GB" sz="2800" b="1" dirty="0">
                <a:latin typeface="Calibri" panose="020F0502020204030204" pitchFamily="34" charset="0"/>
                <a:ea typeface="Calibri" panose="020F0502020204030204" pitchFamily="34" charset="0"/>
                <a:cs typeface="Times New Roman" panose="02020603050405020304" pitchFamily="18" charset="0"/>
              </a:rPr>
              <a:t>Battle of the Somme </a:t>
            </a:r>
            <a:r>
              <a:rPr lang="en-GB" sz="2800" dirty="0">
                <a:latin typeface="Calibri" panose="020F0502020204030204" pitchFamily="34" charset="0"/>
                <a:ea typeface="Calibri" panose="020F0502020204030204" pitchFamily="34" charset="0"/>
                <a:cs typeface="Times New Roman" panose="02020603050405020304" pitchFamily="18" charset="0"/>
              </a:rPr>
              <a:t>in 1916.</a:t>
            </a:r>
          </a:p>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171" y="488515"/>
            <a:ext cx="4469010" cy="6138259"/>
          </a:xfrm>
          <a:prstGeom prst="rect">
            <a:avLst/>
          </a:prstGeom>
        </p:spPr>
      </p:pic>
    </p:spTree>
    <p:extLst>
      <p:ext uri="{BB962C8B-B14F-4D97-AF65-F5344CB8AC3E}">
        <p14:creationId xmlns:p14="http://schemas.microsoft.com/office/powerpoint/2010/main" val="2629917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A372F8-00E6-420F-A313-4FACF2DF54BE}"/>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6450"/>
                    </a14:imgEffect>
                    <a14:imgEffect>
                      <a14:saturation sat="92000"/>
                    </a14:imgEffect>
                  </a14:imgLayer>
                </a14:imgProps>
              </a:ext>
              <a:ext uri="{28A0092B-C50C-407E-A947-70E740481C1C}">
                <a14:useLocalDpi xmlns:a14="http://schemas.microsoft.com/office/drawing/2010/main" val="0"/>
              </a:ext>
            </a:extLst>
          </a:blip>
          <a:stretch>
            <a:fillRect/>
          </a:stretch>
        </p:blipFill>
        <p:spPr>
          <a:xfrm>
            <a:off x="0" y="0"/>
            <a:ext cx="12190193" cy="6859015"/>
          </a:xfrm>
          <a:prstGeom prst="rect">
            <a:avLst/>
          </a:prstGeom>
        </p:spPr>
      </p:pic>
      <p:sp>
        <p:nvSpPr>
          <p:cNvPr id="2" name="Rectangle 1"/>
          <p:cNvSpPr/>
          <p:nvPr/>
        </p:nvSpPr>
        <p:spPr>
          <a:xfrm>
            <a:off x="780789" y="781687"/>
            <a:ext cx="6096000" cy="4644413"/>
          </a:xfrm>
          <a:prstGeom prst="rect">
            <a:avLst/>
          </a:prstGeom>
        </p:spPr>
        <p:txBody>
          <a:bodyPr>
            <a:spAutoFit/>
          </a:bodyPr>
          <a:lstStyle/>
          <a:p>
            <a:pPr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I was lucky here, by speaking to my mother I managed to get a photograph, and memorial document. I scanned these, </a:t>
            </a:r>
            <a:r>
              <a:rPr lang="en-GB" sz="2400" u="sng" dirty="0">
                <a:latin typeface="Calibri" panose="020F0502020204030204" pitchFamily="34" charset="0"/>
                <a:ea typeface="Calibri" panose="020F0502020204030204" pitchFamily="34" charset="0"/>
                <a:cs typeface="Times New Roman" panose="02020603050405020304" pitchFamily="18" charset="0"/>
              </a:rPr>
              <a:t>taking care of the original documents (don’t bring them in)</a:t>
            </a:r>
            <a:r>
              <a:rPr lang="en-GB" sz="24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I now a good a start on Bob Hubbard. On the back of the photograph it says he died in 8</a:t>
            </a:r>
            <a:r>
              <a:rPr lang="en-GB" sz="2400" baseline="30000" dirty="0">
                <a:latin typeface="Calibri" panose="020F0502020204030204" pitchFamily="34" charset="0"/>
                <a:ea typeface="Calibri" panose="020F0502020204030204" pitchFamily="34" charset="0"/>
                <a:cs typeface="Times New Roman" panose="02020603050405020304" pitchFamily="18" charset="0"/>
              </a:rPr>
              <a:t>th</a:t>
            </a:r>
            <a:r>
              <a:rPr lang="en-GB" sz="2400" dirty="0">
                <a:latin typeface="Calibri" panose="020F0502020204030204" pitchFamily="34" charset="0"/>
                <a:ea typeface="Calibri" panose="020F0502020204030204" pitchFamily="34" charset="0"/>
                <a:cs typeface="Times New Roman" panose="02020603050405020304" pitchFamily="18" charset="0"/>
              </a:rPr>
              <a:t> October 1916 (towards the end of the Battle of the Somme). I know he was in the London regiment (13</a:t>
            </a:r>
            <a:r>
              <a:rPr lang="en-GB" sz="2400" baseline="30000" dirty="0">
                <a:latin typeface="Calibri" panose="020F0502020204030204" pitchFamily="34" charset="0"/>
                <a:ea typeface="Calibri" panose="020F0502020204030204" pitchFamily="34" charset="0"/>
                <a:cs typeface="Times New Roman" panose="02020603050405020304" pitchFamily="18" charset="0"/>
              </a:rPr>
              <a:t>th</a:t>
            </a:r>
            <a:r>
              <a:rPr lang="en-GB" sz="2400" dirty="0">
                <a:latin typeface="Calibri" panose="020F0502020204030204" pitchFamily="34" charset="0"/>
                <a:ea typeface="Calibri" panose="020F0502020204030204" pitchFamily="34" charset="0"/>
                <a:cs typeface="Times New Roman" panose="02020603050405020304" pitchFamily="18" charset="0"/>
              </a:rPr>
              <a:t> Kensington Battalion of the London regiment) .</a:t>
            </a:r>
          </a:p>
        </p:txBody>
      </p:sp>
      <p:pic>
        <p:nvPicPr>
          <p:cNvPr id="3" name="Pictur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268036" y="518662"/>
            <a:ext cx="4530909" cy="5821689"/>
          </a:xfrm>
          <a:prstGeom prst="rect">
            <a:avLst/>
          </a:prstGeom>
        </p:spPr>
      </p:pic>
    </p:spTree>
    <p:extLst>
      <p:ext uri="{BB962C8B-B14F-4D97-AF65-F5344CB8AC3E}">
        <p14:creationId xmlns:p14="http://schemas.microsoft.com/office/powerpoint/2010/main" val="805640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A372F8-00E6-420F-A313-4FACF2DF54BE}"/>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6450"/>
                    </a14:imgEffect>
                    <a14:imgEffect>
                      <a14:saturation sat="92000"/>
                    </a14:imgEffect>
                  </a14:imgLayer>
                </a14:imgProps>
              </a:ext>
              <a:ext uri="{28A0092B-C50C-407E-A947-70E740481C1C}">
                <a14:useLocalDpi xmlns:a14="http://schemas.microsoft.com/office/drawing/2010/main" val="0"/>
              </a:ext>
            </a:extLst>
          </a:blip>
          <a:stretch>
            <a:fillRect/>
          </a:stretch>
        </p:blipFill>
        <p:spPr>
          <a:xfrm>
            <a:off x="0" y="0"/>
            <a:ext cx="12190193" cy="6859015"/>
          </a:xfrm>
          <a:prstGeom prst="rect">
            <a:avLst/>
          </a:prstGeom>
        </p:spPr>
      </p:pic>
      <p:pic>
        <p:nvPicPr>
          <p:cNvPr id="3" name="Picture 2"/>
          <p:cNvPicPr/>
          <p:nvPr/>
        </p:nvPicPr>
        <p:blipFill>
          <a:blip r:embed="rId4" cstate="print">
            <a:extLst>
              <a:ext uri="{28A0092B-C50C-407E-A947-70E740481C1C}">
                <a14:useLocalDpi xmlns:a14="http://schemas.microsoft.com/office/drawing/2010/main" val="0"/>
              </a:ext>
            </a:extLst>
          </a:blip>
          <a:stretch>
            <a:fillRect/>
          </a:stretch>
        </p:blipFill>
        <p:spPr>
          <a:xfrm>
            <a:off x="7352778" y="939454"/>
            <a:ext cx="4346532" cy="524840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897" y="1039660"/>
            <a:ext cx="4381646" cy="5260932"/>
          </a:xfrm>
          <a:prstGeom prst="rect">
            <a:avLst/>
          </a:prstGeom>
        </p:spPr>
      </p:pic>
      <p:sp>
        <p:nvSpPr>
          <p:cNvPr id="6" name="Rectangle 5"/>
          <p:cNvSpPr/>
          <p:nvPr/>
        </p:nvSpPr>
        <p:spPr>
          <a:xfrm>
            <a:off x="691898" y="381031"/>
            <a:ext cx="11007412" cy="952312"/>
          </a:xfrm>
          <a:prstGeom prst="rect">
            <a:avLst/>
          </a:prstGeom>
        </p:spPr>
        <p:txBody>
          <a:bodyPr wrap="square">
            <a:spAutoFit/>
          </a:bodyPr>
          <a:lstStyle/>
          <a:p>
            <a:pPr algn="ctr">
              <a:lnSpc>
                <a:spcPct val="107000"/>
              </a:lnSpc>
              <a:spcAft>
                <a:spcPts val="800"/>
              </a:spcAft>
            </a:pPr>
            <a:r>
              <a:rPr lang="en-GB" sz="2800" b="1" u="sng" dirty="0">
                <a:latin typeface="Calibri" panose="020F0502020204030204" pitchFamily="34" charset="0"/>
                <a:ea typeface="Calibri" panose="020F0502020204030204" pitchFamily="34" charset="0"/>
                <a:cs typeface="Times New Roman" panose="02020603050405020304" pitchFamily="18" charset="0"/>
              </a:rPr>
              <a:t>This photograph and map were also with my Great Uncle’s photograph </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48135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A372F8-00E6-420F-A313-4FACF2DF54BE}"/>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6450"/>
                    </a14:imgEffect>
                    <a14:imgEffect>
                      <a14:saturation sat="92000"/>
                    </a14:imgEffect>
                  </a14:imgLayer>
                </a14:imgProps>
              </a:ext>
              <a:ext uri="{28A0092B-C50C-407E-A947-70E740481C1C}">
                <a14:useLocalDpi xmlns:a14="http://schemas.microsoft.com/office/drawing/2010/main" val="0"/>
              </a:ext>
            </a:extLst>
          </a:blip>
          <a:stretch>
            <a:fillRect/>
          </a:stretch>
        </p:blipFill>
        <p:spPr>
          <a:xfrm>
            <a:off x="0" y="0"/>
            <a:ext cx="12190193" cy="6859015"/>
          </a:xfrm>
          <a:prstGeom prst="rect">
            <a:avLst/>
          </a:prstGeom>
        </p:spPr>
      </p:pic>
      <p:sp>
        <p:nvSpPr>
          <p:cNvPr id="2" name="Rectangle 1"/>
          <p:cNvSpPr/>
          <p:nvPr/>
        </p:nvSpPr>
        <p:spPr>
          <a:xfrm>
            <a:off x="563671" y="137786"/>
            <a:ext cx="6324023" cy="6988516"/>
          </a:xfrm>
          <a:prstGeom prst="rect">
            <a:avLst/>
          </a:prstGeom>
        </p:spPr>
        <p:txBody>
          <a:bodyPr wrap="square">
            <a:spAutoFit/>
          </a:bodyPr>
          <a:lstStyle/>
          <a:p>
            <a:pPr algn="ctr">
              <a:lnSpc>
                <a:spcPct val="107000"/>
              </a:lnSpc>
              <a:spcAft>
                <a:spcPts val="800"/>
              </a:spcAft>
            </a:pPr>
            <a:r>
              <a:rPr lang="en-GB" sz="2800" b="1" u="sng" dirty="0">
                <a:latin typeface="Calibri" panose="020F0502020204030204" pitchFamily="34" charset="0"/>
                <a:ea typeface="Calibri" panose="020F0502020204030204" pitchFamily="34" charset="0"/>
                <a:cs typeface="Times New Roman" panose="02020603050405020304" pitchFamily="18" charset="0"/>
              </a:rPr>
              <a:t>Step 1 – Who to research?</a:t>
            </a:r>
          </a:p>
          <a:p>
            <a:pPr algn="ctr">
              <a:lnSpc>
                <a:spcPct val="107000"/>
              </a:lnSpc>
              <a:spcAft>
                <a:spcPts val="800"/>
              </a:spcAft>
            </a:pPr>
            <a:r>
              <a:rPr lang="en-GB" sz="2800" b="1" u="sng" dirty="0">
                <a:latin typeface="Calibri" panose="020F0502020204030204" pitchFamily="34" charset="0"/>
                <a:ea typeface="Calibri" panose="020F0502020204030204" pitchFamily="34" charset="0"/>
                <a:cs typeface="Times New Roman" panose="02020603050405020304" pitchFamily="18" charset="0"/>
              </a:rPr>
              <a:t>What if there is no information in my family?</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No problem. </a:t>
            </a:r>
          </a:p>
          <a:p>
            <a:pPr algn="ctr">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Your should use names from the Ascot War memorial</a:t>
            </a:r>
          </a:p>
          <a:p>
            <a:pPr algn="ctr">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They exist electronically here</a:t>
            </a:r>
          </a:p>
          <a:p>
            <a:pPr algn="ctr">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hlinkClick r:id="rId4"/>
              </a:rPr>
              <a:t>https://www.warmemorialsonline.org.uk/memorial/147923/</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2800" dirty="0">
              <a:ea typeface="Calibri" panose="020F0502020204030204" pitchFamily="34" charset="0"/>
              <a:cs typeface="Times New Roman" panose="02020603050405020304" pitchFamily="18" charset="0"/>
            </a:endParaRPr>
          </a:p>
          <a:p>
            <a:pPr algn="ctr">
              <a:lnSpc>
                <a:spcPct val="107000"/>
              </a:lnSpc>
              <a:spcAft>
                <a:spcPts val="800"/>
              </a:spcAft>
            </a:pP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2800" dirty="0"/>
          </a:p>
        </p:txBody>
      </p:sp>
      <p:pic>
        <p:nvPicPr>
          <p:cNvPr id="6" name="Picture 5">
            <a:extLst>
              <a:ext uri="{FF2B5EF4-FFF2-40B4-BE49-F238E27FC236}">
                <a16:creationId xmlns:a16="http://schemas.microsoft.com/office/drawing/2014/main" id="{BC7774D5-BCB2-4946-B171-5C736E82A4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2188" y="1004709"/>
            <a:ext cx="4124434" cy="4928138"/>
          </a:xfrm>
          <a:prstGeom prst="rect">
            <a:avLst/>
          </a:prstGeom>
        </p:spPr>
      </p:pic>
    </p:spTree>
    <p:extLst>
      <p:ext uri="{BB962C8B-B14F-4D97-AF65-F5344CB8AC3E}">
        <p14:creationId xmlns:p14="http://schemas.microsoft.com/office/powerpoint/2010/main" val="3067519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A372F8-00E6-420F-A313-4FACF2DF54BE}"/>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6450"/>
                    </a14:imgEffect>
                    <a14:imgEffect>
                      <a14:saturation sat="92000"/>
                    </a14:imgEffect>
                  </a14:imgLayer>
                </a14:imgProps>
              </a:ext>
              <a:ext uri="{28A0092B-C50C-407E-A947-70E740481C1C}">
                <a14:useLocalDpi xmlns:a14="http://schemas.microsoft.com/office/drawing/2010/main" val="0"/>
              </a:ext>
            </a:extLst>
          </a:blip>
          <a:stretch>
            <a:fillRect/>
          </a:stretch>
        </p:blipFill>
        <p:spPr>
          <a:xfrm>
            <a:off x="1807" y="0"/>
            <a:ext cx="12190193" cy="6859015"/>
          </a:xfrm>
          <a:prstGeom prst="rect">
            <a:avLst/>
          </a:prstGeom>
        </p:spPr>
      </p:pic>
      <p:sp>
        <p:nvSpPr>
          <p:cNvPr id="3" name="Rectangle 2"/>
          <p:cNvSpPr/>
          <p:nvPr/>
        </p:nvSpPr>
        <p:spPr>
          <a:xfrm>
            <a:off x="1807" y="176308"/>
            <a:ext cx="12262979" cy="7368171"/>
          </a:xfrm>
          <a:prstGeom prst="rect">
            <a:avLst/>
          </a:prstGeom>
        </p:spPr>
        <p:txBody>
          <a:bodyPr wrap="square">
            <a:spAutoFit/>
          </a:bodyPr>
          <a:lstStyle/>
          <a:p>
            <a:pPr algn="ctr">
              <a:lnSpc>
                <a:spcPct val="107000"/>
              </a:lnSpc>
              <a:spcAft>
                <a:spcPts val="800"/>
              </a:spcAft>
            </a:pPr>
            <a:r>
              <a:rPr lang="en-GB" sz="2800" b="1" u="sng" dirty="0">
                <a:latin typeface="Calibri" panose="020F0502020204030204" pitchFamily="34" charset="0"/>
                <a:ea typeface="Calibri" panose="020F0502020204030204" pitchFamily="34" charset="0"/>
                <a:cs typeface="Times New Roman" panose="02020603050405020304" pitchFamily="18" charset="0"/>
              </a:rPr>
              <a:t>Step 2 – Research questions and using the School library</a:t>
            </a:r>
          </a:p>
          <a:p>
            <a:pPr algn="just">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My prep was to set myself some research questions. I came up with six, but in the end I agreed the following three with my teacher in the LRC lesson</a:t>
            </a:r>
          </a:p>
          <a:p>
            <a:pPr algn="just">
              <a:lnSpc>
                <a:spcPct val="107000"/>
              </a:lnSpc>
              <a:spcAft>
                <a:spcPts val="800"/>
              </a:spcAft>
            </a:pPr>
            <a:r>
              <a:rPr lang="en-GB" sz="2800" i="1" dirty="0">
                <a:latin typeface="Calibri" panose="020F0502020204030204" pitchFamily="34" charset="0"/>
                <a:ea typeface="Calibri" panose="020F0502020204030204" pitchFamily="34" charset="0"/>
                <a:cs typeface="Times New Roman" panose="02020603050405020304" pitchFamily="18" charset="0"/>
              </a:rPr>
              <a:t> </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n-GB" sz="2800" b="1" i="1" dirty="0">
                <a:latin typeface="Calibri" panose="020F0502020204030204" pitchFamily="34" charset="0"/>
                <a:ea typeface="Calibri" panose="020F0502020204030204" pitchFamily="34" charset="0"/>
                <a:cs typeface="Times New Roman" panose="02020603050405020304" pitchFamily="18" charset="0"/>
              </a:rPr>
              <a:t>When did Bob die?</a:t>
            </a: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n-GB" sz="2800" b="1" i="1" dirty="0">
                <a:latin typeface="Calibri" panose="020F0502020204030204" pitchFamily="34" charset="0"/>
                <a:ea typeface="Calibri" panose="020F0502020204030204" pitchFamily="34" charset="0"/>
                <a:cs typeface="Times New Roman" panose="02020603050405020304" pitchFamily="18" charset="0"/>
              </a:rPr>
              <a:t>Can I find out where Bob was laid to rest?</a:t>
            </a: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GB" sz="2800" b="1" i="1" dirty="0">
                <a:latin typeface="Calibri" panose="020F0502020204030204" pitchFamily="34" charset="0"/>
                <a:ea typeface="Calibri" panose="020F0502020204030204" pitchFamily="34" charset="0"/>
                <a:cs typeface="Times New Roman" panose="02020603050405020304" pitchFamily="18" charset="0"/>
              </a:rPr>
              <a:t>As I know that Bob Hubbard died in the Battle of the Somme, can I find out about it?</a:t>
            </a: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We researched the most helpful websites to use. Mrs Keeler suggested that I use </a:t>
            </a:r>
            <a:r>
              <a:rPr lang="en-GB" sz="2800" dirty="0"/>
              <a:t>the War Graves Commission website as Bob died in the War.</a:t>
            </a:r>
          </a:p>
          <a:p>
            <a:pPr algn="ctr"/>
            <a:r>
              <a:rPr lang="en-GB" sz="2800" u="sng" dirty="0">
                <a:hlinkClick r:id="rId4"/>
              </a:rPr>
              <a:t>https://www.cwgc.org/</a:t>
            </a:r>
            <a:endParaRPr lang="en-GB" sz="2800" u="sng" dirty="0"/>
          </a:p>
          <a:p>
            <a:pPr algn="ctr"/>
            <a:r>
              <a:rPr lang="en-GB" sz="2800" dirty="0">
                <a:hlinkClick r:id="rId5"/>
              </a:rPr>
              <a:t>http://www.bbc.co.uk/guides/zwpx6sg</a:t>
            </a:r>
            <a:endParaRPr lang="en-GB" sz="2800" dirty="0"/>
          </a:p>
          <a:p>
            <a:pPr algn="ctr"/>
            <a:endParaRPr lang="en-GB" sz="2800" dirty="0"/>
          </a:p>
          <a:p>
            <a:pPr algn="just">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1092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A372F8-00E6-420F-A313-4FACF2DF54BE}"/>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6450"/>
                    </a14:imgEffect>
                    <a14:imgEffect>
                      <a14:saturation sat="92000"/>
                    </a14:imgEffect>
                  </a14:imgLayer>
                </a14:imgProps>
              </a:ext>
              <a:ext uri="{28A0092B-C50C-407E-A947-70E740481C1C}">
                <a14:useLocalDpi xmlns:a14="http://schemas.microsoft.com/office/drawing/2010/main" val="0"/>
              </a:ext>
            </a:extLst>
          </a:blip>
          <a:stretch>
            <a:fillRect/>
          </a:stretch>
        </p:blipFill>
        <p:spPr>
          <a:xfrm>
            <a:off x="0" y="0"/>
            <a:ext cx="12190193" cy="6859015"/>
          </a:xfrm>
          <a:prstGeom prst="rect">
            <a:avLst/>
          </a:prstGeom>
        </p:spPr>
      </p:pic>
      <p:pic>
        <p:nvPicPr>
          <p:cNvPr id="3" name="Picture 2"/>
          <p:cNvPicPr/>
          <p:nvPr/>
        </p:nvPicPr>
        <p:blipFill>
          <a:blip r:embed="rId4" cstate="print">
            <a:extLst>
              <a:ext uri="{28A0092B-C50C-407E-A947-70E740481C1C}">
                <a14:useLocalDpi xmlns:a14="http://schemas.microsoft.com/office/drawing/2010/main" val="0"/>
              </a:ext>
            </a:extLst>
          </a:blip>
          <a:stretch>
            <a:fillRect/>
          </a:stretch>
        </p:blipFill>
        <p:spPr>
          <a:xfrm>
            <a:off x="388307" y="1308734"/>
            <a:ext cx="7878871" cy="5054487"/>
          </a:xfrm>
          <a:prstGeom prst="rect">
            <a:avLst/>
          </a:prstGeom>
        </p:spPr>
      </p:pic>
      <p:sp>
        <p:nvSpPr>
          <p:cNvPr id="2" name="Rectangle 1"/>
          <p:cNvSpPr/>
          <p:nvPr/>
        </p:nvSpPr>
        <p:spPr>
          <a:xfrm>
            <a:off x="8640142" y="433820"/>
            <a:ext cx="3270477" cy="5624617"/>
          </a:xfrm>
          <a:prstGeom prst="rect">
            <a:avLst/>
          </a:prstGeom>
        </p:spPr>
        <p:txBody>
          <a:bodyPr wrap="square">
            <a:spAutoFit/>
          </a:bodyPr>
          <a:lstStyle/>
          <a:p>
            <a:pPr>
              <a:lnSpc>
                <a:spcPct val="107000"/>
              </a:lnSpc>
              <a:spcAft>
                <a:spcPts val="800"/>
              </a:spcAft>
            </a:pPr>
            <a:r>
              <a:rPr lang="en-GB" sz="2800" dirty="0">
                <a:latin typeface="Calibri" panose="020F0502020204030204" pitchFamily="34" charset="0"/>
                <a:ea typeface="Calibri" panose="020F0502020204030204" pitchFamily="34" charset="0"/>
                <a:cs typeface="Calibri" panose="020F0502020204030204" pitchFamily="34" charset="0"/>
              </a:rPr>
              <a:t>When I could not find anything for Hubbard Bob (left), I searched for Hubbard, Robert. This time I remember to set the filter for the First World War and British. I also used the initial R (Robert) instead on B (Bob).</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873410" y="377689"/>
            <a:ext cx="3323346" cy="553357"/>
          </a:xfrm>
          <a:prstGeom prst="rect">
            <a:avLst/>
          </a:prstGeom>
        </p:spPr>
        <p:txBody>
          <a:bodyPr wrap="none">
            <a:spAutoFit/>
          </a:bodyPr>
          <a:lstStyle/>
          <a:p>
            <a:pPr marL="342900" lvl="0" indent="-342900" algn="just">
              <a:lnSpc>
                <a:spcPct val="107000"/>
              </a:lnSpc>
              <a:buFont typeface="+mj-lt"/>
              <a:buAutoNum type="arabicPeriod"/>
            </a:pPr>
            <a:r>
              <a:rPr lang="en-GB" sz="2800" b="1" i="1" dirty="0">
                <a:solidFill>
                  <a:prstClr val="black"/>
                </a:solidFill>
                <a:latin typeface="Calibri" panose="020F0502020204030204" pitchFamily="34" charset="0"/>
                <a:ea typeface="Calibri" panose="020F0502020204030204" pitchFamily="34" charset="0"/>
                <a:cs typeface="Times New Roman" panose="02020603050405020304" pitchFamily="18" charset="0"/>
              </a:rPr>
              <a:t>When did Bob die?</a:t>
            </a:r>
            <a:endPar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2098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A372F8-00E6-420F-A313-4FACF2DF54BE}"/>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6450"/>
                    </a14:imgEffect>
                    <a14:imgEffect>
                      <a14:saturation sat="92000"/>
                    </a14:imgEffect>
                  </a14:imgLayer>
                </a14:imgProps>
              </a:ext>
              <a:ext uri="{28A0092B-C50C-407E-A947-70E740481C1C}">
                <a14:useLocalDpi xmlns:a14="http://schemas.microsoft.com/office/drawing/2010/main" val="0"/>
              </a:ext>
            </a:extLst>
          </a:blip>
          <a:stretch>
            <a:fillRect/>
          </a:stretch>
        </p:blipFill>
        <p:spPr>
          <a:xfrm>
            <a:off x="0" y="0"/>
            <a:ext cx="12190193" cy="6859015"/>
          </a:xfrm>
          <a:prstGeom prst="rect">
            <a:avLst/>
          </a:prstGeom>
        </p:spPr>
      </p:pic>
      <p:pic>
        <p:nvPicPr>
          <p:cNvPr id="3" name="Picture 2"/>
          <p:cNvPicPr/>
          <p:nvPr/>
        </p:nvPicPr>
        <p:blipFill>
          <a:blip r:embed="rId4" cstate="print">
            <a:extLst>
              <a:ext uri="{28A0092B-C50C-407E-A947-70E740481C1C}">
                <a14:useLocalDpi xmlns:a14="http://schemas.microsoft.com/office/drawing/2010/main" val="0"/>
              </a:ext>
            </a:extLst>
          </a:blip>
          <a:stretch>
            <a:fillRect/>
          </a:stretch>
        </p:blipFill>
        <p:spPr>
          <a:xfrm>
            <a:off x="612723" y="553350"/>
            <a:ext cx="7216044" cy="6123023"/>
          </a:xfrm>
          <a:prstGeom prst="rect">
            <a:avLst/>
          </a:prstGeom>
        </p:spPr>
      </p:pic>
      <p:sp>
        <p:nvSpPr>
          <p:cNvPr id="2" name="Rectangle 1"/>
          <p:cNvSpPr/>
          <p:nvPr/>
        </p:nvSpPr>
        <p:spPr>
          <a:xfrm>
            <a:off x="8274906" y="1570821"/>
            <a:ext cx="2898310" cy="3965253"/>
          </a:xfrm>
          <a:prstGeom prst="rect">
            <a:avLst/>
          </a:prstGeom>
        </p:spPr>
        <p:txBody>
          <a:bodyPr wrap="square">
            <a:spAutoFit/>
          </a:bodyPr>
          <a:lstStyle/>
          <a:p>
            <a:pPr algn="just">
              <a:lnSpc>
                <a:spcPct val="107000"/>
              </a:lnSpc>
              <a:spcAft>
                <a:spcPts val="800"/>
              </a:spcAft>
            </a:pPr>
            <a:r>
              <a:rPr lang="en-GB" sz="2800" dirty="0">
                <a:latin typeface="Calibri" panose="020F0502020204030204" pitchFamily="34" charset="0"/>
                <a:ea typeface="Calibri" panose="020F0502020204030204" pitchFamily="34" charset="0"/>
                <a:cs typeface="Calibri" panose="020F0502020204030204" pitchFamily="34" charset="0"/>
              </a:rPr>
              <a:t>Success. </a:t>
            </a:r>
          </a:p>
          <a:p>
            <a:pPr algn="just">
              <a:lnSpc>
                <a:spcPct val="107000"/>
              </a:lnSpc>
              <a:spcAft>
                <a:spcPts val="800"/>
              </a:spcAft>
            </a:pPr>
            <a:endParaRPr lang="en-GB" sz="28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2800" dirty="0">
                <a:latin typeface="Calibri" panose="020F0502020204030204" pitchFamily="34" charset="0"/>
                <a:ea typeface="Calibri" panose="020F0502020204030204" pitchFamily="34" charset="0"/>
                <a:cs typeface="Calibri" panose="020F0502020204030204" pitchFamily="34" charset="0"/>
              </a:rPr>
              <a:t>I now know for certain that Robert </a:t>
            </a:r>
            <a:r>
              <a:rPr lang="en-GB" sz="2800" dirty="0" err="1">
                <a:latin typeface="Calibri" panose="020F0502020204030204" pitchFamily="34" charset="0"/>
                <a:ea typeface="Calibri" panose="020F0502020204030204" pitchFamily="34" charset="0"/>
                <a:cs typeface="Calibri" panose="020F0502020204030204" pitchFamily="34" charset="0"/>
              </a:rPr>
              <a:t>Danzy</a:t>
            </a:r>
            <a:r>
              <a:rPr lang="en-GB" sz="2800" dirty="0">
                <a:latin typeface="Calibri" panose="020F0502020204030204" pitchFamily="34" charset="0"/>
                <a:ea typeface="Calibri" panose="020F0502020204030204" pitchFamily="34" charset="0"/>
                <a:cs typeface="Calibri" panose="020F0502020204030204" pitchFamily="34" charset="0"/>
              </a:rPr>
              <a:t> Hubbard died on the 8</a:t>
            </a:r>
            <a:r>
              <a:rPr lang="en-GB" sz="2800" baseline="30000" dirty="0">
                <a:latin typeface="Calibri" panose="020F0502020204030204" pitchFamily="34" charset="0"/>
                <a:ea typeface="Calibri" panose="020F0502020204030204" pitchFamily="34" charset="0"/>
                <a:cs typeface="Calibri" panose="020F0502020204030204" pitchFamily="34" charset="0"/>
              </a:rPr>
              <a:t>th</a:t>
            </a:r>
            <a:r>
              <a:rPr lang="en-GB" sz="2800" dirty="0">
                <a:latin typeface="Calibri" panose="020F0502020204030204" pitchFamily="34" charset="0"/>
                <a:ea typeface="Calibri" panose="020F0502020204030204" pitchFamily="34" charset="0"/>
                <a:cs typeface="Calibri" panose="020F0502020204030204" pitchFamily="34" charset="0"/>
              </a:rPr>
              <a:t> October 1916 aged 26.</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1030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A372F8-00E6-420F-A313-4FACF2DF54BE}"/>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6450"/>
                    </a14:imgEffect>
                    <a14:imgEffect>
                      <a14:saturation sat="92000"/>
                    </a14:imgEffect>
                  </a14:imgLayer>
                </a14:imgProps>
              </a:ext>
              <a:ext uri="{28A0092B-C50C-407E-A947-70E740481C1C}">
                <a14:useLocalDpi xmlns:a14="http://schemas.microsoft.com/office/drawing/2010/main" val="0"/>
              </a:ext>
            </a:extLst>
          </a:blip>
          <a:stretch>
            <a:fillRect/>
          </a:stretch>
        </p:blipFill>
        <p:spPr>
          <a:xfrm>
            <a:off x="0" y="0"/>
            <a:ext cx="12190193" cy="6859015"/>
          </a:xfrm>
          <a:prstGeom prst="rect">
            <a:avLst/>
          </a:prstGeom>
        </p:spPr>
      </p:pic>
      <p:sp>
        <p:nvSpPr>
          <p:cNvPr id="11" name="Rectangle 10"/>
          <p:cNvSpPr/>
          <p:nvPr/>
        </p:nvSpPr>
        <p:spPr>
          <a:xfrm>
            <a:off x="918574" y="697985"/>
            <a:ext cx="9979069" cy="2677656"/>
          </a:xfrm>
          <a:prstGeom prst="rect">
            <a:avLst/>
          </a:prstGeom>
        </p:spPr>
        <p:txBody>
          <a:bodyPr wrap="square">
            <a:spAutoFit/>
          </a:bodyPr>
          <a:lstStyle/>
          <a:p>
            <a:r>
              <a:rPr lang="en-GB" sz="2400" i="1" dirty="0"/>
              <a:t>By following the links on the War Graves Commission website, I found out the following;</a:t>
            </a:r>
          </a:p>
          <a:p>
            <a:pPr marL="342900" indent="-342900">
              <a:buFont typeface="+mj-lt"/>
              <a:buAutoNum type="arabicPeriod"/>
            </a:pPr>
            <a:r>
              <a:rPr lang="en-GB" sz="2400" i="1" dirty="0"/>
              <a:t>He was a Private and his service number was 491849</a:t>
            </a:r>
          </a:p>
          <a:p>
            <a:pPr marL="342900" indent="-342900">
              <a:buFont typeface="+mj-lt"/>
              <a:buAutoNum type="arabicPeriod"/>
            </a:pPr>
            <a:r>
              <a:rPr lang="en-GB" sz="2400" i="1" dirty="0"/>
              <a:t>He did die 08/10/1916 aged 26</a:t>
            </a:r>
          </a:p>
          <a:p>
            <a:pPr marL="342900" indent="-342900">
              <a:buFont typeface="+mj-lt"/>
              <a:buAutoNum type="arabicPeriod"/>
            </a:pPr>
            <a:r>
              <a:rPr lang="en-GB" sz="2400" i="1" dirty="0"/>
              <a:t>He was a member of the 1st/13th Kensington Bn. London Regiment</a:t>
            </a:r>
          </a:p>
          <a:p>
            <a:pPr marL="342900" indent="-342900">
              <a:buFont typeface="+mj-lt"/>
              <a:buAutoNum type="arabicPeriod"/>
            </a:pPr>
            <a:r>
              <a:rPr lang="en-GB" sz="2400" i="1" dirty="0"/>
              <a:t>He was the son of Henry and Susannah Hubbard, of 75, Manchester Rd., </a:t>
            </a:r>
            <a:r>
              <a:rPr lang="en-GB" sz="2400" i="1" dirty="0" err="1"/>
              <a:t>Cubitt</a:t>
            </a:r>
            <a:r>
              <a:rPr lang="en-GB" sz="2400" i="1" dirty="0"/>
              <a:t> Town, London. Screenshot map below. This was his church.</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6214" y="3369957"/>
            <a:ext cx="4809995" cy="3010881"/>
          </a:xfrm>
          <a:prstGeom prst="rect">
            <a:avLst/>
          </a:prstGeom>
        </p:spPr>
      </p:pic>
      <p:pic>
        <p:nvPicPr>
          <p:cNvPr id="19" name="Picture 18"/>
          <p:cNvPicPr/>
          <p:nvPr/>
        </p:nvPicPr>
        <p:blipFill>
          <a:blip r:embed="rId5" cstate="print">
            <a:extLst>
              <a:ext uri="{28A0092B-C50C-407E-A947-70E740481C1C}">
                <a14:useLocalDpi xmlns:a14="http://schemas.microsoft.com/office/drawing/2010/main" val="0"/>
              </a:ext>
            </a:extLst>
          </a:blip>
          <a:stretch>
            <a:fillRect/>
          </a:stretch>
        </p:blipFill>
        <p:spPr>
          <a:xfrm>
            <a:off x="918574" y="3375641"/>
            <a:ext cx="4917640" cy="2908663"/>
          </a:xfrm>
          <a:prstGeom prst="rect">
            <a:avLst/>
          </a:prstGeom>
        </p:spPr>
      </p:pic>
      <p:sp>
        <p:nvSpPr>
          <p:cNvPr id="14" name="Rectangle 13"/>
          <p:cNvSpPr/>
          <p:nvPr/>
        </p:nvSpPr>
        <p:spPr>
          <a:xfrm>
            <a:off x="2226173" y="184615"/>
            <a:ext cx="7220082" cy="553357"/>
          </a:xfrm>
          <a:prstGeom prst="rect">
            <a:avLst/>
          </a:prstGeom>
        </p:spPr>
        <p:txBody>
          <a:bodyPr wrap="square">
            <a:spAutoFit/>
          </a:bodyPr>
          <a:lstStyle/>
          <a:p>
            <a:pPr lvl="0" algn="just">
              <a:lnSpc>
                <a:spcPct val="107000"/>
              </a:lnSpc>
            </a:pPr>
            <a:r>
              <a:rPr lang="en-GB" sz="2800" b="1" i="1" dirty="0">
                <a:solidFill>
                  <a:prstClr val="black"/>
                </a:solidFill>
                <a:latin typeface="Calibri" panose="020F0502020204030204" pitchFamily="34" charset="0"/>
                <a:ea typeface="Calibri" panose="020F0502020204030204" pitchFamily="34" charset="0"/>
                <a:cs typeface="Times New Roman" panose="02020603050405020304" pitchFamily="18" charset="0"/>
              </a:rPr>
              <a:t>2. Can I find out where Bob was laid to rest?</a:t>
            </a:r>
            <a:endParaRPr lang="en-GB"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6470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TotalTime>
  <Words>706</Words>
  <Application>Microsoft Office PowerPoint</Application>
  <PresentationFormat>Widescreen</PresentationFormat>
  <Paragraphs>85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Kydd</dc:creator>
  <cp:lastModifiedBy>Alan Kydd</cp:lastModifiedBy>
  <cp:revision>29</cp:revision>
  <dcterms:created xsi:type="dcterms:W3CDTF">2018-08-20T18:48:59Z</dcterms:created>
  <dcterms:modified xsi:type="dcterms:W3CDTF">2018-09-26T08:14:03Z</dcterms:modified>
</cp:coreProperties>
</file>