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303" r:id="rId2"/>
    <p:sldId id="257" r:id="rId3"/>
    <p:sldId id="385" r:id="rId4"/>
    <p:sldId id="414" r:id="rId5"/>
    <p:sldId id="389" r:id="rId6"/>
    <p:sldId id="393" r:id="rId7"/>
    <p:sldId id="400" r:id="rId8"/>
    <p:sldId id="409" r:id="rId9"/>
    <p:sldId id="470" r:id="rId10"/>
    <p:sldId id="472" r:id="rId11"/>
    <p:sldId id="471" r:id="rId12"/>
    <p:sldId id="473" r:id="rId13"/>
    <p:sldId id="468" r:id="rId14"/>
    <p:sldId id="469" r:id="rId15"/>
    <p:sldId id="498" r:id="rId16"/>
    <p:sldId id="487" r:id="rId17"/>
    <p:sldId id="488" r:id="rId18"/>
    <p:sldId id="489" r:id="rId19"/>
    <p:sldId id="490" r:id="rId20"/>
    <p:sldId id="491" r:id="rId21"/>
    <p:sldId id="486" r:id="rId22"/>
    <p:sldId id="485" r:id="rId23"/>
    <p:sldId id="263" r:id="rId24"/>
    <p:sldId id="258" r:id="rId25"/>
    <p:sldId id="478" r:id="rId26"/>
    <p:sldId id="484" r:id="rId27"/>
    <p:sldId id="479" r:id="rId28"/>
    <p:sldId id="481" r:id="rId29"/>
    <p:sldId id="483" r:id="rId30"/>
    <p:sldId id="482" r:id="rId31"/>
    <p:sldId id="480" r:id="rId32"/>
    <p:sldId id="477" r:id="rId33"/>
    <p:sldId id="492" r:id="rId34"/>
    <p:sldId id="494" r:id="rId35"/>
    <p:sldId id="495" r:id="rId36"/>
    <p:sldId id="493" r:id="rId37"/>
    <p:sldId id="496" r:id="rId38"/>
    <p:sldId id="465"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7508"/>
    <a:srgbClr val="F9C777"/>
    <a:srgbClr val="FCE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varScale="1">
        <p:scale>
          <a:sx n="109" d="100"/>
          <a:sy n="109" d="100"/>
        </p:scale>
        <p:origin x="8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7A4051-304E-4D34-8B76-1EDF3303E0DF}" type="datetimeFigureOut">
              <a:rPr lang="en-GB" smtClean="0"/>
              <a:t>11/10/2018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CA0F180-8ED7-4A21-9C99-405CC12D6C3B}" type="slidenum">
              <a:rPr lang="en-GB" smtClean="0"/>
              <a:t>‹#›</a:t>
            </a:fld>
            <a:endParaRPr lang="en-GB"/>
          </a:p>
        </p:txBody>
      </p:sp>
    </p:spTree>
    <p:extLst>
      <p:ext uri="{BB962C8B-B14F-4D97-AF65-F5344CB8AC3E}">
        <p14:creationId xmlns:p14="http://schemas.microsoft.com/office/powerpoint/2010/main" val="263944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a:t>
            </a:r>
            <a:r>
              <a:rPr lang="en-GB" baseline="0" dirty="0" smtClean="0"/>
              <a:t> to sample answer PDF at this point…</a:t>
            </a:r>
            <a:endParaRPr lang="en-GB" dirty="0"/>
          </a:p>
        </p:txBody>
      </p:sp>
      <p:sp>
        <p:nvSpPr>
          <p:cNvPr id="4" name="Slide Number Placeholder 3"/>
          <p:cNvSpPr>
            <a:spLocks noGrp="1"/>
          </p:cNvSpPr>
          <p:nvPr>
            <p:ph type="sldNum" sz="quarter" idx="10"/>
          </p:nvPr>
        </p:nvSpPr>
        <p:spPr/>
        <p:txBody>
          <a:bodyPr/>
          <a:lstStyle/>
          <a:p>
            <a:fld id="{5CA0F180-8ED7-4A21-9C99-405CC12D6C3B}" type="slidenum">
              <a:rPr lang="en-GB" smtClean="0"/>
              <a:t>20</a:t>
            </a:fld>
            <a:endParaRPr lang="en-GB"/>
          </a:p>
        </p:txBody>
      </p:sp>
    </p:spTree>
    <p:extLst>
      <p:ext uri="{BB962C8B-B14F-4D97-AF65-F5344CB8AC3E}">
        <p14:creationId xmlns:p14="http://schemas.microsoft.com/office/powerpoint/2010/main" val="63553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Provenance is not an issue.</a:t>
            </a:r>
            <a:r>
              <a:rPr lang="en-GB" baseline="0" dirty="0"/>
              <a:t> Historiography is not an issue (though the </a:t>
            </a:r>
            <a:r>
              <a:rPr lang="en-GB" i="1" baseline="0" dirty="0"/>
              <a:t>views</a:t>
            </a:r>
            <a:r>
              <a:rPr lang="en-GB" i="0" baseline="0" dirty="0"/>
              <a:t> of other historians might be use, this is not necessary, and discussion of ‘Marxist schools’ or shortcomings of the ‘revisionist school’ on a topic won’t help.</a:t>
            </a:r>
            <a:endParaRPr lang="en-GB" i="1" dirty="0"/>
          </a:p>
        </p:txBody>
      </p:sp>
      <p:sp>
        <p:nvSpPr>
          <p:cNvPr id="4" name="Slide Number Placeholder 3"/>
          <p:cNvSpPr>
            <a:spLocks noGrp="1"/>
          </p:cNvSpPr>
          <p:nvPr>
            <p:ph type="sldNum" sz="quarter" idx="10"/>
          </p:nvPr>
        </p:nvSpPr>
        <p:spPr/>
        <p:txBody>
          <a:bodyPr/>
          <a:lstStyle/>
          <a:p>
            <a:fld id="{8C0EE7C0-0874-417C-82DF-9D2E8C460255}" type="slidenum">
              <a:rPr lang="en-GB" smtClean="0"/>
              <a:pPr/>
              <a:t>23</a:t>
            </a:fld>
            <a:endParaRPr lang="en-GB"/>
          </a:p>
        </p:txBody>
      </p:sp>
    </p:spTree>
    <p:extLst>
      <p:ext uri="{BB962C8B-B14F-4D97-AF65-F5344CB8AC3E}">
        <p14:creationId xmlns:p14="http://schemas.microsoft.com/office/powerpoint/2010/main" val="245126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D81A2F9-EE86-4693-BABB-90A279AD83E8}"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830192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1A2F9-EE86-4693-BABB-90A279AD83E8}"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36939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1A2F9-EE86-4693-BABB-90A279AD83E8}"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0547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81A2F9-EE86-4693-BABB-90A279AD83E8}"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7173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D81A2F9-EE86-4693-BABB-90A279AD83E8}"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4286356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D81A2F9-EE86-4693-BABB-90A279AD83E8}" type="datetimeFigureOut">
              <a:rPr lang="en-GB" smtClean="0"/>
              <a:t>11/10/2018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79765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D81A2F9-EE86-4693-BABB-90A279AD83E8}"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326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81A2F9-EE86-4693-BABB-90A279AD83E8}"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96230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1A2F9-EE86-4693-BABB-90A279AD83E8}"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8019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D81A2F9-EE86-4693-BABB-90A279AD83E8}" type="datetimeFigureOut">
              <a:rPr lang="en-GB" smtClean="0"/>
              <a:t>11/10/2018</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32977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D81A2F9-EE86-4693-BABB-90A279AD83E8}" type="datetimeFigureOut">
              <a:rPr lang="en-GB" smtClean="0"/>
              <a:t>11/10/2018</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8119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DD81A2F9-EE86-4693-BABB-90A279AD83E8}" type="datetimeFigureOut">
              <a:rPr lang="en-GB" smtClean="0"/>
              <a:t>11/10/2018</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4ECE8C1-A00F-4BAC-97E7-73A50BED00BB}" type="slidenum">
              <a:rPr lang="en-GB" smtClean="0"/>
              <a:t>‹#›</a:t>
            </a:fld>
            <a:endParaRPr lang="en-GB"/>
          </a:p>
        </p:txBody>
      </p:sp>
    </p:spTree>
    <p:extLst>
      <p:ext uri="{BB962C8B-B14F-4D97-AF65-F5344CB8AC3E}">
        <p14:creationId xmlns:p14="http://schemas.microsoft.com/office/powerpoint/2010/main" val="2426753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052736"/>
            <a:ext cx="7080026" cy="2206925"/>
          </a:xfrm>
        </p:spPr>
        <p:txBody>
          <a:bodyPr>
            <a:normAutofit fontScale="90000"/>
          </a:bodyPr>
          <a:lstStyle/>
          <a:p>
            <a:r>
              <a:rPr lang="en-GB" dirty="0"/>
              <a:t>Understanding success evening</a:t>
            </a:r>
            <a:br>
              <a:rPr lang="en-GB" dirty="0"/>
            </a:br>
            <a:r>
              <a:rPr lang="en-GB" dirty="0"/>
              <a:t/>
            </a:r>
            <a:br>
              <a:rPr lang="en-GB" dirty="0"/>
            </a:br>
            <a:r>
              <a:rPr lang="en-GB" dirty="0"/>
              <a:t>11</a:t>
            </a:r>
            <a:r>
              <a:rPr lang="en-GB" baseline="30000" dirty="0"/>
              <a:t>th</a:t>
            </a:r>
            <a:r>
              <a:rPr lang="en-GB" dirty="0"/>
              <a:t> October 2018</a:t>
            </a:r>
          </a:p>
        </p:txBody>
      </p:sp>
      <p:sp>
        <p:nvSpPr>
          <p:cNvPr id="4" name="Subtitle 3"/>
          <p:cNvSpPr>
            <a:spLocks noGrp="1"/>
          </p:cNvSpPr>
          <p:nvPr>
            <p:ph type="subTitle" idx="1"/>
          </p:nvPr>
        </p:nvSpPr>
        <p:spPr>
          <a:xfrm>
            <a:off x="1028020" y="3598339"/>
            <a:ext cx="7080026" cy="2062909"/>
          </a:xfrm>
        </p:spPr>
        <p:txBody>
          <a:bodyPr>
            <a:normAutofit/>
          </a:bodyPr>
          <a:lstStyle/>
          <a:p>
            <a:r>
              <a:rPr lang="en-GB" sz="3200" b="1" u="sng" dirty="0">
                <a:solidFill>
                  <a:schemeClr val="bg1"/>
                </a:solidFill>
              </a:rPr>
              <a:t>Assessment and Weightings</a:t>
            </a:r>
          </a:p>
          <a:p>
            <a:r>
              <a:rPr lang="en-GB" sz="3200" b="1" u="sng" dirty="0">
                <a:solidFill>
                  <a:schemeClr val="bg1"/>
                </a:solidFill>
              </a:rPr>
              <a:t>Board – OCR</a:t>
            </a:r>
          </a:p>
          <a:p>
            <a:r>
              <a:rPr lang="en-GB" sz="3200" b="1" u="sng" dirty="0">
                <a:solidFill>
                  <a:schemeClr val="bg1"/>
                </a:solidFill>
              </a:rPr>
              <a:t>Code - H505</a:t>
            </a:r>
          </a:p>
        </p:txBody>
      </p:sp>
    </p:spTree>
    <p:extLst>
      <p:ext uri="{BB962C8B-B14F-4D97-AF65-F5344CB8AC3E}">
        <p14:creationId xmlns:p14="http://schemas.microsoft.com/office/powerpoint/2010/main" val="2327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FFD98C-1987-4128-B4DE-5459893DC542}"/>
              </a:ext>
            </a:extLst>
          </p:cNvPr>
          <p:cNvSpPr/>
          <p:nvPr/>
        </p:nvSpPr>
        <p:spPr>
          <a:xfrm>
            <a:off x="611560" y="548681"/>
            <a:ext cx="6246440" cy="2616101"/>
          </a:xfrm>
          <a:prstGeom prst="rect">
            <a:avLst/>
          </a:prstGeom>
          <a:solidFill>
            <a:srgbClr val="FFC000"/>
          </a:solidFill>
        </p:spPr>
        <p:txBody>
          <a:bodyPr wrap="square">
            <a:spAutoFit/>
          </a:bodyPr>
          <a:lstStyle/>
          <a:p>
            <a:pPr>
              <a:defRPr/>
            </a:pPr>
            <a:r>
              <a:rPr lang="en-US" sz="2400" dirty="0"/>
              <a:t>The question will require candidates to: </a:t>
            </a:r>
          </a:p>
          <a:p>
            <a:pPr>
              <a:defRPr/>
            </a:pPr>
            <a:endParaRPr lang="en-US" sz="2000" dirty="0"/>
          </a:p>
          <a:p>
            <a:pPr>
              <a:buFont typeface="Arial" charset="0"/>
              <a:buChar char="•"/>
              <a:defRPr/>
            </a:pPr>
            <a:r>
              <a:rPr lang="en-US" sz="2000" i="1" dirty="0"/>
              <a:t>Interpret the Source</a:t>
            </a:r>
          </a:p>
          <a:p>
            <a:pPr>
              <a:buFont typeface="Arial" charset="0"/>
              <a:buChar char="•"/>
              <a:defRPr/>
            </a:pPr>
            <a:r>
              <a:rPr lang="en-US" sz="2000" i="1" dirty="0"/>
              <a:t>Explain the view of the Source about the issue in the Question</a:t>
            </a:r>
          </a:p>
          <a:p>
            <a:pPr>
              <a:buFont typeface="Arial" charset="0"/>
              <a:buChar char="•"/>
              <a:defRPr/>
            </a:pPr>
            <a:r>
              <a:rPr lang="en-US" sz="2000" i="1" dirty="0"/>
              <a:t>Consider the provenance of the sources</a:t>
            </a:r>
          </a:p>
          <a:p>
            <a:pPr>
              <a:buFont typeface="Arial" charset="0"/>
              <a:buChar char="•"/>
              <a:defRPr/>
            </a:pPr>
            <a:r>
              <a:rPr lang="en-US" sz="2000" i="1" dirty="0"/>
              <a:t>Apply contextual knowledge to the source to judge its validity</a:t>
            </a:r>
          </a:p>
          <a:p>
            <a:pPr>
              <a:buFont typeface="Arial" charset="0"/>
              <a:buChar char="•"/>
              <a:defRPr/>
            </a:pPr>
            <a:r>
              <a:rPr lang="en-US" sz="2000" i="1" dirty="0" err="1"/>
              <a:t>Analyse</a:t>
            </a:r>
            <a:r>
              <a:rPr lang="en-US" sz="2000" i="1" dirty="0"/>
              <a:t> the source in relation to the Question</a:t>
            </a:r>
          </a:p>
          <a:p>
            <a:pPr>
              <a:buFont typeface="Arial" charset="0"/>
              <a:buChar char="•"/>
              <a:defRPr/>
            </a:pPr>
            <a:r>
              <a:rPr lang="en-US" sz="2000" i="1" dirty="0"/>
              <a:t>Evaluate the Sources </a:t>
            </a:r>
          </a:p>
        </p:txBody>
      </p:sp>
      <p:sp>
        <p:nvSpPr>
          <p:cNvPr id="9" name="Content Placeholder 2">
            <a:extLst>
              <a:ext uri="{FF2B5EF4-FFF2-40B4-BE49-F238E27FC236}">
                <a16:creationId xmlns:a16="http://schemas.microsoft.com/office/drawing/2014/main" id="{95D03D23-7BAD-4B50-ACB9-7050A797A7A2}"/>
              </a:ext>
            </a:extLst>
          </p:cNvPr>
          <p:cNvSpPr>
            <a:spLocks noGrp="1"/>
          </p:cNvSpPr>
          <p:nvPr>
            <p:ph idx="1"/>
          </p:nvPr>
        </p:nvSpPr>
        <p:spPr>
          <a:xfrm>
            <a:off x="3644806" y="4005064"/>
            <a:ext cx="4916016" cy="2455044"/>
          </a:xfrm>
          <a:solidFill>
            <a:srgbClr val="FFC000"/>
          </a:solidFill>
        </p:spPr>
        <p:txBody>
          <a:bodyPr>
            <a:normAutofit lnSpcReduction="10000"/>
          </a:bodyPr>
          <a:lstStyle/>
          <a:p>
            <a:pPr marL="0" indent="0">
              <a:buNone/>
              <a:defRPr/>
            </a:pPr>
            <a:r>
              <a:rPr lang="en-US" sz="2400" i="1" dirty="0"/>
              <a:t>In order to score well answers must:</a:t>
            </a:r>
          </a:p>
          <a:p>
            <a:pPr>
              <a:buFont typeface="Arial" charset="0"/>
              <a:buChar char="•"/>
              <a:defRPr/>
            </a:pPr>
            <a:r>
              <a:rPr lang="en-US" sz="2400" i="1" dirty="0"/>
              <a:t>Focus on the Question</a:t>
            </a:r>
          </a:p>
          <a:p>
            <a:pPr>
              <a:buFont typeface="Arial" charset="0"/>
              <a:buChar char="•"/>
              <a:defRPr/>
            </a:pPr>
            <a:r>
              <a:rPr lang="en-US" sz="2400" i="1" dirty="0"/>
              <a:t>Evaluate all the sources, using both Provenance and own knowledge</a:t>
            </a:r>
          </a:p>
          <a:p>
            <a:pPr>
              <a:buFont typeface="Arial" charset="0"/>
              <a:buChar char="•"/>
              <a:defRPr/>
            </a:pPr>
            <a:r>
              <a:rPr lang="en-US" sz="2400" i="1" dirty="0"/>
              <a:t>Reach a judgement about the issue in the Question by evaluating the sources</a:t>
            </a:r>
          </a:p>
          <a:p>
            <a:endParaRPr lang="en-GB" dirty="0"/>
          </a:p>
        </p:txBody>
      </p:sp>
    </p:spTree>
    <p:extLst>
      <p:ext uri="{BB962C8B-B14F-4D97-AF65-F5344CB8AC3E}">
        <p14:creationId xmlns:p14="http://schemas.microsoft.com/office/powerpoint/2010/main" val="22671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D603-FF99-409D-A1EC-1033330E4970}"/>
              </a:ext>
            </a:extLst>
          </p:cNvPr>
          <p:cNvSpPr>
            <a:spLocks noGrp="1"/>
          </p:cNvSpPr>
          <p:nvPr>
            <p:ph type="title"/>
          </p:nvPr>
        </p:nvSpPr>
        <p:spPr/>
        <p:txBody>
          <a:bodyPr/>
          <a:lstStyle/>
          <a:p>
            <a:r>
              <a:rPr lang="en-GB" dirty="0"/>
              <a:t>C-O-P</a:t>
            </a:r>
          </a:p>
        </p:txBody>
      </p:sp>
      <p:sp>
        <p:nvSpPr>
          <p:cNvPr id="4" name="Text Placeholder 2">
            <a:extLst>
              <a:ext uri="{FF2B5EF4-FFF2-40B4-BE49-F238E27FC236}">
                <a16:creationId xmlns:a16="http://schemas.microsoft.com/office/drawing/2014/main" id="{813BC16D-DCFD-4E30-8F50-9C70CEE3DA17}"/>
              </a:ext>
            </a:extLst>
          </p:cNvPr>
          <p:cNvSpPr>
            <a:spLocks noGrp="1"/>
          </p:cNvSpPr>
          <p:nvPr>
            <p:ph idx="1"/>
          </p:nvPr>
        </p:nvSpPr>
        <p:spPr>
          <a:xfrm>
            <a:off x="429060" y="2638424"/>
            <a:ext cx="2749427" cy="3598888"/>
          </a:xfrm>
          <a:solidFill>
            <a:srgbClr val="FFC000"/>
          </a:solidFill>
        </p:spPr>
        <p:txBody>
          <a:bodyPr/>
          <a:lstStyle/>
          <a:p>
            <a:pPr>
              <a:buFont typeface="Arial" charset="0"/>
              <a:buChar char="•"/>
              <a:defRPr/>
            </a:pPr>
            <a:endParaRPr lang="en-GB" dirty="0"/>
          </a:p>
          <a:p>
            <a:pPr marL="457200" lvl="1" indent="0">
              <a:buFont typeface="Arial" charset="0"/>
              <a:buNone/>
              <a:defRPr/>
            </a:pPr>
            <a:r>
              <a:rPr lang="en-GB" sz="2000" b="1" i="1" dirty="0"/>
              <a:t>C – Context</a:t>
            </a:r>
            <a:endParaRPr lang="en-GB" sz="2000" dirty="0"/>
          </a:p>
          <a:p>
            <a:pPr lvl="1">
              <a:buFont typeface="Arial" charset="0"/>
              <a:buChar char="–"/>
              <a:defRPr/>
            </a:pPr>
            <a:endParaRPr lang="en-GB" sz="2000" b="1" i="1" dirty="0"/>
          </a:p>
          <a:p>
            <a:pPr marL="457200" lvl="1" indent="0">
              <a:buFont typeface="Arial" charset="0"/>
              <a:buNone/>
              <a:defRPr/>
            </a:pPr>
            <a:r>
              <a:rPr lang="en-GB" sz="2000" b="1" i="1" dirty="0"/>
              <a:t>O – Origin</a:t>
            </a:r>
            <a:endParaRPr lang="en-GB" sz="2000" dirty="0"/>
          </a:p>
          <a:p>
            <a:pPr lvl="1">
              <a:buFont typeface="Arial" charset="0"/>
              <a:buChar char="–"/>
              <a:defRPr/>
            </a:pPr>
            <a:endParaRPr lang="en-GB" sz="2000" b="1" i="1" dirty="0"/>
          </a:p>
          <a:p>
            <a:pPr lvl="1" indent="0">
              <a:buNone/>
              <a:defRPr/>
            </a:pPr>
            <a:r>
              <a:rPr lang="en-GB" sz="2000" b="1" i="1" u="sng" dirty="0"/>
              <a:t>P – Provenance</a:t>
            </a:r>
            <a:endParaRPr lang="en-GB" sz="2000" u="sng" dirty="0"/>
          </a:p>
        </p:txBody>
      </p:sp>
      <p:pic>
        <p:nvPicPr>
          <p:cNvPr id="5" name="Picture 4">
            <a:extLst>
              <a:ext uri="{FF2B5EF4-FFF2-40B4-BE49-F238E27FC236}">
                <a16:creationId xmlns:a16="http://schemas.microsoft.com/office/drawing/2014/main" id="{40D64C0B-C52C-40E2-8D2D-F328213208AE}"/>
              </a:ext>
            </a:extLst>
          </p:cNvPr>
          <p:cNvPicPr>
            <a:picLocks noChangeAspect="1"/>
          </p:cNvPicPr>
          <p:nvPr/>
        </p:nvPicPr>
        <p:blipFill>
          <a:blip r:embed="rId2"/>
          <a:stretch>
            <a:fillRect/>
          </a:stretch>
        </p:blipFill>
        <p:spPr>
          <a:xfrm>
            <a:off x="3569056" y="3368025"/>
            <a:ext cx="2647459" cy="2066166"/>
          </a:xfrm>
          <a:prstGeom prst="rect">
            <a:avLst/>
          </a:prstGeom>
        </p:spPr>
      </p:pic>
      <p:sp>
        <p:nvSpPr>
          <p:cNvPr id="3" name="Scroll: Vertical 2">
            <a:extLst>
              <a:ext uri="{FF2B5EF4-FFF2-40B4-BE49-F238E27FC236}">
                <a16:creationId xmlns:a16="http://schemas.microsoft.com/office/drawing/2014/main" id="{D1E3426C-8E40-45DF-94FF-A3B4713DA51E}"/>
              </a:ext>
            </a:extLst>
          </p:cNvPr>
          <p:cNvSpPr/>
          <p:nvPr/>
        </p:nvSpPr>
        <p:spPr>
          <a:xfrm>
            <a:off x="6228184" y="2420888"/>
            <a:ext cx="2808312" cy="3960440"/>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Hardest skill</a:t>
            </a:r>
          </a:p>
          <a:p>
            <a:pPr algn="ctr"/>
            <a:endParaRPr lang="en-GB" b="1" u="sng" dirty="0">
              <a:solidFill>
                <a:schemeClr val="tx1"/>
              </a:solidFill>
            </a:endParaRPr>
          </a:p>
          <a:p>
            <a:pPr algn="ctr"/>
            <a:r>
              <a:rPr lang="en-GB" b="1" u="sng" dirty="0">
                <a:solidFill>
                  <a:schemeClr val="tx1"/>
                </a:solidFill>
              </a:rPr>
              <a:t>Top Tips</a:t>
            </a:r>
          </a:p>
          <a:p>
            <a:pPr algn="ctr"/>
            <a:endParaRPr lang="en-GB" b="1" u="sng" dirty="0">
              <a:solidFill>
                <a:schemeClr val="tx1"/>
              </a:solidFill>
            </a:endParaRPr>
          </a:p>
          <a:p>
            <a:pPr marL="342900" indent="-342900">
              <a:buFont typeface="+mj-lt"/>
              <a:buAutoNum type="arabicPeriod"/>
            </a:pPr>
            <a:r>
              <a:rPr lang="en-GB" b="1" i="1" dirty="0">
                <a:solidFill>
                  <a:schemeClr val="tx1"/>
                </a:solidFill>
              </a:rPr>
              <a:t>Use your Compendium of Usefulness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Tudor Tuesdays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Sample papers</a:t>
            </a:r>
          </a:p>
        </p:txBody>
      </p:sp>
    </p:spTree>
    <p:extLst>
      <p:ext uri="{BB962C8B-B14F-4D97-AF65-F5344CB8AC3E}">
        <p14:creationId xmlns:p14="http://schemas.microsoft.com/office/powerpoint/2010/main" val="1004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8A178D-27EE-44EE-B2B0-D1DCBE197B5D}"/>
              </a:ext>
            </a:extLst>
          </p:cNvPr>
          <p:cNvSpPr>
            <a:spLocks noGrp="1"/>
          </p:cNvSpPr>
          <p:nvPr>
            <p:ph type="title"/>
          </p:nvPr>
        </p:nvSpPr>
        <p:spPr>
          <a:xfrm>
            <a:off x="457200" y="274638"/>
            <a:ext cx="8229600" cy="633412"/>
          </a:xfrm>
        </p:spPr>
        <p:txBody>
          <a:bodyPr>
            <a:normAutofit fontScale="90000"/>
          </a:bodyPr>
          <a:lstStyle/>
          <a:p>
            <a:r>
              <a:rPr lang="en-GB" altLang="en-US" dirty="0">
                <a:ea typeface="ＭＳ Ｐゴシック" panose="020B0600070205080204" pitchFamily="34" charset="-128"/>
              </a:rPr>
              <a:t>Typical Structure</a:t>
            </a:r>
          </a:p>
        </p:txBody>
      </p:sp>
      <p:sp>
        <p:nvSpPr>
          <p:cNvPr id="8" name="Up Ribbon 3">
            <a:extLst>
              <a:ext uri="{FF2B5EF4-FFF2-40B4-BE49-F238E27FC236}">
                <a16:creationId xmlns:a16="http://schemas.microsoft.com/office/drawing/2014/main" id="{1CF115D4-8594-420A-9522-724E0E877B33}"/>
              </a:ext>
            </a:extLst>
          </p:cNvPr>
          <p:cNvSpPr/>
          <p:nvPr/>
        </p:nvSpPr>
        <p:spPr>
          <a:xfrm>
            <a:off x="2195513" y="1125538"/>
            <a:ext cx="5048250" cy="1007318"/>
          </a:xfrm>
          <a:prstGeom prst="ribbon2">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15000"/>
              </a:lnSpc>
              <a:spcAft>
                <a:spcPts val="1000"/>
              </a:spcAft>
              <a:defRPr/>
            </a:pPr>
            <a:r>
              <a:rPr lang="en-GB" sz="1100" dirty="0">
                <a:ea typeface="Calibri"/>
                <a:cs typeface="Times New Roman"/>
              </a:rPr>
              <a:t>Introduction</a:t>
            </a:r>
          </a:p>
          <a:p>
            <a:pPr algn="ctr" eaLnBrk="1" hangingPunct="1">
              <a:lnSpc>
                <a:spcPct val="115000"/>
              </a:lnSpc>
              <a:spcAft>
                <a:spcPts val="1000"/>
              </a:spcAft>
              <a:defRPr/>
            </a:pPr>
            <a:r>
              <a:rPr lang="en-GB" sz="1100" dirty="0">
                <a:ea typeface="Calibri"/>
                <a:cs typeface="Times New Roman"/>
              </a:rPr>
              <a:t>Key terms / arguments for and against</a:t>
            </a:r>
          </a:p>
          <a:p>
            <a:pPr algn="ctr" eaLnBrk="1" hangingPunct="1">
              <a:lnSpc>
                <a:spcPct val="115000"/>
              </a:lnSpc>
              <a:spcAft>
                <a:spcPts val="1000"/>
              </a:spcAft>
              <a:defRPr/>
            </a:pPr>
            <a:r>
              <a:rPr lang="en-GB" sz="1100" dirty="0">
                <a:ea typeface="Calibri"/>
                <a:cs typeface="Times New Roman"/>
              </a:rPr>
              <a:t>Expose your argument</a:t>
            </a:r>
          </a:p>
        </p:txBody>
      </p:sp>
      <p:sp>
        <p:nvSpPr>
          <p:cNvPr id="9" name="Cloud 8">
            <a:extLst>
              <a:ext uri="{FF2B5EF4-FFF2-40B4-BE49-F238E27FC236}">
                <a16:creationId xmlns:a16="http://schemas.microsoft.com/office/drawing/2014/main" id="{0AEA819A-8026-4D41-9C53-A9DAA2DDD724}"/>
              </a:ext>
            </a:extLst>
          </p:cNvPr>
          <p:cNvSpPr/>
          <p:nvPr/>
        </p:nvSpPr>
        <p:spPr>
          <a:xfrm>
            <a:off x="914400" y="2564904"/>
            <a:ext cx="2562225" cy="1428750"/>
          </a:xfrm>
          <a:prstGeom prst="cloud">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15000"/>
              </a:lnSpc>
              <a:spcAft>
                <a:spcPts val="1000"/>
              </a:spcAft>
              <a:defRPr/>
            </a:pPr>
            <a:endParaRPr lang="en-GB" sz="1000" b="1" dirty="0">
              <a:ea typeface="Calibri"/>
              <a:cs typeface="Times New Roman"/>
            </a:endParaRPr>
          </a:p>
          <a:p>
            <a:pPr algn="ctr" eaLnBrk="1" hangingPunct="1">
              <a:lnSpc>
                <a:spcPct val="115000"/>
              </a:lnSpc>
              <a:spcAft>
                <a:spcPts val="1000"/>
              </a:spcAft>
              <a:defRPr/>
            </a:pPr>
            <a:r>
              <a:rPr lang="en-GB" sz="1000" b="1" dirty="0">
                <a:ea typeface="Calibri"/>
                <a:cs typeface="Times New Roman"/>
              </a:rPr>
              <a:t>Two source-led paragraphs to support the statement</a:t>
            </a:r>
            <a:endParaRPr lang="en-GB" sz="1100" dirty="0">
              <a:ea typeface="Calibri"/>
              <a:cs typeface="Times New Roman"/>
            </a:endParaRPr>
          </a:p>
          <a:p>
            <a:pPr algn="ctr" eaLnBrk="1" hangingPunct="1">
              <a:lnSpc>
                <a:spcPct val="115000"/>
              </a:lnSpc>
              <a:spcAft>
                <a:spcPts val="1000"/>
              </a:spcAft>
              <a:defRPr/>
            </a:pPr>
            <a:r>
              <a:rPr lang="en-GB" sz="1000" b="1" dirty="0">
                <a:ea typeface="Calibri"/>
                <a:cs typeface="Times New Roman"/>
              </a:rPr>
              <a:t>C-O-P</a:t>
            </a:r>
            <a:endParaRPr lang="en-GB" sz="1100" dirty="0">
              <a:ea typeface="Calibri"/>
              <a:cs typeface="Times New Roman"/>
            </a:endParaRPr>
          </a:p>
          <a:p>
            <a:pPr algn="ctr" eaLnBrk="1" hangingPunct="1">
              <a:lnSpc>
                <a:spcPct val="115000"/>
              </a:lnSpc>
              <a:spcAft>
                <a:spcPts val="1000"/>
              </a:spcAft>
              <a:defRPr/>
            </a:pPr>
            <a:r>
              <a:rPr lang="en-GB" sz="1000" dirty="0">
                <a:ea typeface="Calibri"/>
                <a:cs typeface="Times New Roman"/>
              </a:rPr>
              <a:t> </a:t>
            </a:r>
            <a:endParaRPr lang="en-GB" sz="1100" dirty="0">
              <a:ea typeface="Calibri"/>
              <a:cs typeface="Times New Roman"/>
            </a:endParaRPr>
          </a:p>
        </p:txBody>
      </p:sp>
      <p:sp>
        <p:nvSpPr>
          <p:cNvPr id="10" name="Cloud 9">
            <a:extLst>
              <a:ext uri="{FF2B5EF4-FFF2-40B4-BE49-F238E27FC236}">
                <a16:creationId xmlns:a16="http://schemas.microsoft.com/office/drawing/2014/main" id="{55FD9924-219E-4B93-A3CD-2AAAE59CC9A7}"/>
              </a:ext>
            </a:extLst>
          </p:cNvPr>
          <p:cNvSpPr/>
          <p:nvPr/>
        </p:nvSpPr>
        <p:spPr>
          <a:xfrm>
            <a:off x="5364088" y="3279279"/>
            <a:ext cx="2562225" cy="1514475"/>
          </a:xfrm>
          <a:prstGeom prst="cloud">
            <a:avLst/>
          </a:prstGeom>
          <a:solidFill>
            <a:sysClr val="window" lastClr="FFFFFF"/>
          </a:solidFill>
          <a:ln w="25400" cap="flat" cmpd="sng" algn="ctr">
            <a:solidFill>
              <a:sysClr val="windowText" lastClr="000000"/>
            </a:solidFill>
            <a:prstDash val="solid"/>
          </a:ln>
          <a:effectLst/>
        </p:spPr>
        <p:txBody>
          <a:bodyPr anchor="ctr"/>
          <a:lstStyle/>
          <a:p>
            <a:pPr algn="ctr" eaLnBrk="1" hangingPunct="1">
              <a:lnSpc>
                <a:spcPct val="115000"/>
              </a:lnSpc>
              <a:spcAft>
                <a:spcPts val="1000"/>
              </a:spcAft>
              <a:defRPr/>
            </a:pPr>
            <a:r>
              <a:rPr lang="en-GB" sz="1000" b="1" dirty="0">
                <a:latin typeface="Calibri"/>
                <a:ea typeface="Calibri"/>
                <a:cs typeface="Times New Roman"/>
              </a:rPr>
              <a:t>Two source-led paragraphs to challenge the statement</a:t>
            </a:r>
            <a:endParaRPr lang="en-GB" sz="1100" dirty="0">
              <a:latin typeface="Calibri"/>
              <a:ea typeface="Calibri"/>
              <a:cs typeface="Times New Roman"/>
            </a:endParaRPr>
          </a:p>
          <a:p>
            <a:pPr algn="ctr" eaLnBrk="1" hangingPunct="1">
              <a:lnSpc>
                <a:spcPct val="115000"/>
              </a:lnSpc>
              <a:spcAft>
                <a:spcPts val="1000"/>
              </a:spcAft>
              <a:defRPr/>
            </a:pPr>
            <a:r>
              <a:rPr lang="en-GB" sz="1000" b="1" dirty="0">
                <a:latin typeface="Calibri"/>
                <a:ea typeface="Calibri"/>
                <a:cs typeface="Times New Roman"/>
              </a:rPr>
              <a:t>C-O-P</a:t>
            </a:r>
            <a:endParaRPr lang="en-GB" sz="1100" dirty="0">
              <a:latin typeface="Calibri"/>
              <a:ea typeface="Calibri"/>
              <a:cs typeface="Times New Roman"/>
            </a:endParaRPr>
          </a:p>
        </p:txBody>
      </p:sp>
      <p:sp>
        <p:nvSpPr>
          <p:cNvPr id="11" name="Up Ribbon 6">
            <a:extLst>
              <a:ext uri="{FF2B5EF4-FFF2-40B4-BE49-F238E27FC236}">
                <a16:creationId xmlns:a16="http://schemas.microsoft.com/office/drawing/2014/main" id="{51F6541C-F17C-4C59-84D2-2AC32F5E5E2E}"/>
              </a:ext>
            </a:extLst>
          </p:cNvPr>
          <p:cNvSpPr>
            <a:spLocks noChangeArrowheads="1"/>
          </p:cNvSpPr>
          <p:nvPr/>
        </p:nvSpPr>
        <p:spPr bwMode="auto">
          <a:xfrm>
            <a:off x="2004490" y="5074741"/>
            <a:ext cx="5048250" cy="866775"/>
          </a:xfrm>
          <a:prstGeom prst="ribbon2">
            <a:avLst>
              <a:gd name="adj1" fmla="val 16667"/>
              <a:gd name="adj2" fmla="val 50000"/>
            </a:avLst>
          </a:prstGeom>
          <a:solidFill>
            <a:srgbClr val="FFFFFF"/>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5000"/>
              </a:lnSpc>
              <a:spcBef>
                <a:spcPct val="0"/>
              </a:spcBef>
              <a:spcAft>
                <a:spcPts val="1000"/>
              </a:spcAft>
              <a:buFontTx/>
              <a:buNone/>
            </a:pPr>
            <a:r>
              <a:rPr lang="en-GB" altLang="en-US" sz="1100" dirty="0">
                <a:ea typeface="Calibri" panose="020F0502020204030204" pitchFamily="34" charset="0"/>
                <a:cs typeface="Times New Roman" panose="02020603050405020304" pitchFamily="18" charset="0"/>
              </a:rPr>
              <a:t>Conclusion</a:t>
            </a:r>
          </a:p>
          <a:p>
            <a:pPr algn="ctr" eaLnBrk="1" hangingPunct="1">
              <a:lnSpc>
                <a:spcPct val="115000"/>
              </a:lnSpc>
              <a:spcBef>
                <a:spcPct val="0"/>
              </a:spcBef>
              <a:spcAft>
                <a:spcPts val="1000"/>
              </a:spcAft>
              <a:buFontTx/>
              <a:buNone/>
            </a:pPr>
            <a:r>
              <a:rPr lang="en-GB" altLang="en-US" sz="1100" dirty="0">
                <a:ea typeface="Calibri" panose="020F0502020204030204" pitchFamily="34" charset="0"/>
                <a:cs typeface="Times New Roman" panose="02020603050405020304" pitchFamily="18" charset="0"/>
              </a:rPr>
              <a:t>Which view best supported ?</a:t>
            </a:r>
          </a:p>
        </p:txBody>
      </p:sp>
      <p:cxnSp>
        <p:nvCxnSpPr>
          <p:cNvPr id="12" name="Straight Arrow Connector 11">
            <a:extLst>
              <a:ext uri="{FF2B5EF4-FFF2-40B4-BE49-F238E27FC236}">
                <a16:creationId xmlns:a16="http://schemas.microsoft.com/office/drawing/2014/main" id="{96C66665-FC8E-4729-AC11-2E1FCBDB6577}"/>
              </a:ext>
            </a:extLst>
          </p:cNvPr>
          <p:cNvCxnSpPr>
            <a:cxnSpLocks/>
          </p:cNvCxnSpPr>
          <p:nvPr/>
        </p:nvCxnSpPr>
        <p:spPr>
          <a:xfrm flipH="1">
            <a:off x="3476625" y="1961401"/>
            <a:ext cx="1243012" cy="1029477"/>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F598B4-524C-47C4-884A-F1E239AB3FCB}"/>
              </a:ext>
            </a:extLst>
          </p:cNvPr>
          <p:cNvCxnSpPr>
            <a:cxnSpLocks/>
          </p:cNvCxnSpPr>
          <p:nvPr/>
        </p:nvCxnSpPr>
        <p:spPr>
          <a:xfrm flipH="1">
            <a:off x="4521002" y="4474153"/>
            <a:ext cx="971876" cy="543345"/>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9344B1-521E-464E-94F2-B942BAB70D9D}"/>
              </a:ext>
            </a:extLst>
          </p:cNvPr>
          <p:cNvCxnSpPr>
            <a:cxnSpLocks/>
            <a:stCxn id="9" idx="0"/>
          </p:cNvCxnSpPr>
          <p:nvPr/>
        </p:nvCxnSpPr>
        <p:spPr>
          <a:xfrm>
            <a:off x="3474490" y="3279279"/>
            <a:ext cx="2108250" cy="505506"/>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7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02240" y="188640"/>
            <a:ext cx="6939520" cy="1789936"/>
          </a:xfrm>
        </p:spPr>
        <p:txBody>
          <a:bodyPr>
            <a:normAutofit fontScale="90000"/>
          </a:bodyPr>
          <a:lstStyle/>
          <a:p>
            <a:r>
              <a:rPr lang="en-GB" dirty="0"/>
              <a:t>Writing the Elizabeth and </a:t>
            </a:r>
            <a:r>
              <a:rPr lang="en-GB" dirty="0" err="1"/>
              <a:t>usa</a:t>
            </a:r>
            <a:r>
              <a:rPr lang="en-GB" dirty="0"/>
              <a:t> Essays</a:t>
            </a:r>
            <a:br>
              <a:rPr lang="en-GB" dirty="0"/>
            </a:br>
            <a:r>
              <a:rPr lang="en-GB" dirty="0">
                <a:solidFill>
                  <a:schemeClr val="bg1"/>
                </a:solidFill>
              </a:rPr>
              <a:t>the examiner wants;</a:t>
            </a:r>
            <a:br>
              <a:rPr lang="en-GB" dirty="0">
                <a:solidFill>
                  <a:schemeClr val="bg1"/>
                </a:solidFill>
              </a:rPr>
            </a:br>
            <a:endParaRPr lang="en-GB" dirty="0"/>
          </a:p>
        </p:txBody>
      </p:sp>
      <p:sp>
        <p:nvSpPr>
          <p:cNvPr id="5" name="Subtitle 4"/>
          <p:cNvSpPr>
            <a:spLocks noGrp="1"/>
          </p:cNvSpPr>
          <p:nvPr>
            <p:ph type="subTitle" idx="1"/>
          </p:nvPr>
        </p:nvSpPr>
        <p:spPr>
          <a:xfrm>
            <a:off x="2803962" y="2144904"/>
            <a:ext cx="3208198" cy="3537520"/>
          </a:xfrm>
          <a:solidFill>
            <a:srgbClr val="FFC000"/>
          </a:solidFill>
        </p:spPr>
        <p:txBody>
          <a:bodyPr>
            <a:normAutofit fontScale="77500" lnSpcReduction="20000"/>
          </a:bodyPr>
          <a:lstStyle/>
          <a:p>
            <a:pPr marL="342900" indent="-342900" algn="l">
              <a:buFont typeface="Arial" panose="020B0604020202020204" pitchFamily="34" charset="0"/>
              <a:buChar char="•"/>
            </a:pPr>
            <a:r>
              <a:rPr lang="en-GB" b="1" i="1" u="sng" dirty="0">
                <a:solidFill>
                  <a:schemeClr val="bg1"/>
                </a:solidFill>
              </a:rPr>
              <a:t>A tight line of argument tied to the key terms in the question.</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Detailed hard evidence throughout.</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Linking and relative importance in the body of your essays.</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Judgements not assertions.</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Sustained conclusion</a:t>
            </a:r>
          </a:p>
        </p:txBody>
      </p:sp>
      <p:pic>
        <p:nvPicPr>
          <p:cNvPr id="3" name="Picture 2">
            <a:extLst>
              <a:ext uri="{FF2B5EF4-FFF2-40B4-BE49-F238E27FC236}">
                <a16:creationId xmlns:a16="http://schemas.microsoft.com/office/drawing/2014/main" id="{80D172CE-F1D2-42A9-AA9F-45A9D73F4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44904"/>
            <a:ext cx="2105650" cy="3537520"/>
          </a:xfrm>
          <a:prstGeom prst="rect">
            <a:avLst/>
          </a:prstGeom>
        </p:spPr>
      </p:pic>
      <p:sp>
        <p:nvSpPr>
          <p:cNvPr id="6" name="Scroll: Vertical 5">
            <a:extLst>
              <a:ext uri="{FF2B5EF4-FFF2-40B4-BE49-F238E27FC236}">
                <a16:creationId xmlns:a16="http://schemas.microsoft.com/office/drawing/2014/main" id="{489E3D3F-0CE5-4932-BF22-5D8B4BB530E7}"/>
              </a:ext>
            </a:extLst>
          </p:cNvPr>
          <p:cNvSpPr/>
          <p:nvPr/>
        </p:nvSpPr>
        <p:spPr>
          <a:xfrm>
            <a:off x="6228184" y="2135776"/>
            <a:ext cx="2808312" cy="3537520"/>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Top Tips</a:t>
            </a:r>
          </a:p>
          <a:p>
            <a:pPr algn="ctr"/>
            <a:endParaRPr lang="en-GB" b="1" u="sng" dirty="0">
              <a:solidFill>
                <a:schemeClr val="bg1"/>
              </a:solidFill>
            </a:endParaRPr>
          </a:p>
          <a:p>
            <a:pPr marL="342900" indent="-342900">
              <a:buFont typeface="+mj-lt"/>
              <a:buAutoNum type="arabicPeriod"/>
            </a:pPr>
            <a:r>
              <a:rPr lang="en-GB" b="1" i="1" dirty="0">
                <a:solidFill>
                  <a:schemeClr val="bg1"/>
                </a:solidFill>
              </a:rPr>
              <a:t>Use your Compendium of Usefulness</a:t>
            </a:r>
          </a:p>
          <a:p>
            <a:pPr marL="342900" indent="-342900">
              <a:buFont typeface="+mj-lt"/>
              <a:buAutoNum type="arabicPeriod"/>
            </a:pPr>
            <a:endParaRPr lang="en-GB" b="1" i="1" dirty="0">
              <a:solidFill>
                <a:schemeClr val="bg1"/>
              </a:solidFill>
            </a:endParaRPr>
          </a:p>
          <a:p>
            <a:pPr marL="342900" indent="-342900">
              <a:buFont typeface="+mj-lt"/>
              <a:buAutoNum type="arabicPeriod"/>
            </a:pPr>
            <a:r>
              <a:rPr lang="en-GB" b="1" i="1" dirty="0">
                <a:solidFill>
                  <a:schemeClr val="bg1"/>
                </a:solidFill>
              </a:rPr>
              <a:t>Tudor Tuesdays</a:t>
            </a:r>
          </a:p>
          <a:p>
            <a:pPr marL="342900" indent="-342900">
              <a:buFont typeface="+mj-lt"/>
              <a:buAutoNum type="arabicPeriod"/>
            </a:pPr>
            <a:endParaRPr lang="en-GB" b="1" i="1" dirty="0">
              <a:solidFill>
                <a:schemeClr val="bg1"/>
              </a:solidFill>
            </a:endParaRPr>
          </a:p>
          <a:p>
            <a:pPr marL="342900" indent="-342900">
              <a:buFont typeface="+mj-lt"/>
              <a:buAutoNum type="arabicPeriod"/>
            </a:pPr>
            <a:r>
              <a:rPr lang="en-GB" b="1" i="1" dirty="0">
                <a:solidFill>
                  <a:schemeClr val="bg1"/>
                </a:solidFill>
              </a:rPr>
              <a:t>Electronic planning sheets</a:t>
            </a:r>
          </a:p>
        </p:txBody>
      </p:sp>
    </p:spTree>
    <p:extLst>
      <p:ext uri="{BB962C8B-B14F-4D97-AF65-F5344CB8AC3E}">
        <p14:creationId xmlns:p14="http://schemas.microsoft.com/office/powerpoint/2010/main" val="23466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A02851-16C6-45A9-9D5E-B4AED0F13944}"/>
              </a:ext>
            </a:extLst>
          </p:cNvPr>
          <p:cNvSpPr>
            <a:spLocks noGrp="1"/>
          </p:cNvSpPr>
          <p:nvPr>
            <p:ph idx="1"/>
          </p:nvPr>
        </p:nvSpPr>
        <p:spPr>
          <a:xfrm>
            <a:off x="935596" y="908720"/>
            <a:ext cx="7272808" cy="5184576"/>
          </a:xfrm>
        </p:spPr>
        <p:txBody>
          <a:bodyPr>
            <a:normAutofit/>
          </a:bodyPr>
          <a:lstStyle/>
          <a:p>
            <a:pPr algn="ctr"/>
            <a:r>
              <a:rPr lang="en-US" b="1" u="sng" dirty="0"/>
              <a:t>In a top band answer</a:t>
            </a:r>
            <a:endParaRPr lang="en-GB" b="1" dirty="0"/>
          </a:p>
          <a:p>
            <a:pPr algn="ctr"/>
            <a:r>
              <a:rPr lang="en-US" b="1" u="sng" dirty="0"/>
              <a:t>A – 17+/20</a:t>
            </a:r>
            <a:endParaRPr lang="en-GB" b="1" dirty="0"/>
          </a:p>
          <a:p>
            <a:pPr algn="ctr"/>
            <a:r>
              <a:rPr lang="en-US" b="1" dirty="0"/>
              <a:t> </a:t>
            </a:r>
            <a:endParaRPr lang="en-GB" b="1" dirty="0"/>
          </a:p>
          <a:p>
            <a:pPr algn="ctr"/>
            <a:r>
              <a:rPr lang="en-US" b="1" dirty="0"/>
              <a:t>There is a consistent focus on the question throughout the answer.</a:t>
            </a:r>
            <a:endParaRPr lang="en-GB" b="1" dirty="0"/>
          </a:p>
          <a:p>
            <a:pPr algn="ctr"/>
            <a:r>
              <a:rPr lang="en-US" b="1" dirty="0"/>
              <a:t>Accurate and detailed knowledge and understanding is demonstrated throughout the answer</a:t>
            </a:r>
            <a:endParaRPr lang="en-GB" b="1" dirty="0"/>
          </a:p>
          <a:p>
            <a:pPr algn="ctr"/>
            <a:r>
              <a:rPr lang="en-US" b="1" dirty="0"/>
              <a:t>and is consistently evaluated and </a:t>
            </a:r>
            <a:r>
              <a:rPr lang="en-US" b="1" dirty="0" err="1"/>
              <a:t>analysed</a:t>
            </a:r>
            <a:r>
              <a:rPr lang="en-US" b="1" dirty="0"/>
              <a:t> in order to reach substantiated, developed and sustained judgements.</a:t>
            </a:r>
            <a:endParaRPr lang="en-GB" b="1" dirty="0"/>
          </a:p>
          <a:p>
            <a:pPr algn="ctr"/>
            <a:r>
              <a:rPr lang="en-US" b="1" dirty="0"/>
              <a:t>There is a well-developed and sustained line of reasoning which is coherent and logically structured.</a:t>
            </a:r>
            <a:endParaRPr lang="en-GB" b="1" dirty="0"/>
          </a:p>
          <a:p>
            <a:pPr algn="ctr"/>
            <a:r>
              <a:rPr lang="en-US" b="1" dirty="0"/>
              <a:t>The information presented is entirely relevant and substantiated.</a:t>
            </a:r>
            <a:endParaRPr lang="en-GB" dirty="0"/>
          </a:p>
        </p:txBody>
      </p:sp>
    </p:spTree>
    <p:extLst>
      <p:ext uri="{BB962C8B-B14F-4D97-AF65-F5344CB8AC3E}">
        <p14:creationId xmlns:p14="http://schemas.microsoft.com/office/powerpoint/2010/main" val="230558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A02851-16C6-45A9-9D5E-B4AED0F13944}"/>
              </a:ext>
            </a:extLst>
          </p:cNvPr>
          <p:cNvSpPr>
            <a:spLocks noGrp="1"/>
          </p:cNvSpPr>
          <p:nvPr>
            <p:ph idx="1"/>
          </p:nvPr>
        </p:nvSpPr>
        <p:spPr>
          <a:xfrm>
            <a:off x="935596" y="2276872"/>
            <a:ext cx="7272808" cy="3816424"/>
          </a:xfrm>
        </p:spPr>
        <p:txBody>
          <a:bodyPr>
            <a:normAutofit/>
          </a:bodyPr>
          <a:lstStyle/>
          <a:p>
            <a:r>
              <a:rPr lang="en-GB" sz="2400" dirty="0" smtClean="0"/>
              <a:t>ONE HOUR</a:t>
            </a:r>
          </a:p>
          <a:p>
            <a:r>
              <a:rPr lang="en-GB" sz="2400" dirty="0" smtClean="0"/>
              <a:t>30 MARKS</a:t>
            </a:r>
          </a:p>
          <a:p>
            <a:r>
              <a:rPr lang="en-GB" sz="2400" dirty="0" smtClean="0"/>
              <a:t>15%</a:t>
            </a:r>
          </a:p>
          <a:p>
            <a:r>
              <a:rPr lang="en-GB" sz="2400" dirty="0" smtClean="0"/>
              <a:t>TWO QUESTIONS</a:t>
            </a:r>
          </a:p>
          <a:p>
            <a:pPr lvl="1"/>
            <a:r>
              <a:rPr lang="en-GB" sz="2000" dirty="0" smtClean="0"/>
              <a:t>Comparison question (10 marks; 20 minutes)</a:t>
            </a:r>
          </a:p>
          <a:p>
            <a:pPr lvl="1"/>
            <a:r>
              <a:rPr lang="en-GB" sz="2000" dirty="0" smtClean="0"/>
              <a:t>Essay question (20 marks; 40 minutes)</a:t>
            </a:r>
          </a:p>
          <a:p>
            <a:endParaRPr lang="en-GB" sz="2200" dirty="0"/>
          </a:p>
          <a:p>
            <a:r>
              <a:rPr lang="en-GB" sz="2200" dirty="0" smtClean="0"/>
              <a:t>CLEVER / CUNNING STRUCTURE…</a:t>
            </a:r>
            <a:endParaRPr lang="en-GB" sz="2200" dirty="0"/>
          </a:p>
        </p:txBody>
      </p:sp>
      <p:sp>
        <p:nvSpPr>
          <p:cNvPr id="6"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smtClean="0"/>
              <a:t>NAILING the USA Paper</a:t>
            </a:r>
            <a:br>
              <a:rPr lang="en-GB" b="1" smtClean="0"/>
            </a:br>
            <a:r>
              <a:rPr lang="en-GB" b="1" smtClean="0"/>
              <a:t>(Y216)</a:t>
            </a:r>
            <a:endParaRPr lang="en-GB" sz="2000" dirty="0"/>
          </a:p>
        </p:txBody>
      </p:sp>
    </p:spTree>
    <p:extLst>
      <p:ext uri="{BB962C8B-B14F-4D97-AF65-F5344CB8AC3E}">
        <p14:creationId xmlns:p14="http://schemas.microsoft.com/office/powerpoint/2010/main" val="3149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smtClean="0"/>
              <a:t>NAILING the USA Paper</a:t>
            </a:r>
            <a:br>
              <a:rPr lang="en-GB" b="1" smtClean="0"/>
            </a:br>
            <a:r>
              <a:rPr lang="en-GB" b="1" smtClean="0"/>
              <a:t>(Y216)</a:t>
            </a:r>
            <a:endParaRPr lang="en-GB" sz="2000" dirty="0"/>
          </a:p>
        </p:txBody>
      </p:sp>
      <p:sp>
        <p:nvSpPr>
          <p:cNvPr id="5" name="Content Placeholder 4">
            <a:extLst>
              <a:ext uri="{FF2B5EF4-FFF2-40B4-BE49-F238E27FC236}">
                <a16:creationId xmlns:a16="http://schemas.microsoft.com/office/drawing/2014/main" id="{27A02851-16C6-45A9-9D5E-B4AED0F13944}"/>
              </a:ext>
            </a:extLst>
          </p:cNvPr>
          <p:cNvSpPr txBox="1">
            <a:spLocks/>
          </p:cNvSpPr>
          <p:nvPr/>
        </p:nvSpPr>
        <p:spPr>
          <a:xfrm>
            <a:off x="611560" y="2276872"/>
            <a:ext cx="417646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GB" sz="2400" b="1" dirty="0" smtClean="0">
                <a:solidFill>
                  <a:schemeClr val="tx1"/>
                </a:solidFill>
              </a:rPr>
              <a:t>Four topics…</a:t>
            </a:r>
          </a:p>
          <a:p>
            <a:pPr marL="514350" indent="-514350" algn="l">
              <a:buFont typeface="+mj-lt"/>
              <a:buAutoNum type="romanUcPeriod"/>
            </a:pPr>
            <a:r>
              <a:rPr lang="en-GB" sz="2400" dirty="0" smtClean="0">
                <a:solidFill>
                  <a:schemeClr val="tx1"/>
                </a:solidFill>
              </a:rPr>
              <a:t>Westward Expansion</a:t>
            </a:r>
          </a:p>
          <a:p>
            <a:pPr marL="514350" indent="-514350" algn="l">
              <a:buFont typeface="+mj-lt"/>
              <a:buAutoNum type="romanUcPeriod"/>
            </a:pPr>
            <a:r>
              <a:rPr lang="en-GB" sz="2400" dirty="0" smtClean="0">
                <a:solidFill>
                  <a:schemeClr val="tx1"/>
                </a:solidFill>
              </a:rPr>
              <a:t>Native Americans</a:t>
            </a:r>
          </a:p>
          <a:p>
            <a:pPr marL="514350" indent="-514350" algn="l">
              <a:buFont typeface="+mj-lt"/>
              <a:buAutoNum type="romanUcPeriod"/>
            </a:pPr>
            <a:r>
              <a:rPr lang="en-GB" sz="2400" dirty="0" smtClean="0">
                <a:solidFill>
                  <a:schemeClr val="tx1"/>
                </a:solidFill>
              </a:rPr>
              <a:t>Causes of the US Civil War</a:t>
            </a:r>
          </a:p>
          <a:p>
            <a:pPr marL="514350" indent="-514350" algn="l">
              <a:buFont typeface="+mj-lt"/>
              <a:buAutoNum type="romanUcPeriod"/>
            </a:pPr>
            <a:r>
              <a:rPr lang="en-GB" sz="2400" dirty="0" smtClean="0">
                <a:solidFill>
                  <a:schemeClr val="tx1"/>
                </a:solidFill>
              </a:rPr>
              <a:t>The US Civil War</a:t>
            </a:r>
            <a:endParaRPr lang="en-GB" sz="2200" dirty="0">
              <a:solidFill>
                <a:schemeClr val="tx1"/>
              </a:solidFill>
            </a:endParaRPr>
          </a:p>
        </p:txBody>
      </p:sp>
      <p:sp>
        <p:nvSpPr>
          <p:cNvPr id="7" name="Rounded Rectangle 6"/>
          <p:cNvSpPr/>
          <p:nvPr/>
        </p:nvSpPr>
        <p:spPr>
          <a:xfrm rot="20985419">
            <a:off x="1775664" y="4977313"/>
            <a:ext cx="29523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But… in </a:t>
            </a:r>
            <a:r>
              <a:rPr lang="en-GB" sz="2400" u="sng" dirty="0"/>
              <a:t>any FIXED combination</a:t>
            </a:r>
            <a:r>
              <a:rPr lang="en-GB" sz="2400" dirty="0"/>
              <a:t>!</a:t>
            </a:r>
          </a:p>
        </p:txBody>
      </p:sp>
    </p:spTree>
    <p:extLst>
      <p:ext uri="{BB962C8B-B14F-4D97-AF65-F5344CB8AC3E}">
        <p14:creationId xmlns:p14="http://schemas.microsoft.com/office/powerpoint/2010/main" val="31824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430" t="12201" r="26375" b="5481"/>
          <a:stretch/>
        </p:blipFill>
        <p:spPr>
          <a:xfrm>
            <a:off x="2195736" y="116632"/>
            <a:ext cx="6840760" cy="6644503"/>
          </a:xfrm>
          <a:prstGeom prst="rect">
            <a:avLst/>
          </a:prstGeom>
          <a:ln>
            <a:solidFill>
              <a:schemeClr val="bg1"/>
            </a:solidFill>
          </a:ln>
        </p:spPr>
      </p:pic>
      <p:sp>
        <p:nvSpPr>
          <p:cNvPr id="5" name="Right Arrow 4"/>
          <p:cNvSpPr/>
          <p:nvPr/>
        </p:nvSpPr>
        <p:spPr>
          <a:xfrm rot="616752">
            <a:off x="461108" y="739757"/>
            <a:ext cx="22322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CAUSES</a:t>
            </a:r>
            <a:endParaRPr lang="en-GB" dirty="0"/>
          </a:p>
        </p:txBody>
      </p:sp>
      <p:sp>
        <p:nvSpPr>
          <p:cNvPr id="6" name="Right Arrow 5"/>
          <p:cNvSpPr/>
          <p:nvPr/>
        </p:nvSpPr>
        <p:spPr>
          <a:xfrm rot="628335">
            <a:off x="217791" y="1967285"/>
            <a:ext cx="22322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EXPANSION</a:t>
            </a:r>
            <a:endParaRPr lang="en-GB" dirty="0"/>
          </a:p>
        </p:txBody>
      </p:sp>
      <p:sp>
        <p:nvSpPr>
          <p:cNvPr id="7" name="Right Arrow 6"/>
          <p:cNvSpPr/>
          <p:nvPr/>
        </p:nvSpPr>
        <p:spPr>
          <a:xfrm rot="616752">
            <a:off x="461108" y="3635893"/>
            <a:ext cx="223224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NATIVES</a:t>
            </a:r>
            <a:endParaRPr lang="en-GB" dirty="0"/>
          </a:p>
        </p:txBody>
      </p:sp>
      <p:sp>
        <p:nvSpPr>
          <p:cNvPr id="8" name="Right Arrow 7"/>
          <p:cNvSpPr/>
          <p:nvPr/>
        </p:nvSpPr>
        <p:spPr>
          <a:xfrm rot="628335">
            <a:off x="217791" y="4863421"/>
            <a:ext cx="223224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CIVIL WAR</a:t>
            </a:r>
            <a:endParaRPr lang="en-GB" dirty="0"/>
          </a:p>
        </p:txBody>
      </p:sp>
      <p:sp>
        <p:nvSpPr>
          <p:cNvPr id="10" name="Rectangle 9"/>
          <p:cNvSpPr/>
          <p:nvPr/>
        </p:nvSpPr>
        <p:spPr>
          <a:xfrm rot="21006476">
            <a:off x="2382255" y="4129281"/>
            <a:ext cx="6552728"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1006476">
            <a:off x="2382256" y="5612414"/>
            <a:ext cx="6552728"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p:cNvSpPr/>
          <p:nvPr/>
        </p:nvSpPr>
        <p:spPr>
          <a:xfrm>
            <a:off x="4609676" y="1458061"/>
            <a:ext cx="870896" cy="75038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8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dirty="0" smtClean="0"/>
              <a:t>The Comparison question</a:t>
            </a:r>
            <a:endParaRPr lang="en-GB" sz="2000" dirty="0"/>
          </a:p>
        </p:txBody>
      </p:sp>
      <p:pic>
        <p:nvPicPr>
          <p:cNvPr id="6" name="Picture 5"/>
          <p:cNvPicPr>
            <a:picLocks noChangeAspect="1"/>
          </p:cNvPicPr>
          <p:nvPr/>
        </p:nvPicPr>
        <p:blipFill rotWithShape="1">
          <a:blip r:embed="rId2"/>
          <a:srcRect l="25430" t="55914" r="26375" b="21784"/>
          <a:stretch/>
        </p:blipFill>
        <p:spPr>
          <a:xfrm>
            <a:off x="57098" y="2492896"/>
            <a:ext cx="9029803" cy="2376264"/>
          </a:xfrm>
          <a:prstGeom prst="rect">
            <a:avLst/>
          </a:prstGeom>
          <a:ln>
            <a:solidFill>
              <a:schemeClr val="bg1"/>
            </a:solidFill>
          </a:ln>
        </p:spPr>
      </p:pic>
    </p:spTree>
    <p:extLst>
      <p:ext uri="{BB962C8B-B14F-4D97-AF65-F5344CB8AC3E}">
        <p14:creationId xmlns:p14="http://schemas.microsoft.com/office/powerpoint/2010/main" val="2467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430" t="55914" r="26375" b="21784"/>
          <a:stretch/>
        </p:blipFill>
        <p:spPr>
          <a:xfrm>
            <a:off x="57099" y="58017"/>
            <a:ext cx="5955062" cy="1567122"/>
          </a:xfrm>
          <a:prstGeom prst="rect">
            <a:avLst/>
          </a:prstGeom>
          <a:ln>
            <a:solidFill>
              <a:schemeClr val="bg1"/>
            </a:solidFill>
          </a:ln>
        </p:spPr>
      </p:pic>
      <p:sp>
        <p:nvSpPr>
          <p:cNvPr id="2" name="Rectangle 1"/>
          <p:cNvSpPr/>
          <p:nvPr/>
        </p:nvSpPr>
        <p:spPr>
          <a:xfrm>
            <a:off x="251520" y="1916832"/>
            <a:ext cx="41044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Paragraph 1 – Factor 1</a:t>
            </a:r>
            <a:endParaRPr lang="en-GB" dirty="0"/>
          </a:p>
        </p:txBody>
      </p:sp>
      <p:sp>
        <p:nvSpPr>
          <p:cNvPr id="5" name="Rectangle 4"/>
          <p:cNvSpPr/>
          <p:nvPr/>
        </p:nvSpPr>
        <p:spPr>
          <a:xfrm>
            <a:off x="251520" y="2996952"/>
            <a:ext cx="4104456"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Paragraph 2 – Factor 2</a:t>
            </a:r>
            <a:endParaRPr lang="en-GB" dirty="0"/>
          </a:p>
        </p:txBody>
      </p:sp>
      <p:sp>
        <p:nvSpPr>
          <p:cNvPr id="7" name="Rectangle 6"/>
          <p:cNvSpPr/>
          <p:nvPr/>
        </p:nvSpPr>
        <p:spPr>
          <a:xfrm>
            <a:off x="251520" y="4077072"/>
            <a:ext cx="4104456"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Paragraph 3 – Direct Comparison &amp; Judgement</a:t>
            </a:r>
            <a:endParaRPr lang="en-GB" dirty="0"/>
          </a:p>
        </p:txBody>
      </p:sp>
      <p:sp>
        <p:nvSpPr>
          <p:cNvPr id="8" name="Rectangle 7"/>
          <p:cNvSpPr/>
          <p:nvPr/>
        </p:nvSpPr>
        <p:spPr>
          <a:xfrm>
            <a:off x="4716016" y="1916832"/>
            <a:ext cx="4104456" cy="432048"/>
          </a:xfrm>
          <a:prstGeom prst="rect">
            <a:avLst/>
          </a:prstGeom>
          <a:solidFill>
            <a:srgbClr val="F9C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a:t>
            </a:r>
            <a:endParaRPr lang="en-GB" dirty="0"/>
          </a:p>
        </p:txBody>
      </p:sp>
      <p:sp>
        <p:nvSpPr>
          <p:cNvPr id="9" name="Rectangle 8"/>
          <p:cNvSpPr/>
          <p:nvPr/>
        </p:nvSpPr>
        <p:spPr>
          <a:xfrm>
            <a:off x="4716016" y="2420888"/>
            <a:ext cx="4104456" cy="432048"/>
          </a:xfrm>
          <a:prstGeom prst="rect">
            <a:avLst/>
          </a:prstGeom>
          <a:solidFill>
            <a:srgbClr val="B875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Analysis of [e.g. significance]</a:t>
            </a:r>
            <a:endParaRPr lang="en-GB" dirty="0"/>
          </a:p>
        </p:txBody>
      </p:sp>
    </p:spTree>
    <p:extLst>
      <p:ext uri="{BB962C8B-B14F-4D97-AF65-F5344CB8AC3E}">
        <p14:creationId xmlns:p14="http://schemas.microsoft.com/office/powerpoint/2010/main" val="38342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56" t="14962" r="37419" b="8532"/>
          <a:stretch/>
        </p:blipFill>
        <p:spPr bwMode="auto">
          <a:xfrm>
            <a:off x="611560" y="91440"/>
            <a:ext cx="3248002" cy="680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327707006"/>
              </p:ext>
            </p:extLst>
          </p:nvPr>
        </p:nvGraphicFramePr>
        <p:xfrm>
          <a:off x="3707904" y="91440"/>
          <a:ext cx="4565104" cy="6766560"/>
        </p:xfrm>
        <a:graphic>
          <a:graphicData uri="http://schemas.openxmlformats.org/drawingml/2006/table">
            <a:tbl>
              <a:tblPr firstRow="1" bandRow="1">
                <a:tableStyleId>{5C22544A-7EE6-4342-B048-85BDC9FD1C3A}</a:tableStyleId>
              </a:tblPr>
              <a:tblGrid>
                <a:gridCol w="4565104">
                  <a:extLst>
                    <a:ext uri="{9D8B030D-6E8A-4147-A177-3AD203B41FA5}">
                      <a16:colId xmlns:a16="http://schemas.microsoft.com/office/drawing/2014/main" val="20000"/>
                    </a:ext>
                  </a:extLst>
                </a:gridCol>
              </a:tblGrid>
              <a:tr h="631430">
                <a:tc>
                  <a:txBody>
                    <a:bodyPr/>
                    <a:lstStyle/>
                    <a:p>
                      <a:pPr algn="ctr"/>
                      <a:r>
                        <a:rPr lang="en-GB" dirty="0"/>
                        <a:t>H505</a:t>
                      </a:r>
                    </a:p>
                    <a:p>
                      <a:pPr algn="ctr"/>
                      <a:r>
                        <a:rPr lang="en-GB" dirty="0"/>
                        <a:t>LVS Ascot Unit break down</a:t>
                      </a:r>
                    </a:p>
                  </a:txBody>
                  <a:tcPr/>
                </a:tc>
                <a:extLst>
                  <a:ext uri="{0D108BD9-81ED-4DB2-BD59-A6C34878D82A}">
                    <a16:rowId xmlns:a16="http://schemas.microsoft.com/office/drawing/2014/main" val="10000"/>
                  </a:ext>
                </a:extLst>
              </a:tr>
              <a:tr h="1443269">
                <a:tc>
                  <a:txBody>
                    <a:bodyPr/>
                    <a:lstStyle/>
                    <a:p>
                      <a:r>
                        <a:rPr lang="en-GB" sz="1800" kern="1200" dirty="0">
                          <a:solidFill>
                            <a:schemeClr val="dk1"/>
                          </a:solidFill>
                          <a:effectLst/>
                          <a:latin typeface="+mn-lt"/>
                          <a:ea typeface="+mn-ea"/>
                          <a:cs typeface="+mn-cs"/>
                        </a:rPr>
                        <a:t>England 1547- 1603 The later Tudors</a:t>
                      </a:r>
                    </a:p>
                    <a:p>
                      <a:r>
                        <a:rPr lang="en-GB" sz="1800" kern="1200" dirty="0">
                          <a:solidFill>
                            <a:schemeClr val="dk1"/>
                          </a:solidFill>
                          <a:effectLst/>
                          <a:latin typeface="+mn-lt"/>
                          <a:ea typeface="+mn-ea"/>
                          <a:cs typeface="+mn-cs"/>
                        </a:rPr>
                        <a:t>Y107</a:t>
                      </a:r>
                    </a:p>
                    <a:p>
                      <a:r>
                        <a:rPr lang="en-GB" sz="1800" b="1" u="sng" kern="1200" dirty="0">
                          <a:solidFill>
                            <a:schemeClr val="dk1"/>
                          </a:solidFill>
                          <a:effectLst/>
                          <a:latin typeface="+mn-lt"/>
                          <a:ea typeface="+mn-ea"/>
                          <a:cs typeface="+mn-cs"/>
                        </a:rPr>
                        <a:t>Knowledge and Source Evaluation</a:t>
                      </a:r>
                    </a:p>
                    <a:p>
                      <a:r>
                        <a:rPr lang="en-GB" dirty="0"/>
                        <a:t>Your Y12 work – slight change</a:t>
                      </a:r>
                      <a:r>
                        <a:rPr lang="en-GB" baseline="0" dirty="0"/>
                        <a:t> to the examination from AS.</a:t>
                      </a:r>
                      <a:endParaRPr lang="en-GB" dirty="0"/>
                    </a:p>
                  </a:txBody>
                  <a:tcPr>
                    <a:solidFill>
                      <a:srgbClr val="FF0000"/>
                    </a:solidFill>
                  </a:tcPr>
                </a:tc>
                <a:extLst>
                  <a:ext uri="{0D108BD9-81ED-4DB2-BD59-A6C34878D82A}">
                    <a16:rowId xmlns:a16="http://schemas.microsoft.com/office/drawing/2014/main" val="10001"/>
                  </a:ext>
                </a:extLst>
              </a:tr>
              <a:tr h="1172656">
                <a:tc>
                  <a:txBody>
                    <a:bodyPr/>
                    <a:lstStyle/>
                    <a:p>
                      <a:r>
                        <a:rPr lang="en-GB" sz="1800" kern="1200" dirty="0">
                          <a:solidFill>
                            <a:schemeClr val="dk1"/>
                          </a:solidFill>
                          <a:effectLst/>
                          <a:latin typeface="+mn-lt"/>
                          <a:ea typeface="+mn-ea"/>
                          <a:cs typeface="+mn-cs"/>
                        </a:rPr>
                        <a:t>The USA in the C19 – Westward expansion</a:t>
                      </a:r>
                    </a:p>
                    <a:p>
                      <a:r>
                        <a:rPr lang="en-GB" sz="1800" kern="1200" dirty="0">
                          <a:solidFill>
                            <a:schemeClr val="dk1"/>
                          </a:solidFill>
                          <a:effectLst/>
                          <a:latin typeface="+mn-lt"/>
                          <a:ea typeface="+mn-ea"/>
                          <a:cs typeface="+mn-cs"/>
                        </a:rPr>
                        <a:t>Y216</a:t>
                      </a:r>
                    </a:p>
                    <a:p>
                      <a:r>
                        <a:rPr lang="en-GB" sz="1800" b="1" u="sng" kern="1200" dirty="0">
                          <a:solidFill>
                            <a:schemeClr val="dk1"/>
                          </a:solidFill>
                          <a:effectLst/>
                          <a:latin typeface="+mn-lt"/>
                          <a:ea typeface="+mn-ea"/>
                          <a:cs typeface="+mn-cs"/>
                        </a:rPr>
                        <a:t>Knowledge only</a:t>
                      </a:r>
                    </a:p>
                    <a:p>
                      <a:r>
                        <a:rPr lang="en-GB" dirty="0"/>
                        <a:t>Your Y12 work – now</a:t>
                      </a:r>
                      <a:r>
                        <a:rPr lang="en-GB" baseline="0" dirty="0"/>
                        <a:t> a straight essay paper.</a:t>
                      </a:r>
                      <a:endParaRPr lang="en-GB" dirty="0"/>
                    </a:p>
                  </a:txBody>
                  <a:tcPr>
                    <a:solidFill>
                      <a:srgbClr val="FF0000"/>
                    </a:solidFill>
                  </a:tcPr>
                </a:tc>
                <a:extLst>
                  <a:ext uri="{0D108BD9-81ED-4DB2-BD59-A6C34878D82A}">
                    <a16:rowId xmlns:a16="http://schemas.microsoft.com/office/drawing/2014/main" val="10002"/>
                  </a:ext>
                </a:extLst>
              </a:tr>
              <a:tr h="2255108">
                <a:tc>
                  <a:txBody>
                    <a:bodyPr/>
                    <a:lstStyle/>
                    <a:p>
                      <a:r>
                        <a:rPr lang="en-GB" sz="1800" kern="1200" dirty="0">
                          <a:solidFill>
                            <a:schemeClr val="dk1"/>
                          </a:solidFill>
                          <a:effectLst/>
                          <a:latin typeface="+mn-lt"/>
                          <a:ea typeface="+mn-ea"/>
                          <a:cs typeface="+mn-cs"/>
                        </a:rPr>
                        <a:t>Russia and its rulers</a:t>
                      </a:r>
                    </a:p>
                    <a:p>
                      <a:r>
                        <a:rPr lang="en-GB" sz="1800" kern="1200" dirty="0">
                          <a:solidFill>
                            <a:schemeClr val="dk1"/>
                          </a:solidFill>
                          <a:effectLst/>
                          <a:latin typeface="+mn-lt"/>
                          <a:ea typeface="+mn-ea"/>
                          <a:cs typeface="+mn-cs"/>
                        </a:rPr>
                        <a:t>1855 – 1964</a:t>
                      </a:r>
                    </a:p>
                    <a:p>
                      <a:r>
                        <a:rPr lang="en-GB" sz="1800" kern="1200" dirty="0">
                          <a:solidFill>
                            <a:schemeClr val="dk1"/>
                          </a:solidFill>
                          <a:effectLst/>
                          <a:latin typeface="+mn-lt"/>
                          <a:ea typeface="+mn-ea"/>
                          <a:cs typeface="+mn-cs"/>
                        </a:rPr>
                        <a:t>Y318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Knowledge and Interpretation work</a:t>
                      </a:r>
                      <a:endParaRPr lang="en-GB" baseline="0" dirty="0"/>
                    </a:p>
                    <a:p>
                      <a:endParaRPr lang="en-GB" baseline="0" dirty="0"/>
                    </a:p>
                    <a:p>
                      <a:endParaRPr lang="en-GB" baseline="0" dirty="0"/>
                    </a:p>
                    <a:p>
                      <a:endParaRPr lang="en-GB" dirty="0"/>
                    </a:p>
                    <a:p>
                      <a:endParaRPr lang="en-GB" dirty="0"/>
                    </a:p>
                  </a:txBody>
                  <a:tcPr>
                    <a:solidFill>
                      <a:srgbClr val="92D050"/>
                    </a:solidFill>
                  </a:tcPr>
                </a:tc>
                <a:extLst>
                  <a:ext uri="{0D108BD9-81ED-4DB2-BD59-A6C34878D82A}">
                    <a16:rowId xmlns:a16="http://schemas.microsoft.com/office/drawing/2014/main" val="10003"/>
                  </a:ext>
                </a:extLst>
              </a:tr>
              <a:tr h="1172656">
                <a:tc>
                  <a:txBody>
                    <a:bodyPr/>
                    <a:lstStyle/>
                    <a:p>
                      <a:r>
                        <a:rPr lang="en-GB" dirty="0"/>
                        <a:t>Coursework</a:t>
                      </a:r>
                    </a:p>
                    <a:p>
                      <a:r>
                        <a:rPr lang="en-GB" dirty="0"/>
                        <a:t>Y100</a:t>
                      </a:r>
                    </a:p>
                    <a:p>
                      <a:r>
                        <a:rPr lang="en-GB" b="1" u="sng" dirty="0"/>
                        <a:t>All skills and independent research</a:t>
                      </a:r>
                    </a:p>
                    <a:p>
                      <a:endParaRPr lang="en-GB" dirty="0"/>
                    </a:p>
                  </a:txBody>
                  <a:tcP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54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343" t="21439" r="19760" b="61005"/>
          <a:stretch/>
        </p:blipFill>
        <p:spPr>
          <a:xfrm>
            <a:off x="284251" y="620688"/>
            <a:ext cx="8575499" cy="1368152"/>
          </a:xfrm>
          <a:prstGeom prst="rect">
            <a:avLst/>
          </a:prstGeom>
        </p:spPr>
      </p:pic>
      <p:sp>
        <p:nvSpPr>
          <p:cNvPr id="5" name="Bent-Up Arrow 4"/>
          <p:cNvSpPr/>
          <p:nvPr/>
        </p:nvSpPr>
        <p:spPr>
          <a:xfrm rot="5400000">
            <a:off x="1331640" y="2204864"/>
            <a:ext cx="1800200" cy="165618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4">
            <a:extLst>
              <a:ext uri="{FF2B5EF4-FFF2-40B4-BE49-F238E27FC236}">
                <a16:creationId xmlns:a16="http://schemas.microsoft.com/office/drawing/2014/main" id="{27A02851-16C6-45A9-9D5E-B4AED0F13944}"/>
              </a:ext>
            </a:extLst>
          </p:cNvPr>
          <p:cNvSpPr txBox="1">
            <a:spLocks/>
          </p:cNvSpPr>
          <p:nvPr/>
        </p:nvSpPr>
        <p:spPr>
          <a:xfrm>
            <a:off x="3203848" y="3055894"/>
            <a:ext cx="5400600" cy="332543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GB" sz="2400" b="1" dirty="0" smtClean="0">
                <a:solidFill>
                  <a:schemeClr val="tx1"/>
                </a:solidFill>
              </a:rPr>
              <a:t>Three factors…</a:t>
            </a:r>
          </a:p>
          <a:p>
            <a:pPr marL="514350" indent="-514350" algn="l">
              <a:buClr>
                <a:schemeClr val="tx1"/>
              </a:buClr>
              <a:buFont typeface="+mj-lt"/>
              <a:buAutoNum type="romanUcPeriod"/>
            </a:pPr>
            <a:r>
              <a:rPr lang="en-GB" sz="2400" dirty="0" smtClean="0">
                <a:solidFill>
                  <a:schemeClr val="tx1"/>
                </a:solidFill>
              </a:rPr>
              <a:t>Knowledge &amp; understanding</a:t>
            </a:r>
          </a:p>
          <a:p>
            <a:pPr marL="514350" indent="-514350" algn="l">
              <a:buClr>
                <a:schemeClr val="tx1"/>
              </a:buClr>
              <a:buFont typeface="+mj-lt"/>
              <a:buAutoNum type="romanUcPeriod"/>
            </a:pPr>
            <a:r>
              <a:rPr lang="en-GB" sz="2400" dirty="0" smtClean="0">
                <a:solidFill>
                  <a:schemeClr val="tx1"/>
                </a:solidFill>
              </a:rPr>
              <a:t>Analysis &amp; evaluation</a:t>
            </a:r>
          </a:p>
          <a:p>
            <a:pPr marL="514350" indent="-514350" algn="l">
              <a:buClr>
                <a:schemeClr val="tx1"/>
              </a:buClr>
              <a:buFont typeface="+mj-lt"/>
              <a:buAutoNum type="romanUcPeriod"/>
            </a:pPr>
            <a:r>
              <a:rPr lang="en-GB" sz="2400" dirty="0" smtClean="0">
                <a:solidFill>
                  <a:schemeClr val="tx1"/>
                </a:solidFill>
              </a:rPr>
              <a:t>Judgement (via direct comparison)</a:t>
            </a:r>
            <a:endParaRPr lang="en-GB" sz="2200" dirty="0">
              <a:solidFill>
                <a:schemeClr val="tx1"/>
              </a:solidFill>
            </a:endParaRPr>
          </a:p>
        </p:txBody>
      </p:sp>
      <p:sp>
        <p:nvSpPr>
          <p:cNvPr id="7" name="Rounded Rectangle 6"/>
          <p:cNvSpPr/>
          <p:nvPr/>
        </p:nvSpPr>
        <p:spPr>
          <a:xfrm>
            <a:off x="5087779" y="4065349"/>
            <a:ext cx="13681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7544" y="5955504"/>
            <a:ext cx="7105150" cy="461665"/>
          </a:xfrm>
          <a:prstGeom prst="rect">
            <a:avLst/>
          </a:prstGeom>
          <a:noFill/>
        </p:spPr>
        <p:txBody>
          <a:bodyPr wrap="none" rtlCol="0">
            <a:spAutoFit/>
          </a:bodyPr>
          <a:lstStyle/>
          <a:p>
            <a:r>
              <a:rPr lang="en-GB" sz="2400" i="1" dirty="0" smtClean="0"/>
              <a:t>“Assigning </a:t>
            </a:r>
            <a:r>
              <a:rPr lang="en-GB" sz="2400" i="1" u="sng" dirty="0" smtClean="0">
                <a:solidFill>
                  <a:srgbClr val="FF0000"/>
                </a:solidFill>
              </a:rPr>
              <a:t>relative</a:t>
            </a:r>
            <a:r>
              <a:rPr lang="en-GB" sz="2400" i="1" dirty="0" smtClean="0"/>
              <a:t> </a:t>
            </a:r>
            <a:r>
              <a:rPr lang="en-GB" sz="2400" i="1" u="sng" dirty="0" smtClean="0"/>
              <a:t>weight</a:t>
            </a:r>
            <a:r>
              <a:rPr lang="en-GB" sz="2400" i="1" dirty="0" smtClean="0"/>
              <a:t> or </a:t>
            </a:r>
            <a:r>
              <a:rPr lang="en-GB" sz="2400" i="1" u="sng" dirty="0" smtClean="0"/>
              <a:t>value</a:t>
            </a:r>
            <a:r>
              <a:rPr lang="en-GB" sz="2400" i="1" dirty="0" smtClean="0"/>
              <a:t> to evidence or argument”</a:t>
            </a:r>
            <a:endParaRPr lang="en-GB" sz="2400" i="1" dirty="0"/>
          </a:p>
        </p:txBody>
      </p:sp>
    </p:spTree>
    <p:extLst>
      <p:ext uri="{BB962C8B-B14F-4D97-AF65-F5344CB8AC3E}">
        <p14:creationId xmlns:p14="http://schemas.microsoft.com/office/powerpoint/2010/main" val="19569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63A7753-7DC4-4647-B16A-A99C4602D2F5}"/>
              </a:ext>
            </a:extLst>
          </p:cNvPr>
          <p:cNvGraphicFramePr>
            <a:graphicFrameLocks noGrp="1"/>
          </p:cNvGraphicFramePr>
          <p:nvPr>
            <p:extLst>
              <p:ext uri="{D42A27DB-BD31-4B8C-83A1-F6EECF244321}">
                <p14:modId xmlns:p14="http://schemas.microsoft.com/office/powerpoint/2010/main" val="4026149984"/>
              </p:ext>
            </p:extLst>
          </p:nvPr>
        </p:nvGraphicFramePr>
        <p:xfrm>
          <a:off x="1835696" y="2328862"/>
          <a:ext cx="6604208" cy="2200275"/>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20000"/>
                    </a:ext>
                  </a:extLst>
                </a:gridCol>
                <a:gridCol w="1391774">
                  <a:extLst>
                    <a:ext uri="{9D8B030D-6E8A-4147-A177-3AD203B41FA5}">
                      <a16:colId xmlns:a16="http://schemas.microsoft.com/office/drawing/2014/main" val="20001"/>
                    </a:ext>
                  </a:extLst>
                </a:gridCol>
                <a:gridCol w="1594532">
                  <a:extLst>
                    <a:ext uri="{9D8B030D-6E8A-4147-A177-3AD203B41FA5}">
                      <a16:colId xmlns:a16="http://schemas.microsoft.com/office/drawing/2014/main" val="20002"/>
                    </a:ext>
                  </a:extLst>
                </a:gridCol>
                <a:gridCol w="1302671">
                  <a:extLst>
                    <a:ext uri="{9D8B030D-6E8A-4147-A177-3AD203B41FA5}">
                      <a16:colId xmlns:a16="http://schemas.microsoft.com/office/drawing/2014/main" val="20003"/>
                    </a:ext>
                  </a:extLst>
                </a:gridCol>
              </a:tblGrid>
              <a:tr h="370891">
                <a:tc>
                  <a:txBody>
                    <a:bodyPr/>
                    <a:lstStyle/>
                    <a:p>
                      <a:pPr algn="ctr"/>
                      <a:r>
                        <a:rPr lang="en-GB" sz="1800" dirty="0"/>
                        <a:t>Task</a:t>
                      </a:r>
                    </a:p>
                  </a:txBody>
                  <a:tcPr marL="91432" marR="91432" marT="45726" marB="45726"/>
                </a:tc>
                <a:tc>
                  <a:txBody>
                    <a:bodyPr/>
                    <a:lstStyle/>
                    <a:p>
                      <a:pPr algn="ctr"/>
                      <a:r>
                        <a:rPr lang="en-GB" sz="1800" dirty="0"/>
                        <a:t>Timings</a:t>
                      </a:r>
                    </a:p>
                  </a:txBody>
                  <a:tcPr marL="91432" marR="91432" marT="45726" marB="45726"/>
                </a:tc>
                <a:tc>
                  <a:txBody>
                    <a:bodyPr/>
                    <a:lstStyle/>
                    <a:p>
                      <a:pPr algn="ctr"/>
                      <a:r>
                        <a:rPr lang="en-GB" sz="1800" dirty="0"/>
                        <a:t>Paragraphs</a:t>
                      </a:r>
                    </a:p>
                  </a:txBody>
                  <a:tcPr marL="91432" marR="91432" marT="45726" marB="45726"/>
                </a:tc>
                <a:tc>
                  <a:txBody>
                    <a:bodyPr/>
                    <a:lstStyle/>
                    <a:p>
                      <a:pPr algn="ctr"/>
                      <a:r>
                        <a:rPr lang="en-GB" sz="1800" dirty="0"/>
                        <a:t>Marks</a:t>
                      </a:r>
                    </a:p>
                  </a:txBody>
                  <a:tcPr marL="91432" marR="91432" marT="45726" marB="45726"/>
                </a:tc>
                <a:extLst>
                  <a:ext uri="{0D108BD9-81ED-4DB2-BD59-A6C34878D82A}">
                    <a16:rowId xmlns:a16="http://schemas.microsoft.com/office/drawing/2014/main" val="10000"/>
                  </a:ext>
                </a:extLst>
              </a:tr>
              <a:tr h="1189142">
                <a:tc>
                  <a:txBody>
                    <a:bodyPr/>
                    <a:lstStyle/>
                    <a:p>
                      <a:r>
                        <a:rPr lang="en-GB" sz="1800" b="1" dirty="0"/>
                        <a:t>Interpretations</a:t>
                      </a:r>
                    </a:p>
                    <a:p>
                      <a:endParaRPr lang="en-GB" sz="1800" b="1" dirty="0"/>
                    </a:p>
                    <a:p>
                      <a:r>
                        <a:rPr lang="en-GB" sz="1800" b="1" dirty="0"/>
                        <a:t>Essay planning</a:t>
                      </a:r>
                    </a:p>
                  </a:txBody>
                  <a:tcPr marL="91432" marR="91432" marT="45726" marB="45726">
                    <a:solidFill>
                      <a:schemeClr val="accent1"/>
                    </a:solidFill>
                  </a:tcPr>
                </a:tc>
                <a:tc>
                  <a:txBody>
                    <a:bodyPr/>
                    <a:lstStyle/>
                    <a:p>
                      <a:r>
                        <a:rPr lang="en-GB" sz="1800" b="1" dirty="0"/>
                        <a:t>10 minutes</a:t>
                      </a:r>
                    </a:p>
                    <a:p>
                      <a:endParaRPr lang="en-GB" sz="1800" b="1" dirty="0"/>
                    </a:p>
                    <a:p>
                      <a:endParaRPr lang="en-GB" sz="1800" b="1" dirty="0"/>
                    </a:p>
                    <a:p>
                      <a:r>
                        <a:rPr lang="en-GB" sz="1800" b="1" dirty="0"/>
                        <a:t>5 minutes</a:t>
                      </a:r>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extLst>
                  <a:ext uri="{0D108BD9-81ED-4DB2-BD59-A6C34878D82A}">
                    <a16:rowId xmlns:a16="http://schemas.microsoft.com/office/drawing/2014/main" val="10001"/>
                  </a:ext>
                </a:extLst>
              </a:tr>
              <a:tr h="640242">
                <a:tc>
                  <a:txBody>
                    <a:bodyPr/>
                    <a:lstStyle/>
                    <a:p>
                      <a:r>
                        <a:rPr lang="en-GB" sz="1800" b="1" dirty="0"/>
                        <a:t>Writing</a:t>
                      </a:r>
                    </a:p>
                  </a:txBody>
                  <a:tcPr marL="91432" marR="91432" marT="45726" marB="45726">
                    <a:solidFill>
                      <a:schemeClr val="accent1"/>
                    </a:solidFill>
                  </a:tcPr>
                </a:tc>
                <a:tc>
                  <a:txBody>
                    <a:bodyPr/>
                    <a:lstStyle/>
                    <a:p>
                      <a:r>
                        <a:rPr lang="en-GB" sz="1800" b="1" dirty="0"/>
                        <a:t>40 minutes</a:t>
                      </a:r>
                    </a:p>
                  </a:txBody>
                  <a:tcPr marL="91432" marR="91432" marT="45726" marB="45726">
                    <a:solidFill>
                      <a:schemeClr val="accent1"/>
                    </a:solidFill>
                  </a:tcPr>
                </a:tc>
                <a:tc>
                  <a:txBody>
                    <a:bodyPr/>
                    <a:lstStyle/>
                    <a:p>
                      <a:pPr algn="ctr"/>
                      <a:r>
                        <a:rPr lang="en-GB" sz="1800" b="1" dirty="0"/>
                        <a:t>4 + a conclusion </a:t>
                      </a:r>
                    </a:p>
                  </a:txBody>
                  <a:tcPr marL="91432" marR="91432" marT="45726" marB="45726">
                    <a:solidFill>
                      <a:schemeClr val="accent1"/>
                    </a:solidFill>
                  </a:tcPr>
                </a:tc>
                <a:tc>
                  <a:txBody>
                    <a:bodyPr/>
                    <a:lstStyle/>
                    <a:p>
                      <a:pPr algn="ctr"/>
                      <a:r>
                        <a:rPr lang="en-GB" sz="1800" b="1" dirty="0"/>
                        <a:t>30</a:t>
                      </a:r>
                    </a:p>
                  </a:txBody>
                  <a:tcPr marL="91432" marR="91432" marT="45726" marB="45726">
                    <a:solidFill>
                      <a:schemeClr val="accent1"/>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55625F5E-D316-41B4-94A4-F881B9B18E05}"/>
              </a:ext>
            </a:extLst>
          </p:cNvPr>
          <p:cNvGraphicFramePr>
            <a:graphicFrameLocks noGrp="1"/>
          </p:cNvGraphicFramePr>
          <p:nvPr>
            <p:extLst>
              <p:ext uri="{D42A27DB-BD31-4B8C-83A1-F6EECF244321}">
                <p14:modId xmlns:p14="http://schemas.microsoft.com/office/powerpoint/2010/main" val="3793553172"/>
              </p:ext>
            </p:extLst>
          </p:nvPr>
        </p:nvGraphicFramePr>
        <p:xfrm>
          <a:off x="1835696" y="4518477"/>
          <a:ext cx="6604208" cy="1697143"/>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3928452778"/>
                    </a:ext>
                  </a:extLst>
                </a:gridCol>
                <a:gridCol w="1391774">
                  <a:extLst>
                    <a:ext uri="{9D8B030D-6E8A-4147-A177-3AD203B41FA5}">
                      <a16:colId xmlns:a16="http://schemas.microsoft.com/office/drawing/2014/main" val="608550925"/>
                    </a:ext>
                  </a:extLst>
                </a:gridCol>
                <a:gridCol w="1594532">
                  <a:extLst>
                    <a:ext uri="{9D8B030D-6E8A-4147-A177-3AD203B41FA5}">
                      <a16:colId xmlns:a16="http://schemas.microsoft.com/office/drawing/2014/main" val="521934673"/>
                    </a:ext>
                  </a:extLst>
                </a:gridCol>
                <a:gridCol w="1302671">
                  <a:extLst>
                    <a:ext uri="{9D8B030D-6E8A-4147-A177-3AD203B41FA5}">
                      <a16:colId xmlns:a16="http://schemas.microsoft.com/office/drawing/2014/main" val="487689728"/>
                    </a:ext>
                  </a:extLst>
                </a:gridCol>
              </a:tblGrid>
              <a:tr h="782731">
                <a:tc>
                  <a:txBody>
                    <a:bodyPr/>
                    <a:lstStyle/>
                    <a:p>
                      <a:endParaRPr lang="en-GB" sz="1800" b="1" dirty="0"/>
                    </a:p>
                    <a:p>
                      <a:r>
                        <a:rPr lang="en-GB" sz="1800" b="1" dirty="0"/>
                        <a:t>Essay planning</a:t>
                      </a:r>
                    </a:p>
                  </a:txBody>
                  <a:tcPr marL="91432" marR="91432" marT="45726" marB="45726">
                    <a:solidFill>
                      <a:srgbClr val="92D050"/>
                    </a:solidFill>
                  </a:tcPr>
                </a:tc>
                <a:tc>
                  <a:txBody>
                    <a:bodyPr/>
                    <a:lstStyle/>
                    <a:p>
                      <a:endParaRPr lang="en-GB" sz="1800" b="1" dirty="0"/>
                    </a:p>
                    <a:p>
                      <a:r>
                        <a:rPr lang="en-GB" sz="1800" b="1" dirty="0"/>
                        <a:t>10 minutes</a:t>
                      </a:r>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extLst>
                  <a:ext uri="{0D108BD9-81ED-4DB2-BD59-A6C34878D82A}">
                    <a16:rowId xmlns:a16="http://schemas.microsoft.com/office/drawing/2014/main" val="49328881"/>
                  </a:ext>
                </a:extLst>
              </a:tr>
              <a:tr h="640242">
                <a:tc>
                  <a:txBody>
                    <a:bodyPr/>
                    <a:lstStyle/>
                    <a:p>
                      <a:r>
                        <a:rPr lang="en-GB" sz="1800" b="1" dirty="0"/>
                        <a:t>Writing synoptic essays</a:t>
                      </a:r>
                    </a:p>
                    <a:p>
                      <a:pPr algn="ctr"/>
                      <a:r>
                        <a:rPr lang="en-GB" sz="1800" b="1" dirty="0"/>
                        <a:t>x2</a:t>
                      </a:r>
                    </a:p>
                  </a:txBody>
                  <a:tcPr marL="91432" marR="91432" marT="45726" marB="45726">
                    <a:solidFill>
                      <a:srgbClr val="92D050"/>
                    </a:solidFill>
                  </a:tcPr>
                </a:tc>
                <a:tc>
                  <a:txBody>
                    <a:bodyPr/>
                    <a:lstStyle/>
                    <a:p>
                      <a:r>
                        <a:rPr lang="en-GB" sz="1800" b="1" dirty="0"/>
                        <a:t>40 minutes</a:t>
                      </a:r>
                    </a:p>
                    <a:p>
                      <a:pPr algn="ctr"/>
                      <a:endParaRPr lang="en-GB" sz="1800" b="1" dirty="0"/>
                    </a:p>
                    <a:p>
                      <a:pPr algn="ctr"/>
                      <a:r>
                        <a:rPr lang="en-GB" sz="1800" b="1" dirty="0"/>
                        <a:t>x2</a:t>
                      </a:r>
                    </a:p>
                  </a:txBody>
                  <a:tcPr marL="91432" marR="91432" marT="45726" marB="45726">
                    <a:solidFill>
                      <a:srgbClr val="92D050"/>
                    </a:solidFill>
                  </a:tcPr>
                </a:tc>
                <a:tc>
                  <a:txBody>
                    <a:bodyPr/>
                    <a:lstStyle/>
                    <a:p>
                      <a:pPr algn="ctr"/>
                      <a:r>
                        <a:rPr lang="en-GB" sz="1800" b="1" dirty="0"/>
                        <a:t>3/4 + a conclusion</a:t>
                      </a:r>
                    </a:p>
                    <a:p>
                      <a:pPr algn="ctr"/>
                      <a:r>
                        <a:rPr lang="en-GB" sz="1800" b="1" dirty="0"/>
                        <a:t>x2</a:t>
                      </a:r>
                    </a:p>
                  </a:txBody>
                  <a:tcPr marL="91432" marR="91432" marT="45726" marB="45726">
                    <a:solidFill>
                      <a:srgbClr val="92D050"/>
                    </a:solidFill>
                  </a:tcPr>
                </a:tc>
                <a:tc>
                  <a:txBody>
                    <a:bodyPr/>
                    <a:lstStyle/>
                    <a:p>
                      <a:pPr algn="ctr"/>
                      <a:r>
                        <a:rPr lang="en-GB" sz="1800" b="1" dirty="0"/>
                        <a:t>25</a:t>
                      </a:r>
                    </a:p>
                    <a:p>
                      <a:pPr algn="ctr"/>
                      <a:endParaRPr lang="en-GB" sz="1800" b="1" dirty="0"/>
                    </a:p>
                    <a:p>
                      <a:pPr algn="ctr"/>
                      <a:r>
                        <a:rPr lang="en-GB" sz="1800" b="1" dirty="0"/>
                        <a:t>x2</a:t>
                      </a:r>
                    </a:p>
                  </a:txBody>
                  <a:tcPr marL="91432" marR="91432" marT="45726" marB="45726">
                    <a:solidFill>
                      <a:srgbClr val="92D050"/>
                    </a:solidFill>
                  </a:tcPr>
                </a:tc>
                <a:extLst>
                  <a:ext uri="{0D108BD9-81ED-4DB2-BD59-A6C34878D82A}">
                    <a16:rowId xmlns:a16="http://schemas.microsoft.com/office/drawing/2014/main" val="4069893328"/>
                  </a:ext>
                </a:extLst>
              </a:tr>
            </a:tbl>
          </a:graphicData>
        </a:graphic>
      </p:graphicFrame>
      <p:sp>
        <p:nvSpPr>
          <p:cNvPr id="3" name="Arrow: Notched Right 2">
            <a:extLst>
              <a:ext uri="{FF2B5EF4-FFF2-40B4-BE49-F238E27FC236}">
                <a16:creationId xmlns:a16="http://schemas.microsoft.com/office/drawing/2014/main" id="{BF751748-18F8-4629-BDE4-C47637C845D2}"/>
              </a:ext>
            </a:extLst>
          </p:cNvPr>
          <p:cNvSpPr/>
          <p:nvPr/>
        </p:nvSpPr>
        <p:spPr>
          <a:xfrm>
            <a:off x="179512" y="2924944"/>
            <a:ext cx="1440160" cy="100811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Depth Study</a:t>
            </a:r>
          </a:p>
        </p:txBody>
      </p:sp>
      <p:sp>
        <p:nvSpPr>
          <p:cNvPr id="7" name="Arrow: Notched Right 6">
            <a:extLst>
              <a:ext uri="{FF2B5EF4-FFF2-40B4-BE49-F238E27FC236}">
                <a16:creationId xmlns:a16="http://schemas.microsoft.com/office/drawing/2014/main" id="{0D10A24E-0C09-4545-98B2-3D428FB075B0}"/>
              </a:ext>
            </a:extLst>
          </p:cNvPr>
          <p:cNvSpPr/>
          <p:nvPr/>
        </p:nvSpPr>
        <p:spPr>
          <a:xfrm>
            <a:off x="194291" y="4629120"/>
            <a:ext cx="1440160" cy="82809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Synoptic writing</a:t>
            </a:r>
          </a:p>
        </p:txBody>
      </p:sp>
      <p:sp>
        <p:nvSpPr>
          <p:cNvPr id="8" name="Title 7">
            <a:extLst>
              <a:ext uri="{FF2B5EF4-FFF2-40B4-BE49-F238E27FC236}">
                <a16:creationId xmlns:a16="http://schemas.microsoft.com/office/drawing/2014/main" id="{F5D13B5C-960E-462C-9C95-2562B77AB6DA}"/>
              </a:ext>
            </a:extLst>
          </p:cNvPr>
          <p:cNvSpPr>
            <a:spLocks noGrp="1"/>
          </p:cNvSpPr>
          <p:nvPr>
            <p:ph type="ctrTitle"/>
          </p:nvPr>
        </p:nvSpPr>
        <p:spPr>
          <a:xfrm>
            <a:off x="1835696" y="234860"/>
            <a:ext cx="6604208" cy="1994020"/>
          </a:xfrm>
        </p:spPr>
        <p:txBody>
          <a:bodyPr>
            <a:normAutofit/>
          </a:bodyPr>
          <a:lstStyle/>
          <a:p>
            <a:r>
              <a:rPr lang="en-GB" sz="2300" b="1" u="sng" dirty="0"/>
              <a:t>Getting the Russia and her rulers Paper (Y318) correct</a:t>
            </a:r>
            <a:r>
              <a:rPr lang="en-GB" sz="2300" dirty="0"/>
              <a:t/>
            </a:r>
            <a:br>
              <a:rPr lang="en-GB" sz="2300" dirty="0"/>
            </a:br>
            <a:r>
              <a:rPr lang="en-GB" sz="2300" dirty="0"/>
              <a:t/>
            </a:r>
            <a:br>
              <a:rPr lang="en-GB" sz="2300" dirty="0"/>
            </a:br>
            <a:r>
              <a:rPr lang="en-GB" sz="2300" dirty="0"/>
              <a:t>Please look at the 2018 paper and marked answer</a:t>
            </a:r>
            <a:endParaRPr lang="en-GB" dirty="0"/>
          </a:p>
        </p:txBody>
      </p:sp>
    </p:spTree>
    <p:extLst>
      <p:ext uri="{BB962C8B-B14F-4D97-AF65-F5344CB8AC3E}">
        <p14:creationId xmlns:p14="http://schemas.microsoft.com/office/powerpoint/2010/main" val="26651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a:spLocks noGrp="1"/>
          </p:cNvSpPr>
          <p:nvPr>
            <p:ph type="title"/>
          </p:nvPr>
        </p:nvSpPr>
        <p:spPr>
          <a:xfrm>
            <a:off x="1043608" y="476672"/>
            <a:ext cx="6500192" cy="2304256"/>
          </a:xfrm>
        </p:spPr>
        <p:txBody>
          <a:bodyPr>
            <a:normAutofit fontScale="90000"/>
          </a:bodyPr>
          <a:lstStyle/>
          <a:p>
            <a:r>
              <a:rPr lang="en-GB" b="1" u="sng" dirty="0"/>
              <a:t>Getting the Russia and her rulers Paper (Y318) correct</a:t>
            </a:r>
            <a:r>
              <a:rPr lang="en-GB" dirty="0"/>
              <a:t/>
            </a:r>
            <a:br>
              <a:rPr lang="en-GB" dirty="0"/>
            </a:br>
            <a:r>
              <a:rPr lang="en-GB" dirty="0"/>
              <a:t>Two skills interpretations (below) and synoptic writing</a:t>
            </a:r>
            <a:br>
              <a:rPr lang="en-GB" dirty="0"/>
            </a:br>
            <a:r>
              <a:rPr lang="en-GB" dirty="0"/>
              <a:t/>
            </a:r>
            <a:br>
              <a:rPr lang="en-GB" dirty="0"/>
            </a:br>
            <a:r>
              <a:rPr lang="en-GB" dirty="0"/>
              <a:t>Please look at the 2018 paper and marked answer</a:t>
            </a:r>
          </a:p>
        </p:txBody>
      </p:sp>
      <p:sp>
        <p:nvSpPr>
          <p:cNvPr id="5" name="Content Placeholder 2">
            <a:extLst>
              <a:ext uri="{FF2B5EF4-FFF2-40B4-BE49-F238E27FC236}">
                <a16:creationId xmlns:a16="http://schemas.microsoft.com/office/drawing/2014/main" id="{684A3281-8E27-4AD2-904E-C15C03BAEA29}"/>
              </a:ext>
            </a:extLst>
          </p:cNvPr>
          <p:cNvSpPr>
            <a:spLocks noGrp="1"/>
          </p:cNvSpPr>
          <p:nvPr>
            <p:ph idx="1"/>
          </p:nvPr>
        </p:nvSpPr>
        <p:spPr>
          <a:xfrm>
            <a:off x="467544" y="2924944"/>
            <a:ext cx="7488831" cy="3096344"/>
          </a:xfrm>
        </p:spPr>
        <p:txBody>
          <a:bodyPr>
            <a:normAutofit lnSpcReduction="10000"/>
          </a:bodyPr>
          <a:lstStyle/>
          <a:p>
            <a:pPr marL="0" indent="0">
              <a:buNone/>
            </a:pPr>
            <a:r>
              <a:rPr lang="en-GB" sz="2400" b="1" i="1" dirty="0"/>
              <a:t>From OCR Guidance booklet:</a:t>
            </a:r>
          </a:p>
          <a:p>
            <a:pPr marL="0" indent="0" algn="ctr">
              <a:buNone/>
            </a:pPr>
            <a:endParaRPr lang="en-GB" sz="2400" b="1" i="1" dirty="0"/>
          </a:p>
          <a:p>
            <a:pPr marL="0" indent="0" algn="ctr">
              <a:buNone/>
            </a:pPr>
            <a:r>
              <a:rPr lang="en-GB" sz="2400" b="1" i="1" dirty="0"/>
              <a:t>“The key to high-scoring answers will be recognition that the past has been debated about, that different views are held over particular issues, and the application of knowledge through which candidates can present the strengths and limitations of a given interpretation.”</a:t>
            </a:r>
          </a:p>
          <a:p>
            <a:endParaRPr lang="en-GB" dirty="0"/>
          </a:p>
        </p:txBody>
      </p:sp>
    </p:spTree>
    <p:extLst>
      <p:ext uri="{BB962C8B-B14F-4D97-AF65-F5344CB8AC3E}">
        <p14:creationId xmlns:p14="http://schemas.microsoft.com/office/powerpoint/2010/main" val="26211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7886700" cy="2592288"/>
          </a:xfrm>
        </p:spPr>
        <p:txBody>
          <a:bodyPr>
            <a:normAutofit fontScale="92500"/>
          </a:bodyPr>
          <a:lstStyle/>
          <a:p>
            <a:pPr marL="0" indent="0">
              <a:buNone/>
            </a:pPr>
            <a:endParaRPr lang="en-GB" sz="2200" i="1" dirty="0"/>
          </a:p>
          <a:p>
            <a:pPr marL="0" indent="0">
              <a:buNone/>
            </a:pPr>
            <a:r>
              <a:rPr lang="en-GB" sz="2200" b="1" i="1" dirty="0"/>
              <a:t>From OCR Guidance booklet:</a:t>
            </a:r>
          </a:p>
          <a:p>
            <a:pPr marL="0" indent="0">
              <a:buNone/>
            </a:pPr>
            <a:endParaRPr lang="en-GB" sz="2200" i="1" dirty="0"/>
          </a:p>
          <a:p>
            <a:pPr marL="0" indent="0">
              <a:buNone/>
            </a:pPr>
            <a:r>
              <a:rPr lang="en-GB" sz="2200" b="1" i="1" dirty="0"/>
              <a:t>“The interpretations selected will always be deliberate constructs by historians, produced much later than the historical event.”</a:t>
            </a:r>
          </a:p>
          <a:p>
            <a:pPr marL="0" indent="0" algn="ctr">
              <a:buNone/>
            </a:pPr>
            <a:r>
              <a:rPr lang="en-GB" b="1" i="1" u="sng" dirty="0"/>
              <a:t>DO NOT EVALUATE THE PASSAGES FOR PROVENANCE</a:t>
            </a:r>
          </a:p>
          <a:p>
            <a:pPr marL="0" indent="0">
              <a:buNone/>
            </a:pPr>
            <a:endParaRPr lang="en-GB" b="1" i="1" dirty="0"/>
          </a:p>
          <a:p>
            <a:pPr marL="0" indent="0">
              <a:buNone/>
            </a:pPr>
            <a:endParaRPr lang="en-GB" b="1" i="1" dirty="0"/>
          </a:p>
          <a:p>
            <a:pPr marL="0" indent="0">
              <a:buNone/>
            </a:pPr>
            <a:endParaRPr lang="en-GB" dirty="0"/>
          </a:p>
        </p:txBody>
      </p:sp>
      <p:graphicFrame>
        <p:nvGraphicFramePr>
          <p:cNvPr id="5" name="Table 4">
            <a:extLst>
              <a:ext uri="{FF2B5EF4-FFF2-40B4-BE49-F238E27FC236}">
                <a16:creationId xmlns:a16="http://schemas.microsoft.com/office/drawing/2014/main" id="{9CE2258D-BCAB-4D24-AB85-0447F48E5240}"/>
              </a:ext>
            </a:extLst>
          </p:cNvPr>
          <p:cNvGraphicFramePr>
            <a:graphicFrameLocks noGrp="1"/>
          </p:cNvGraphicFramePr>
          <p:nvPr>
            <p:extLst>
              <p:ext uri="{D42A27DB-BD31-4B8C-83A1-F6EECF244321}">
                <p14:modId xmlns:p14="http://schemas.microsoft.com/office/powerpoint/2010/main" val="1325316586"/>
              </p:ext>
            </p:extLst>
          </p:nvPr>
        </p:nvGraphicFramePr>
        <p:xfrm>
          <a:off x="838200" y="3212975"/>
          <a:ext cx="7622232" cy="3394932"/>
        </p:xfrm>
        <a:graphic>
          <a:graphicData uri="http://schemas.openxmlformats.org/drawingml/2006/table">
            <a:tbl>
              <a:tblPr firstRow="1" firstCol="1" bandRow="1">
                <a:tableStyleId>{5C22544A-7EE6-4342-B048-85BDC9FD1C3A}</a:tableStyleId>
              </a:tblPr>
              <a:tblGrid>
                <a:gridCol w="1115759">
                  <a:extLst>
                    <a:ext uri="{9D8B030D-6E8A-4147-A177-3AD203B41FA5}">
                      <a16:colId xmlns:a16="http://schemas.microsoft.com/office/drawing/2014/main" val="3521139138"/>
                    </a:ext>
                  </a:extLst>
                </a:gridCol>
                <a:gridCol w="6506473">
                  <a:extLst>
                    <a:ext uri="{9D8B030D-6E8A-4147-A177-3AD203B41FA5}">
                      <a16:colId xmlns:a16="http://schemas.microsoft.com/office/drawing/2014/main" val="2537732267"/>
                    </a:ext>
                  </a:extLst>
                </a:gridCol>
              </a:tblGrid>
              <a:tr h="2097699">
                <a:tc>
                  <a:txBody>
                    <a:bodyPr/>
                    <a:lstStyle/>
                    <a:p>
                      <a:pPr algn="ctr">
                        <a:lnSpc>
                          <a:spcPct val="115000"/>
                        </a:lnSpc>
                        <a:spcAft>
                          <a:spcPts val="0"/>
                        </a:spcAft>
                      </a:pPr>
                      <a:r>
                        <a:rPr lang="en-GB" sz="2400">
                          <a:solidFill>
                            <a:schemeClr val="tx1"/>
                          </a:solidFill>
                          <a:effectLst/>
                        </a:rPr>
                        <a:t>Level 6 </a:t>
                      </a:r>
                    </a:p>
                    <a:p>
                      <a:pPr algn="ctr">
                        <a:lnSpc>
                          <a:spcPct val="115000"/>
                        </a:lnSpc>
                        <a:spcAft>
                          <a:spcPts val="0"/>
                        </a:spcAft>
                      </a:pPr>
                      <a:r>
                        <a:rPr lang="en-GB" sz="2400">
                          <a:solidFill>
                            <a:schemeClr val="tx1"/>
                          </a:solidFill>
                          <a:effectLst/>
                        </a:rPr>
                        <a:t>A </a:t>
                      </a:r>
                    </a:p>
                    <a:p>
                      <a:pPr algn="ctr">
                        <a:lnSpc>
                          <a:spcPct val="115000"/>
                        </a:lnSpc>
                        <a:spcAft>
                          <a:spcPts val="0"/>
                        </a:spcAft>
                      </a:pPr>
                      <a:r>
                        <a:rPr lang="en-GB" sz="2400">
                          <a:solidFill>
                            <a:schemeClr val="tx1"/>
                          </a:solidFill>
                          <a:effectLst/>
                        </a:rPr>
                        <a:t>26 - 30</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92" marR="56292" marT="28146" marB="28146"/>
                </a:tc>
                <a:tc>
                  <a:txBody>
                    <a:bodyPr/>
                    <a:lstStyle/>
                    <a:p>
                      <a:pPr algn="ctr">
                        <a:lnSpc>
                          <a:spcPct val="115000"/>
                        </a:lnSpc>
                        <a:spcAft>
                          <a:spcPts val="0"/>
                        </a:spcAft>
                      </a:pPr>
                      <a:r>
                        <a:rPr lang="en-GB" sz="2400" dirty="0">
                          <a:solidFill>
                            <a:schemeClr val="tx1"/>
                          </a:solidFill>
                          <a:effectLst/>
                        </a:rPr>
                        <a:t>The answer has a very good focus on the question throughout. It has thorough and sustained evaluation of the interpretations, using detailed and accurate knowledge of the historical context and the wider historical debate around the issue, in order to produce a convincing and supported analysis of them in relation to the question.</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92" marR="56292" marT="28146" marB="28146"/>
                </a:tc>
                <a:extLst>
                  <a:ext uri="{0D108BD9-81ED-4DB2-BD59-A6C34878D82A}">
                    <a16:rowId xmlns:a16="http://schemas.microsoft.com/office/drawing/2014/main" val="2029902048"/>
                  </a:ext>
                </a:extLst>
              </a:tr>
            </a:tbl>
          </a:graphicData>
        </a:graphic>
      </p:graphicFrame>
    </p:spTree>
    <p:extLst>
      <p:ext uri="{BB962C8B-B14F-4D97-AF65-F5344CB8AC3E}">
        <p14:creationId xmlns:p14="http://schemas.microsoft.com/office/powerpoint/2010/main" val="5085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a:t>Analysing interpretations</a:t>
            </a:r>
          </a:p>
        </p:txBody>
      </p:sp>
      <p:sp>
        <p:nvSpPr>
          <p:cNvPr id="3" name="Content Placeholder 2"/>
          <p:cNvSpPr>
            <a:spLocks noGrp="1"/>
          </p:cNvSpPr>
          <p:nvPr>
            <p:ph idx="1"/>
          </p:nvPr>
        </p:nvSpPr>
        <p:spPr>
          <a:xfrm>
            <a:off x="611560" y="2564904"/>
            <a:ext cx="5937755" cy="3101983"/>
          </a:xfrm>
        </p:spPr>
        <p:txBody>
          <a:bodyPr>
            <a:noAutofit/>
          </a:bodyPr>
          <a:lstStyle/>
          <a:p>
            <a:r>
              <a:rPr lang="en-GB" sz="2400" b="1" i="1" dirty="0"/>
              <a:t>Read the two passages twice.</a:t>
            </a:r>
          </a:p>
          <a:p>
            <a:r>
              <a:rPr lang="en-GB" sz="2400" b="1" i="1" dirty="0"/>
              <a:t>Identify the different interpretations.</a:t>
            </a:r>
          </a:p>
          <a:p>
            <a:r>
              <a:rPr lang="en-GB" sz="2400" b="1" i="1" dirty="0"/>
              <a:t>Colour code the two views and the evidence deployed.</a:t>
            </a:r>
          </a:p>
          <a:p>
            <a:r>
              <a:rPr lang="en-GB" sz="2400" b="1" i="1" dirty="0"/>
              <a:t>Assess strengths &amp; weaknesses of each using your own knowledge.</a:t>
            </a:r>
          </a:p>
          <a:p>
            <a:r>
              <a:rPr lang="en-GB" sz="2400" b="1" i="1" dirty="0"/>
              <a:t>Decide which is most convincing.</a:t>
            </a:r>
          </a:p>
          <a:p>
            <a:r>
              <a:rPr lang="en-GB" sz="2400" b="1" i="1" dirty="0"/>
              <a:t>Lead with the view that you agree with least.</a:t>
            </a:r>
          </a:p>
        </p:txBody>
      </p:sp>
      <p:sp>
        <p:nvSpPr>
          <p:cNvPr id="4" name="Scroll: Vertical 3">
            <a:extLst>
              <a:ext uri="{FF2B5EF4-FFF2-40B4-BE49-F238E27FC236}">
                <a16:creationId xmlns:a16="http://schemas.microsoft.com/office/drawing/2014/main" id="{99ED5560-B4DB-46F0-BBA2-3D22D7AE3347}"/>
              </a:ext>
            </a:extLst>
          </p:cNvPr>
          <p:cNvSpPr/>
          <p:nvPr/>
        </p:nvSpPr>
        <p:spPr>
          <a:xfrm>
            <a:off x="6335688" y="2331484"/>
            <a:ext cx="2808312" cy="3537520"/>
          </a:xfrm>
          <a:prstGeom prst="verticalScroll">
            <a:avLst/>
          </a:prstGeom>
          <a:solidFill>
            <a:srgbClr val="FF0000"/>
          </a:solidFill>
          <a:ln w="12700" cap="flat" cmpd="sng" algn="ctr">
            <a:solidFill>
              <a:srgbClr val="F6A21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Gill Sans MT" panose="020B0502020104020203"/>
                <a:ea typeface="+mn-ea"/>
                <a:cs typeface="+mn-cs"/>
              </a:rPr>
              <a:t>Top Tips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sng" strike="noStrike" kern="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rPr>
              <a:t>You need to plan, plan </a:t>
            </a:r>
            <a:r>
              <a:rPr kumimoji="0" lang="en-GB" sz="1800" b="1" i="1" u="none" strike="noStrike" kern="0" cap="none" spc="0" normalizeH="0" baseline="0" noProof="0" dirty="0" err="1">
                <a:ln>
                  <a:noFill/>
                </a:ln>
                <a:solidFill>
                  <a:srgbClr val="000000"/>
                </a:solidFill>
                <a:effectLst/>
                <a:uLnTx/>
                <a:uFillTx/>
                <a:latin typeface="Gill Sans MT" panose="020B0502020104020203"/>
                <a:ea typeface="+mn-ea"/>
                <a:cs typeface="+mn-cs"/>
              </a:rPr>
              <a:t>plan</a:t>
            </a:r>
            <a:r>
              <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rPr>
              <a: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b="1" i="1" kern="0" dirty="0">
                <a:solidFill>
                  <a:srgbClr val="000000"/>
                </a:solidFill>
                <a:latin typeface="Gill Sans MT" panose="020B0502020104020203"/>
              </a:rPr>
              <a:t>Detailed knowledge builds confidence.</a:t>
            </a: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714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7B986A8-1553-440B-8661-506BB0F7933A}"/>
              </a:ext>
            </a:extLst>
          </p:cNvPr>
          <p:cNvPicPr>
            <a:picLocks noGrp="1" noChangeAspect="1"/>
          </p:cNvPicPr>
          <p:nvPr>
            <p:ph idx="1"/>
          </p:nvPr>
        </p:nvPicPr>
        <p:blipFill rotWithShape="1">
          <a:blip r:embed="rId2"/>
          <a:srcRect l="28532" t="18133" r="30321" b="8681"/>
          <a:stretch/>
        </p:blipFill>
        <p:spPr>
          <a:xfrm>
            <a:off x="287524" y="404664"/>
            <a:ext cx="8568952" cy="6240043"/>
          </a:xfrm>
          <a:prstGeom prst="rect">
            <a:avLst/>
          </a:prstGeom>
        </p:spPr>
      </p:pic>
    </p:spTree>
    <p:extLst>
      <p:ext uri="{BB962C8B-B14F-4D97-AF65-F5344CB8AC3E}">
        <p14:creationId xmlns:p14="http://schemas.microsoft.com/office/powerpoint/2010/main" val="37661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C689C-3493-4E05-9883-5561C93043F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89764C-1395-4760-8A9A-09F8CB16455F}"/>
              </a:ext>
            </a:extLst>
          </p:cNvPr>
          <p:cNvPicPr>
            <a:picLocks noChangeAspect="1"/>
          </p:cNvPicPr>
          <p:nvPr/>
        </p:nvPicPr>
        <p:blipFill>
          <a:blip r:embed="rId2"/>
          <a:stretch>
            <a:fillRect/>
          </a:stretch>
        </p:blipFill>
        <p:spPr>
          <a:xfrm>
            <a:off x="1115616" y="404664"/>
            <a:ext cx="6840760" cy="7488832"/>
          </a:xfrm>
          <a:prstGeom prst="rect">
            <a:avLst/>
          </a:prstGeom>
        </p:spPr>
      </p:pic>
    </p:spTree>
    <p:extLst>
      <p:ext uri="{BB962C8B-B14F-4D97-AF65-F5344CB8AC3E}">
        <p14:creationId xmlns:p14="http://schemas.microsoft.com/office/powerpoint/2010/main" val="21202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69E7CC-F5C3-4B98-B1FA-CEF2462DC348}"/>
              </a:ext>
            </a:extLst>
          </p:cNvPr>
          <p:cNvSpPr>
            <a:spLocks noGrp="1"/>
          </p:cNvSpPr>
          <p:nvPr>
            <p:ph type="title"/>
          </p:nvPr>
        </p:nvSpPr>
        <p:spPr>
          <a:xfrm>
            <a:off x="1603122" y="260648"/>
            <a:ext cx="5937755" cy="1188720"/>
          </a:xfrm>
        </p:spPr>
        <p:txBody>
          <a:bodyPr>
            <a:normAutofit/>
          </a:bodyPr>
          <a:lstStyle/>
          <a:p>
            <a:pPr algn="ctr"/>
            <a:r>
              <a:rPr lang="en-GB" b="1" u="sng" dirty="0"/>
              <a:t>Synoptic essays</a:t>
            </a:r>
          </a:p>
        </p:txBody>
      </p:sp>
      <p:pic>
        <p:nvPicPr>
          <p:cNvPr id="5" name="Picture 4">
            <a:extLst>
              <a:ext uri="{FF2B5EF4-FFF2-40B4-BE49-F238E27FC236}">
                <a16:creationId xmlns:a16="http://schemas.microsoft.com/office/drawing/2014/main" id="{7FF822C2-5C91-49FB-A6DB-653F70ED9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195" y="1614007"/>
            <a:ext cx="367188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A13CBD5-FC79-4597-9092-0ABA3F8610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11633"/>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D3E8C031-279E-476D-B7D7-A1CBC0BA63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63795"/>
            <a:ext cx="36957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5B19BA2-7C47-46ED-88E8-7E468B195F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3265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8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589004-FF03-4DB2-96E9-A5714BE095A0}"/>
              </a:ext>
            </a:extLst>
          </p:cNvPr>
          <p:cNvSpPr/>
          <p:nvPr/>
        </p:nvSpPr>
        <p:spPr>
          <a:xfrm>
            <a:off x="683568" y="1720840"/>
            <a:ext cx="7272808" cy="4832092"/>
          </a:xfrm>
          <a:prstGeom prst="rect">
            <a:avLst/>
          </a:prstGeom>
        </p:spPr>
        <p:txBody>
          <a:bodyPr wrap="square">
            <a:spAutoFit/>
          </a:bodyPr>
          <a:lstStyle/>
          <a:p>
            <a:pPr>
              <a:defRPr/>
            </a:pPr>
            <a:r>
              <a:rPr lang="en-US" sz="2800" dirty="0"/>
              <a:t>What is synthesis?</a:t>
            </a:r>
          </a:p>
          <a:p>
            <a:pPr>
              <a:buFont typeface="Arial" charset="0"/>
              <a:buChar char="•"/>
              <a:defRPr/>
            </a:pPr>
            <a:r>
              <a:rPr lang="en-US" sz="2800" i="1" dirty="0"/>
              <a:t>The bringing together of material from across the whole period</a:t>
            </a:r>
          </a:p>
          <a:p>
            <a:pPr>
              <a:buFont typeface="Arial" charset="0"/>
              <a:buChar char="•"/>
              <a:defRPr/>
            </a:pPr>
            <a:r>
              <a:rPr lang="en-US" sz="2800" i="1" dirty="0"/>
              <a:t>Making links and connections between the material</a:t>
            </a:r>
          </a:p>
          <a:p>
            <a:pPr>
              <a:buFont typeface="Arial" charset="0"/>
              <a:buChar char="•"/>
              <a:defRPr/>
            </a:pPr>
            <a:r>
              <a:rPr lang="en-US" sz="2800" i="1" dirty="0"/>
              <a:t>Explaining the similarities and differences, continuity and change  between the events</a:t>
            </a:r>
          </a:p>
          <a:p>
            <a:pPr>
              <a:buFont typeface="Arial" charset="0"/>
              <a:buChar char="•"/>
              <a:defRPr/>
            </a:pPr>
            <a:r>
              <a:rPr lang="en-US" sz="2800" i="1" dirty="0"/>
              <a:t>Comparing events/issues in each paragraph</a:t>
            </a:r>
          </a:p>
          <a:p>
            <a:pPr>
              <a:defRPr/>
            </a:pPr>
            <a:endParaRPr lang="en-US" sz="2800" dirty="0"/>
          </a:p>
          <a:p>
            <a:pPr algn="ctr">
              <a:defRPr/>
            </a:pPr>
            <a:r>
              <a:rPr lang="en-US" sz="2800" b="1" dirty="0"/>
              <a:t>This is much easier if the essay is structured thematically and not chronologically</a:t>
            </a:r>
          </a:p>
        </p:txBody>
      </p:sp>
      <p:sp>
        <p:nvSpPr>
          <p:cNvPr id="3" name="Title 1">
            <a:extLst>
              <a:ext uri="{FF2B5EF4-FFF2-40B4-BE49-F238E27FC236}">
                <a16:creationId xmlns:a16="http://schemas.microsoft.com/office/drawing/2014/main" id="{DD0002EC-AD59-4B15-90E0-690EA566DD34}"/>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The Thematic Essay and Synthesis</a:t>
            </a:r>
          </a:p>
        </p:txBody>
      </p:sp>
    </p:spTree>
    <p:extLst>
      <p:ext uri="{BB962C8B-B14F-4D97-AF65-F5344CB8AC3E}">
        <p14:creationId xmlns:p14="http://schemas.microsoft.com/office/powerpoint/2010/main" val="40416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8419C5-2834-4AF6-AFE9-0EB3146D24F1}"/>
              </a:ext>
            </a:extLst>
          </p:cNvPr>
          <p:cNvGraphicFramePr>
            <a:graphicFrameLocks noGrp="1"/>
          </p:cNvGraphicFramePr>
          <p:nvPr>
            <p:extLst>
              <p:ext uri="{D42A27DB-BD31-4B8C-83A1-F6EECF244321}">
                <p14:modId xmlns:p14="http://schemas.microsoft.com/office/powerpoint/2010/main" val="1743810151"/>
              </p:ext>
            </p:extLst>
          </p:nvPr>
        </p:nvGraphicFramePr>
        <p:xfrm>
          <a:off x="1535112" y="2420888"/>
          <a:ext cx="6073775" cy="2615202"/>
        </p:xfrm>
        <a:graphic>
          <a:graphicData uri="http://schemas.openxmlformats.org/drawingml/2006/table">
            <a:tbl>
              <a:tblPr firstRow="1" firstCol="1" bandRow="1">
                <a:tableStyleId>{5C22544A-7EE6-4342-B048-85BDC9FD1C3A}</a:tableStyleId>
              </a:tblPr>
              <a:tblGrid>
                <a:gridCol w="889093">
                  <a:extLst>
                    <a:ext uri="{9D8B030D-6E8A-4147-A177-3AD203B41FA5}">
                      <a16:colId xmlns:a16="http://schemas.microsoft.com/office/drawing/2014/main" val="1892878365"/>
                    </a:ext>
                  </a:extLst>
                </a:gridCol>
                <a:gridCol w="5184682">
                  <a:extLst>
                    <a:ext uri="{9D8B030D-6E8A-4147-A177-3AD203B41FA5}">
                      <a16:colId xmlns:a16="http://schemas.microsoft.com/office/drawing/2014/main" val="2603620542"/>
                    </a:ext>
                  </a:extLst>
                </a:gridCol>
              </a:tblGrid>
              <a:tr h="2335213">
                <a:tc>
                  <a:txBody>
                    <a:bodyPr/>
                    <a:lstStyle/>
                    <a:p>
                      <a:pPr algn="ctr">
                        <a:lnSpc>
                          <a:spcPct val="115000"/>
                        </a:lnSpc>
                        <a:spcAft>
                          <a:spcPts val="0"/>
                        </a:spcAft>
                      </a:pPr>
                      <a:r>
                        <a:rPr lang="en-GB" sz="1600" dirty="0">
                          <a:effectLst/>
                        </a:rPr>
                        <a:t>Level 6</a:t>
                      </a:r>
                    </a:p>
                    <a:p>
                      <a:pPr algn="ctr">
                        <a:lnSpc>
                          <a:spcPct val="115000"/>
                        </a:lnSpc>
                        <a:spcAft>
                          <a:spcPts val="0"/>
                        </a:spcAft>
                      </a:pPr>
                      <a:r>
                        <a:rPr lang="en-GB" sz="1600" dirty="0">
                          <a:effectLst/>
                        </a:rPr>
                        <a:t>A</a:t>
                      </a:r>
                    </a:p>
                    <a:p>
                      <a:pPr algn="ctr">
                        <a:lnSpc>
                          <a:spcPct val="115000"/>
                        </a:lnSpc>
                        <a:spcAft>
                          <a:spcPts val="0"/>
                        </a:spcAft>
                      </a:pPr>
                      <a:r>
                        <a:rPr lang="en-GB" sz="1600" dirty="0">
                          <a:effectLst/>
                        </a:rPr>
                        <a:t>25 - 22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1450" marR="91450" marT="45729" marB="45729"/>
                </a:tc>
                <a:tc>
                  <a:txBody>
                    <a:bodyPr/>
                    <a:lstStyle/>
                    <a:p>
                      <a:pPr>
                        <a:lnSpc>
                          <a:spcPct val="115000"/>
                        </a:lnSpc>
                        <a:spcAft>
                          <a:spcPts val="0"/>
                        </a:spcAft>
                      </a:pPr>
                      <a:r>
                        <a:rPr lang="en-GB" sz="1600" dirty="0">
                          <a:effectLst/>
                        </a:rPr>
                        <a:t>The answer has a very good focus on the question. Detailed and accurate knowledge and understanding is used to analyse and evaluate key features of the period studied in order to reach a fully developed synthesis supporting a convincing and substantiated judgement. There is a well-developed and sustained line of reasoning which is coherent and logically structured. The information presented is entirely relevant and substantiated.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1450" marR="91450" marT="45729" marB="45729"/>
                </a:tc>
                <a:extLst>
                  <a:ext uri="{0D108BD9-81ED-4DB2-BD59-A6C34878D82A}">
                    <a16:rowId xmlns:a16="http://schemas.microsoft.com/office/drawing/2014/main" val="2038073640"/>
                  </a:ext>
                </a:extLst>
              </a:tr>
            </a:tbl>
          </a:graphicData>
        </a:graphic>
      </p:graphicFrame>
      <p:sp>
        <p:nvSpPr>
          <p:cNvPr id="4" name="Title 1">
            <a:extLst>
              <a:ext uri="{FF2B5EF4-FFF2-40B4-BE49-F238E27FC236}">
                <a16:creationId xmlns:a16="http://schemas.microsoft.com/office/drawing/2014/main" id="{9A5F961E-1CDF-44A4-BC18-E9A61B128A9A}"/>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Mark Scheme</a:t>
            </a:r>
          </a:p>
        </p:txBody>
      </p:sp>
    </p:spTree>
    <p:extLst>
      <p:ext uri="{BB962C8B-B14F-4D97-AF65-F5344CB8AC3E}">
        <p14:creationId xmlns:p14="http://schemas.microsoft.com/office/powerpoint/2010/main" val="210566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44" t="25759" r="22805" b="34324"/>
          <a:stretch/>
        </p:blipFill>
        <p:spPr bwMode="auto">
          <a:xfrm>
            <a:off x="75834" y="2805289"/>
            <a:ext cx="898434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9129" y="404664"/>
            <a:ext cx="5937755" cy="1188720"/>
          </a:xfrm>
        </p:spPr>
        <p:txBody>
          <a:bodyPr>
            <a:normAutofit fontScale="90000"/>
          </a:bodyPr>
          <a:lstStyle/>
          <a:p>
            <a:r>
              <a:rPr lang="en-GB" dirty="0"/>
              <a:t>What do the Assessment Objectives look like, and what do they mean? </a:t>
            </a:r>
          </a:p>
        </p:txBody>
      </p:sp>
      <p:graphicFrame>
        <p:nvGraphicFramePr>
          <p:cNvPr id="3" name="Table 2">
            <a:extLst>
              <a:ext uri="{FF2B5EF4-FFF2-40B4-BE49-F238E27FC236}">
                <a16:creationId xmlns:a16="http://schemas.microsoft.com/office/drawing/2014/main" id="{FDCAFC8B-D49D-4116-9280-4296B43A0337}"/>
              </a:ext>
            </a:extLst>
          </p:cNvPr>
          <p:cNvGraphicFramePr>
            <a:graphicFrameLocks noGrp="1"/>
          </p:cNvGraphicFramePr>
          <p:nvPr>
            <p:extLst>
              <p:ext uri="{D42A27DB-BD31-4B8C-83A1-F6EECF244321}">
                <p14:modId xmlns:p14="http://schemas.microsoft.com/office/powerpoint/2010/main" val="3263391854"/>
              </p:ext>
            </p:extLst>
          </p:nvPr>
        </p:nvGraphicFramePr>
        <p:xfrm>
          <a:off x="2263750" y="1692769"/>
          <a:ext cx="4608512" cy="1112520"/>
        </p:xfrm>
        <a:graphic>
          <a:graphicData uri="http://schemas.openxmlformats.org/drawingml/2006/table">
            <a:tbl>
              <a:tblPr firstRow="1" bandRow="1">
                <a:tableStyleId>{5C22544A-7EE6-4342-B048-85BDC9FD1C3A}</a:tableStyleId>
              </a:tblPr>
              <a:tblGrid>
                <a:gridCol w="1131915">
                  <a:extLst>
                    <a:ext uri="{9D8B030D-6E8A-4147-A177-3AD203B41FA5}">
                      <a16:colId xmlns:a16="http://schemas.microsoft.com/office/drawing/2014/main" val="3742577254"/>
                    </a:ext>
                  </a:extLst>
                </a:gridCol>
                <a:gridCol w="3476597">
                  <a:extLst>
                    <a:ext uri="{9D8B030D-6E8A-4147-A177-3AD203B41FA5}">
                      <a16:colId xmlns:a16="http://schemas.microsoft.com/office/drawing/2014/main" val="2241985747"/>
                    </a:ext>
                  </a:extLst>
                </a:gridCol>
              </a:tblGrid>
              <a:tr h="370840">
                <a:tc>
                  <a:txBody>
                    <a:bodyPr/>
                    <a:lstStyle/>
                    <a:p>
                      <a:r>
                        <a:rPr lang="en-GB" b="1" dirty="0">
                          <a:solidFill>
                            <a:schemeClr val="bg1"/>
                          </a:solidFill>
                        </a:rPr>
                        <a:t>AO1</a:t>
                      </a:r>
                    </a:p>
                  </a:txBody>
                  <a:tcPr>
                    <a:solidFill>
                      <a:schemeClr val="tx1"/>
                    </a:solidFill>
                  </a:tcPr>
                </a:tc>
                <a:tc>
                  <a:txBody>
                    <a:bodyPr/>
                    <a:lstStyle/>
                    <a:p>
                      <a:r>
                        <a:rPr lang="en-GB" b="1" dirty="0"/>
                        <a:t>Knowledge and understanding</a:t>
                      </a:r>
                    </a:p>
                  </a:txBody>
                  <a:tcPr>
                    <a:solidFill>
                      <a:schemeClr val="tx1"/>
                    </a:solidFill>
                  </a:tcPr>
                </a:tc>
                <a:extLst>
                  <a:ext uri="{0D108BD9-81ED-4DB2-BD59-A6C34878D82A}">
                    <a16:rowId xmlns:a16="http://schemas.microsoft.com/office/drawing/2014/main" val="1890112694"/>
                  </a:ext>
                </a:extLst>
              </a:tr>
              <a:tr h="370840">
                <a:tc>
                  <a:txBody>
                    <a:bodyPr/>
                    <a:lstStyle/>
                    <a:p>
                      <a:r>
                        <a:rPr lang="en-GB" b="1" dirty="0">
                          <a:solidFill>
                            <a:schemeClr val="bg1"/>
                          </a:solidFill>
                        </a:rPr>
                        <a:t>AO2</a:t>
                      </a:r>
                    </a:p>
                  </a:txBody>
                  <a:tcPr>
                    <a:solidFill>
                      <a:schemeClr val="tx1"/>
                    </a:solidFill>
                  </a:tcPr>
                </a:tc>
                <a:tc>
                  <a:txBody>
                    <a:bodyPr/>
                    <a:lstStyle/>
                    <a:p>
                      <a:r>
                        <a:rPr lang="en-GB" b="1" dirty="0">
                          <a:solidFill>
                            <a:schemeClr val="bg1"/>
                          </a:solidFill>
                        </a:rPr>
                        <a:t>Source evaluation</a:t>
                      </a:r>
                    </a:p>
                  </a:txBody>
                  <a:tcPr>
                    <a:solidFill>
                      <a:schemeClr val="tx1"/>
                    </a:solidFill>
                  </a:tcPr>
                </a:tc>
                <a:extLst>
                  <a:ext uri="{0D108BD9-81ED-4DB2-BD59-A6C34878D82A}">
                    <a16:rowId xmlns:a16="http://schemas.microsoft.com/office/drawing/2014/main" val="3392924244"/>
                  </a:ext>
                </a:extLst>
              </a:tr>
              <a:tr h="370840">
                <a:tc>
                  <a:txBody>
                    <a:bodyPr/>
                    <a:lstStyle/>
                    <a:p>
                      <a:r>
                        <a:rPr lang="en-GB" b="1" dirty="0">
                          <a:solidFill>
                            <a:schemeClr val="bg1"/>
                          </a:solidFill>
                        </a:rPr>
                        <a:t>AO3</a:t>
                      </a:r>
                    </a:p>
                  </a:txBody>
                  <a:tcPr>
                    <a:solidFill>
                      <a:schemeClr val="tx1"/>
                    </a:solidFill>
                  </a:tcPr>
                </a:tc>
                <a:tc>
                  <a:txBody>
                    <a:bodyPr/>
                    <a:lstStyle/>
                    <a:p>
                      <a:r>
                        <a:rPr lang="en-GB" b="1" dirty="0">
                          <a:solidFill>
                            <a:schemeClr val="bg1"/>
                          </a:solidFill>
                        </a:rPr>
                        <a:t>Interpretations</a:t>
                      </a:r>
                    </a:p>
                  </a:txBody>
                  <a:tcPr>
                    <a:solidFill>
                      <a:schemeClr val="tx1"/>
                    </a:solidFill>
                  </a:tcPr>
                </a:tc>
                <a:extLst>
                  <a:ext uri="{0D108BD9-81ED-4DB2-BD59-A6C34878D82A}">
                    <a16:rowId xmlns:a16="http://schemas.microsoft.com/office/drawing/2014/main" val="519416174"/>
                  </a:ext>
                </a:extLst>
              </a:tr>
            </a:tbl>
          </a:graphicData>
        </a:graphic>
      </p:graphicFrame>
    </p:spTree>
    <p:extLst>
      <p:ext uri="{BB962C8B-B14F-4D97-AF65-F5344CB8AC3E}">
        <p14:creationId xmlns:p14="http://schemas.microsoft.com/office/powerpoint/2010/main" val="358537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1F0277-0EE1-452B-ACD4-9C3EC3E5C6A0}"/>
              </a:ext>
            </a:extLst>
          </p:cNvPr>
          <p:cNvSpPr/>
          <p:nvPr/>
        </p:nvSpPr>
        <p:spPr>
          <a:xfrm>
            <a:off x="755576" y="1265331"/>
            <a:ext cx="7776864" cy="4696670"/>
          </a:xfrm>
          <a:prstGeom prst="rect">
            <a:avLst/>
          </a:prstGeom>
          <a:solidFill>
            <a:schemeClr val="bg1">
              <a:lumMod val="50000"/>
            </a:schemeClr>
          </a:solidFill>
        </p:spPr>
        <p:txBody>
          <a:bodyPr wrap="square">
            <a:spAutoFit/>
          </a:bodyPr>
          <a:lstStyle/>
          <a:p>
            <a:pPr>
              <a:lnSpc>
                <a:spcPct val="80000"/>
              </a:lnSpc>
            </a:pPr>
            <a:endParaRPr lang="en-US" altLang="en-US" sz="2000" dirty="0">
              <a:ea typeface="ＭＳ Ｐゴシック" panose="020B0600070205080204" pitchFamily="34" charset="-128"/>
            </a:endParaRPr>
          </a:p>
          <a:p>
            <a:pPr>
              <a:lnSpc>
                <a:spcPct val="80000"/>
              </a:lnSpc>
            </a:pPr>
            <a:endParaRPr lang="en-US" altLang="en-US" i="1" dirty="0">
              <a:ea typeface="ＭＳ Ｐゴシック" panose="020B0600070205080204" pitchFamily="34" charset="-128"/>
            </a:endParaRPr>
          </a:p>
          <a:p>
            <a:pPr>
              <a:lnSpc>
                <a:spcPct val="80000"/>
              </a:lnSpc>
            </a:pP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X was the most significant turning point in Y during the period from A to B.</a:t>
            </a: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 How far do you agree with this view?</a:t>
            </a:r>
          </a:p>
          <a:p>
            <a:pPr>
              <a:lnSpc>
                <a:spcPct val="80000"/>
              </a:lnSpc>
            </a:pPr>
            <a:endParaRPr lang="en-US" altLang="ja-JP"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How far do you agree that X remained the same throughout the period?</a:t>
            </a:r>
          </a:p>
          <a:p>
            <a:pPr>
              <a:lnSpc>
                <a:spcPct val="80000"/>
              </a:lnSpc>
            </a:pPr>
            <a:endParaRPr lang="en-US" altLang="en-US" sz="2400" i="1" dirty="0">
              <a:ea typeface="ＭＳ Ｐゴシック" panose="020B0600070205080204" pitchFamily="34" charset="-128"/>
            </a:endParaRPr>
          </a:p>
          <a:p>
            <a:pPr>
              <a:lnSpc>
                <a:spcPct val="80000"/>
              </a:lnSpc>
            </a:pP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X was the main cause of Y throughout the period.</a:t>
            </a: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 To what extent do you agree with this view of the period from A to B?</a:t>
            </a:r>
          </a:p>
          <a:p>
            <a:pPr>
              <a:lnSpc>
                <a:spcPct val="80000"/>
              </a:lnSpc>
            </a:pPr>
            <a:endParaRPr lang="en-US" altLang="ja-JP"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Quotation about the period. How far do you agree with this view?</a:t>
            </a:r>
          </a:p>
          <a:p>
            <a:pPr>
              <a:lnSpc>
                <a:spcPct val="80000"/>
              </a:lnSpc>
            </a:pPr>
            <a:endParaRPr lang="en-US" altLang="en-US"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Assess the reasons for X throughout the period.</a:t>
            </a:r>
          </a:p>
          <a:p>
            <a:pPr>
              <a:lnSpc>
                <a:spcPct val="80000"/>
              </a:lnSpc>
            </a:pPr>
            <a:endParaRPr lang="en-US" altLang="en-US"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To what extent was X the main factor in Y?</a:t>
            </a:r>
          </a:p>
        </p:txBody>
      </p:sp>
      <p:sp>
        <p:nvSpPr>
          <p:cNvPr id="5" name="Title 1">
            <a:extLst>
              <a:ext uri="{FF2B5EF4-FFF2-40B4-BE49-F238E27FC236}">
                <a16:creationId xmlns:a16="http://schemas.microsoft.com/office/drawing/2014/main" id="{F2EA49AD-AFBA-47AF-B6F0-CD7715AE4E76}"/>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Types of essay</a:t>
            </a:r>
          </a:p>
        </p:txBody>
      </p:sp>
    </p:spTree>
    <p:extLst>
      <p:ext uri="{BB962C8B-B14F-4D97-AF65-F5344CB8AC3E}">
        <p14:creationId xmlns:p14="http://schemas.microsoft.com/office/powerpoint/2010/main" val="238812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53340-0DAC-4C7E-9F99-CD01BDC2783A}"/>
              </a:ext>
            </a:extLst>
          </p:cNvPr>
          <p:cNvSpPr/>
          <p:nvPr/>
        </p:nvSpPr>
        <p:spPr>
          <a:xfrm>
            <a:off x="755576" y="1052736"/>
            <a:ext cx="7056784" cy="4801314"/>
          </a:xfrm>
          <a:prstGeom prst="rect">
            <a:avLst/>
          </a:prstGeom>
        </p:spPr>
        <p:txBody>
          <a:bodyPr wrap="square">
            <a:spAutoFit/>
          </a:bodyPr>
          <a:lstStyle/>
          <a:p>
            <a:pPr>
              <a:defRPr/>
            </a:pPr>
            <a:r>
              <a:rPr lang="en-US" altLang="en-US" b="1" i="1" dirty="0">
                <a:ea typeface="ＭＳ Ｐゴシック" panose="020B0600070205080204" pitchFamily="34" charset="-128"/>
              </a:rPr>
              <a:t>Focus on the issue in the Question.</a:t>
            </a:r>
          </a:p>
          <a:p>
            <a:pPr>
              <a:defRPr/>
            </a:pPr>
            <a:endParaRPr lang="en-US" altLang="en-US" b="1" i="1" dirty="0">
              <a:ea typeface="ＭＳ Ｐゴシック" panose="020B0600070205080204" pitchFamily="34" charset="-128"/>
            </a:endParaRPr>
          </a:p>
          <a:p>
            <a:pP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u="sng" dirty="0">
                <a:ea typeface="ＭＳ Ｐゴシック" panose="020B0600070205080204" pitchFamily="34" charset="-128"/>
              </a:rPr>
              <a:t> TIE BACK YOUR ANALYSIS TO THE KEY TERMS IN THE QUESTION</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Support the argument with relevant and accurate knowledge.</a:t>
            </a:r>
          </a:p>
          <a:p>
            <a:pPr>
              <a:defRPr/>
            </a:pPr>
            <a:r>
              <a:rPr lang="en-US" altLang="en-US" b="1" i="1" u="sng" dirty="0">
                <a:ea typeface="ＭＳ Ｐゴシック" panose="020B0600070205080204" pitchFamily="34" charset="-128"/>
              </a:rPr>
              <a:t>- HARD EVIDENCE AT PACE (CAN YOU INTERACT WITH IT ?)</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Analysis of the issues</a:t>
            </a:r>
          </a:p>
          <a:p>
            <a:pPr>
              <a:defRPr/>
            </a:pPr>
            <a:r>
              <a:rPr lang="en-US" altLang="en-US" b="1" i="1" u="sng" dirty="0">
                <a:ea typeface="ＭＳ Ｐゴシック" panose="020B0600070205080204" pitchFamily="34" charset="-128"/>
              </a:rPr>
              <a:t>-COMPARE WHERE YOU CAN</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Reach a supported and developed judgement</a:t>
            </a:r>
          </a:p>
          <a:p>
            <a:pPr>
              <a:defRPr/>
            </a:pPr>
            <a:r>
              <a:rPr lang="en-US" altLang="en-US" b="1" i="1" u="sng" dirty="0">
                <a:ea typeface="ＭＳ Ｐゴシック" panose="020B0600070205080204" pitchFamily="34" charset="-128"/>
              </a:rPr>
              <a:t>-A SUSTAINED CONCLUSION AND IN YOUR PARAGRAPHS</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Show synthesis across the whole period</a:t>
            </a:r>
          </a:p>
          <a:p>
            <a:pPr>
              <a:defRPr/>
            </a:pPr>
            <a:r>
              <a:rPr lang="en-US" altLang="en-US" b="1" i="1" u="sng" dirty="0">
                <a:ea typeface="ＭＳ Ｐゴシック" panose="020B0600070205080204" pitchFamily="34" charset="-128"/>
              </a:rPr>
              <a:t>PRE and POST 1917 IN EVERY PARAGRAPH</a:t>
            </a:r>
          </a:p>
        </p:txBody>
      </p:sp>
      <p:sp>
        <p:nvSpPr>
          <p:cNvPr id="3" name="Title 1">
            <a:extLst>
              <a:ext uri="{FF2B5EF4-FFF2-40B4-BE49-F238E27FC236}">
                <a16:creationId xmlns:a16="http://schemas.microsoft.com/office/drawing/2014/main" id="{4543574B-D5B2-40AB-9F6E-68A068DBD750}"/>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Top tips</a:t>
            </a:r>
          </a:p>
        </p:txBody>
      </p:sp>
    </p:spTree>
    <p:extLst>
      <p:ext uri="{BB962C8B-B14F-4D97-AF65-F5344CB8AC3E}">
        <p14:creationId xmlns:p14="http://schemas.microsoft.com/office/powerpoint/2010/main" val="8742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r>
              <a:rPr lang="en-GB" dirty="0" smtClean="0"/>
              <a:t>)</a:t>
            </a:r>
            <a:endParaRPr lang="en-GB" dirty="0"/>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5400600"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smtClean="0">
                <a:solidFill>
                  <a:schemeClr val="tx1"/>
                </a:solidFill>
              </a:rPr>
              <a:t>Research methodology</a:t>
            </a:r>
          </a:p>
          <a:p>
            <a:pPr marL="514350" indent="-514350" algn="l">
              <a:buClr>
                <a:schemeClr val="tx1"/>
              </a:buClr>
              <a:buFont typeface="+mj-lt"/>
              <a:buAutoNum type="romanUcPeriod"/>
            </a:pPr>
            <a:r>
              <a:rPr lang="en-GB" sz="2400" dirty="0" smtClean="0">
                <a:solidFill>
                  <a:schemeClr val="tx1"/>
                </a:solidFill>
              </a:rPr>
              <a:t>Mark Scheme</a:t>
            </a:r>
          </a:p>
        </p:txBody>
      </p:sp>
    </p:spTree>
    <p:extLst>
      <p:ext uri="{BB962C8B-B14F-4D97-AF65-F5344CB8AC3E}">
        <p14:creationId xmlns:p14="http://schemas.microsoft.com/office/powerpoint/2010/main" val="41729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651" t="16401" r="33935" b="38240"/>
          <a:stretch/>
        </p:blipFill>
        <p:spPr>
          <a:xfrm>
            <a:off x="251519" y="260648"/>
            <a:ext cx="8648961" cy="4968552"/>
          </a:xfrm>
          <a:prstGeom prst="rect">
            <a:avLst/>
          </a:prstGeom>
        </p:spPr>
      </p:pic>
      <p:sp>
        <p:nvSpPr>
          <p:cNvPr id="6" name="Right Arrow 5"/>
          <p:cNvSpPr/>
          <p:nvPr/>
        </p:nvSpPr>
        <p:spPr>
          <a:xfrm rot="17645976">
            <a:off x="845818" y="4636992"/>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 &amp; Argument</a:t>
            </a:r>
            <a:endParaRPr lang="en-GB" dirty="0"/>
          </a:p>
        </p:txBody>
      </p:sp>
      <p:sp>
        <p:nvSpPr>
          <p:cNvPr id="7" name="Right Arrow 6"/>
          <p:cNvSpPr/>
          <p:nvPr/>
        </p:nvSpPr>
        <p:spPr>
          <a:xfrm rot="17645976">
            <a:off x="3495879" y="4636993"/>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Contemporary Sources</a:t>
            </a:r>
            <a:endParaRPr lang="en-GB" dirty="0"/>
          </a:p>
        </p:txBody>
      </p:sp>
      <p:sp>
        <p:nvSpPr>
          <p:cNvPr id="8" name="Right Arrow 7"/>
          <p:cNvSpPr/>
          <p:nvPr/>
        </p:nvSpPr>
        <p:spPr>
          <a:xfrm rot="17645976">
            <a:off x="5958387" y="4636994"/>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Historical Interpretations</a:t>
            </a:r>
            <a:endParaRPr lang="en-GB" dirty="0"/>
          </a:p>
        </p:txBody>
      </p:sp>
    </p:spTree>
    <p:extLst>
      <p:ext uri="{BB962C8B-B14F-4D97-AF65-F5344CB8AC3E}">
        <p14:creationId xmlns:p14="http://schemas.microsoft.com/office/powerpoint/2010/main" val="10921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r>
              <a:rPr lang="en-GB" dirty="0" smtClean="0"/>
              <a:t>)</a:t>
            </a:r>
            <a:endParaRPr lang="en-GB" dirty="0"/>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381642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smtClean="0">
                <a:solidFill>
                  <a:schemeClr val="tx1"/>
                </a:solidFill>
              </a:rPr>
              <a:t>Research methodology</a:t>
            </a:r>
          </a:p>
          <a:p>
            <a:pPr marL="514350" indent="-514350" algn="l">
              <a:buClr>
                <a:schemeClr val="tx1"/>
              </a:buClr>
              <a:buFont typeface="+mj-lt"/>
              <a:buAutoNum type="romanUcPeriod"/>
            </a:pPr>
            <a:r>
              <a:rPr lang="en-GB" sz="2400" dirty="0" smtClean="0">
                <a:solidFill>
                  <a:schemeClr val="tx1"/>
                </a:solidFill>
              </a:rPr>
              <a:t>Mark Scheme</a:t>
            </a:r>
          </a:p>
          <a:p>
            <a:pPr marL="514350" indent="-514350" algn="l">
              <a:buClr>
                <a:schemeClr val="tx1"/>
              </a:buClr>
              <a:buFont typeface="+mj-lt"/>
              <a:buAutoNum type="romanUcPeriod"/>
            </a:pPr>
            <a:r>
              <a:rPr lang="en-GB" sz="2400" dirty="0" smtClean="0">
                <a:solidFill>
                  <a:schemeClr val="tx1"/>
                </a:solidFill>
              </a:rPr>
              <a:t>A-grade work</a:t>
            </a:r>
          </a:p>
          <a:p>
            <a:pPr marL="514350" indent="-514350" algn="l">
              <a:buClr>
                <a:schemeClr val="tx1"/>
              </a:buClr>
              <a:buFont typeface="+mj-lt"/>
              <a:buAutoNum type="romanUcPeriod"/>
            </a:pPr>
            <a:r>
              <a:rPr lang="en-GB" sz="2400" dirty="0" smtClean="0">
                <a:solidFill>
                  <a:schemeClr val="tx1"/>
                </a:solidFill>
              </a:rPr>
              <a:t>Calendar</a:t>
            </a:r>
            <a:endParaRPr lang="en-GB" sz="2200" dirty="0">
              <a:solidFill>
                <a:schemeClr val="tx1"/>
              </a:solidFill>
            </a:endParaRPr>
          </a:p>
        </p:txBody>
      </p:sp>
      <p:sp>
        <p:nvSpPr>
          <p:cNvPr id="4" name="Content Placeholder 4">
            <a:extLst>
              <a:ext uri="{FF2B5EF4-FFF2-40B4-BE49-F238E27FC236}">
                <a16:creationId xmlns:a16="http://schemas.microsoft.com/office/drawing/2014/main" id="{27A02851-16C6-45A9-9D5E-B4AED0F13944}"/>
              </a:ext>
            </a:extLst>
          </p:cNvPr>
          <p:cNvSpPr txBox="1">
            <a:spLocks/>
          </p:cNvSpPr>
          <p:nvPr/>
        </p:nvSpPr>
        <p:spPr>
          <a:xfrm>
            <a:off x="1475656" y="4437112"/>
            <a:ext cx="3888432" cy="23042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buClr>
                <a:schemeClr val="tx1"/>
              </a:buClr>
            </a:pPr>
            <a:r>
              <a:rPr lang="en-GB" sz="2200" i="1" dirty="0" smtClean="0">
                <a:solidFill>
                  <a:schemeClr val="tx1"/>
                </a:solidFill>
              </a:rPr>
              <a:t>October HT	- Question</a:t>
            </a:r>
          </a:p>
        </p:txBody>
      </p:sp>
    </p:spTree>
    <p:extLst>
      <p:ext uri="{BB962C8B-B14F-4D97-AF65-F5344CB8AC3E}">
        <p14:creationId xmlns:p14="http://schemas.microsoft.com/office/powerpoint/2010/main" val="349851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r>
              <a:rPr lang="en-GB" dirty="0" smtClean="0"/>
              <a:t>)</a:t>
            </a:r>
            <a:endParaRPr lang="en-GB" dirty="0"/>
          </a:p>
        </p:txBody>
      </p:sp>
      <p:pic>
        <p:nvPicPr>
          <p:cNvPr id="5" name="Picture 4"/>
          <p:cNvPicPr>
            <a:picLocks noChangeAspect="1"/>
          </p:cNvPicPr>
          <p:nvPr/>
        </p:nvPicPr>
        <p:blipFill>
          <a:blip r:embed="rId2"/>
          <a:stretch>
            <a:fillRect/>
          </a:stretch>
        </p:blipFill>
        <p:spPr>
          <a:xfrm>
            <a:off x="2267744" y="2132856"/>
            <a:ext cx="4608512" cy="4435448"/>
          </a:xfrm>
          <a:prstGeom prst="rect">
            <a:avLst/>
          </a:prstGeom>
          <a:ln>
            <a:solidFill>
              <a:schemeClr val="tx1"/>
            </a:solidFill>
          </a:ln>
        </p:spPr>
      </p:pic>
    </p:spTree>
    <p:extLst>
      <p:ext uri="{BB962C8B-B14F-4D97-AF65-F5344CB8AC3E}">
        <p14:creationId xmlns:p14="http://schemas.microsoft.com/office/powerpoint/2010/main" val="28008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r>
              <a:rPr lang="en-GB" dirty="0" smtClean="0"/>
              <a:t>)</a:t>
            </a:r>
            <a:endParaRPr lang="en-GB" dirty="0"/>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381642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smtClean="0">
                <a:solidFill>
                  <a:schemeClr val="tx1"/>
                </a:solidFill>
              </a:rPr>
              <a:t>Research methodology</a:t>
            </a:r>
          </a:p>
          <a:p>
            <a:pPr marL="514350" indent="-514350" algn="l">
              <a:buClr>
                <a:schemeClr val="tx1"/>
              </a:buClr>
              <a:buFont typeface="+mj-lt"/>
              <a:buAutoNum type="romanUcPeriod"/>
            </a:pPr>
            <a:r>
              <a:rPr lang="en-GB" sz="2400" dirty="0" smtClean="0">
                <a:solidFill>
                  <a:schemeClr val="tx1"/>
                </a:solidFill>
              </a:rPr>
              <a:t>Mark Scheme</a:t>
            </a:r>
          </a:p>
          <a:p>
            <a:pPr marL="514350" indent="-514350" algn="l">
              <a:buClr>
                <a:schemeClr val="tx1"/>
              </a:buClr>
              <a:buFont typeface="+mj-lt"/>
              <a:buAutoNum type="romanUcPeriod"/>
            </a:pPr>
            <a:r>
              <a:rPr lang="en-GB" sz="2400" dirty="0" smtClean="0">
                <a:solidFill>
                  <a:schemeClr val="tx1"/>
                </a:solidFill>
              </a:rPr>
              <a:t>A-grade work</a:t>
            </a:r>
          </a:p>
          <a:p>
            <a:pPr marL="514350" indent="-514350" algn="l">
              <a:buClr>
                <a:schemeClr val="tx1"/>
              </a:buClr>
              <a:buFont typeface="+mj-lt"/>
              <a:buAutoNum type="romanUcPeriod"/>
            </a:pPr>
            <a:r>
              <a:rPr lang="en-GB" sz="2400" dirty="0" smtClean="0">
                <a:solidFill>
                  <a:schemeClr val="tx1"/>
                </a:solidFill>
              </a:rPr>
              <a:t>Calendar</a:t>
            </a:r>
            <a:endParaRPr lang="en-GB" sz="2200" dirty="0">
              <a:solidFill>
                <a:schemeClr val="tx1"/>
              </a:solidFill>
            </a:endParaRPr>
          </a:p>
        </p:txBody>
      </p:sp>
      <p:sp>
        <p:nvSpPr>
          <p:cNvPr id="4" name="Content Placeholder 4">
            <a:extLst>
              <a:ext uri="{FF2B5EF4-FFF2-40B4-BE49-F238E27FC236}">
                <a16:creationId xmlns:a16="http://schemas.microsoft.com/office/drawing/2014/main" id="{27A02851-16C6-45A9-9D5E-B4AED0F13944}"/>
              </a:ext>
            </a:extLst>
          </p:cNvPr>
          <p:cNvSpPr txBox="1">
            <a:spLocks/>
          </p:cNvSpPr>
          <p:nvPr/>
        </p:nvSpPr>
        <p:spPr>
          <a:xfrm>
            <a:off x="1475656" y="4437112"/>
            <a:ext cx="3888432" cy="23042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buClr>
                <a:schemeClr val="tx1"/>
              </a:buClr>
            </a:pPr>
            <a:r>
              <a:rPr lang="en-GB" sz="2200" i="1" dirty="0" smtClean="0">
                <a:solidFill>
                  <a:schemeClr val="tx1"/>
                </a:solidFill>
              </a:rPr>
              <a:t>October HT	- Question</a:t>
            </a:r>
          </a:p>
          <a:p>
            <a:pPr algn="l">
              <a:buClr>
                <a:schemeClr val="tx1"/>
              </a:buClr>
            </a:pPr>
            <a:r>
              <a:rPr lang="en-GB" sz="2200" i="1" dirty="0" smtClean="0">
                <a:solidFill>
                  <a:schemeClr val="tx1"/>
                </a:solidFill>
              </a:rPr>
              <a:t>Christmas	- First draft</a:t>
            </a:r>
          </a:p>
          <a:p>
            <a:pPr algn="l">
              <a:buClr>
                <a:schemeClr val="tx1"/>
              </a:buClr>
            </a:pPr>
            <a:r>
              <a:rPr lang="en-GB" sz="2200" i="1" dirty="0" smtClean="0">
                <a:solidFill>
                  <a:schemeClr val="tx1"/>
                </a:solidFill>
              </a:rPr>
              <a:t>February HT	- Final submission</a:t>
            </a:r>
            <a:endParaRPr lang="en-GB" sz="2200" i="1" dirty="0">
              <a:solidFill>
                <a:schemeClr val="tx1"/>
              </a:solidFill>
            </a:endParaRPr>
          </a:p>
        </p:txBody>
      </p:sp>
    </p:spTree>
    <p:extLst>
      <p:ext uri="{BB962C8B-B14F-4D97-AF65-F5344CB8AC3E}">
        <p14:creationId xmlns:p14="http://schemas.microsoft.com/office/powerpoint/2010/main" val="18664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580" y="908720"/>
            <a:ext cx="7560840" cy="5040560"/>
          </a:xfrm>
          <a:prstGeom prst="rect">
            <a:avLst/>
          </a:prstGeom>
          <a:ln>
            <a:solidFill>
              <a:schemeClr val="tx1"/>
            </a:solidFill>
          </a:ln>
        </p:spPr>
      </p:pic>
    </p:spTree>
    <p:extLst>
      <p:ext uri="{BB962C8B-B14F-4D97-AF65-F5344CB8AC3E}">
        <p14:creationId xmlns:p14="http://schemas.microsoft.com/office/powerpoint/2010/main" val="17152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661CB0-A0E7-4856-9728-CA45424AE047}"/>
              </a:ext>
            </a:extLst>
          </p:cNvPr>
          <p:cNvPicPr>
            <a:picLocks noChangeAspect="1"/>
          </p:cNvPicPr>
          <p:nvPr/>
        </p:nvPicPr>
        <p:blipFill>
          <a:blip r:embed="rId2"/>
          <a:stretch>
            <a:fillRect/>
          </a:stretch>
        </p:blipFill>
        <p:spPr>
          <a:xfrm>
            <a:off x="4297684" y="2708920"/>
            <a:ext cx="4090740" cy="3120380"/>
          </a:xfrm>
          <a:prstGeom prst="rect">
            <a:avLst/>
          </a:prstGeom>
        </p:spPr>
      </p:pic>
      <p:sp>
        <p:nvSpPr>
          <p:cNvPr id="5" name="Title 3"/>
          <p:cNvSpPr>
            <a:spLocks noGrp="1"/>
          </p:cNvSpPr>
          <p:nvPr>
            <p:ph type="title"/>
          </p:nvPr>
        </p:nvSpPr>
        <p:spPr>
          <a:xfrm>
            <a:off x="1403648" y="412588"/>
            <a:ext cx="5937755" cy="856172"/>
          </a:xfrm>
          <a:solidFill>
            <a:schemeClr val="accent3">
              <a:lumMod val="40000"/>
              <a:lumOff val="60000"/>
            </a:schemeClr>
          </a:solidFill>
        </p:spPr>
        <p:txBody>
          <a:bodyPr/>
          <a:lstStyle/>
          <a:p>
            <a:r>
              <a:rPr lang="en-GB" dirty="0"/>
              <a:t>Key messages</a:t>
            </a:r>
          </a:p>
        </p:txBody>
      </p:sp>
      <p:sp>
        <p:nvSpPr>
          <p:cNvPr id="6" name="Scroll: Vertical 5">
            <a:extLst>
              <a:ext uri="{FF2B5EF4-FFF2-40B4-BE49-F238E27FC236}">
                <a16:creationId xmlns:a16="http://schemas.microsoft.com/office/drawing/2014/main" id="{1D1A4C61-5752-4690-AB61-6D3C06BA33F8}"/>
              </a:ext>
            </a:extLst>
          </p:cNvPr>
          <p:cNvSpPr/>
          <p:nvPr/>
        </p:nvSpPr>
        <p:spPr>
          <a:xfrm>
            <a:off x="395536" y="1484784"/>
            <a:ext cx="4464496" cy="517665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chemeClr val="tx1"/>
                </a:solidFill>
              </a:rPr>
              <a:t>Demanding but doable for the professional student</a:t>
            </a:r>
          </a:p>
          <a:p>
            <a:endParaRPr lang="en-GB" b="1" i="1" dirty="0">
              <a:solidFill>
                <a:schemeClr val="tx1"/>
              </a:solidFill>
            </a:endParaRPr>
          </a:p>
          <a:p>
            <a:pPr marL="342900" indent="-342900">
              <a:buFont typeface="+mj-lt"/>
              <a:buAutoNum type="arabicPeriod"/>
            </a:pPr>
            <a:r>
              <a:rPr lang="en-GB" b="1" i="1" dirty="0">
                <a:solidFill>
                  <a:schemeClr val="tx1"/>
                </a:solidFill>
              </a:rPr>
              <a:t>Organisation is crucial.</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Get “outside the classroom” right.</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60% knowledge means detailed learning.</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The importance of assessment opportunities.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Hunt as a pack.</a:t>
            </a:r>
          </a:p>
          <a:p>
            <a:pPr marL="285750" indent="-285750" algn="ctr">
              <a:buFont typeface="Arial" panose="020B0604020202020204" pitchFamily="34" charset="0"/>
              <a:buChar char="•"/>
            </a:pPr>
            <a:endParaRPr lang="en-GB" b="1" dirty="0">
              <a:solidFill>
                <a:schemeClr val="tx1"/>
              </a:solidFill>
            </a:endParaRPr>
          </a:p>
        </p:txBody>
      </p:sp>
    </p:spTree>
    <p:extLst>
      <p:ext uri="{BB962C8B-B14F-4D97-AF65-F5344CB8AC3E}">
        <p14:creationId xmlns:p14="http://schemas.microsoft.com/office/powerpoint/2010/main" val="16887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12699" r="22135" b="12699"/>
          <a:stretch/>
        </p:blipFill>
        <p:spPr bwMode="auto">
          <a:xfrm>
            <a:off x="72008" y="359424"/>
            <a:ext cx="8999984" cy="613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nut 11"/>
          <p:cNvSpPr/>
          <p:nvPr/>
        </p:nvSpPr>
        <p:spPr>
          <a:xfrm>
            <a:off x="4716016" y="5778496"/>
            <a:ext cx="954360" cy="720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4" name="Table 3">
            <a:extLst>
              <a:ext uri="{FF2B5EF4-FFF2-40B4-BE49-F238E27FC236}">
                <a16:creationId xmlns:a16="http://schemas.microsoft.com/office/drawing/2014/main" id="{78D60465-F110-4AF4-A500-71371093894A}"/>
              </a:ext>
            </a:extLst>
          </p:cNvPr>
          <p:cNvGraphicFramePr>
            <a:graphicFrameLocks noGrp="1"/>
          </p:cNvGraphicFramePr>
          <p:nvPr>
            <p:extLst>
              <p:ext uri="{D42A27DB-BD31-4B8C-83A1-F6EECF244321}">
                <p14:modId xmlns:p14="http://schemas.microsoft.com/office/powerpoint/2010/main" val="1413847049"/>
              </p:ext>
            </p:extLst>
          </p:nvPr>
        </p:nvGraphicFramePr>
        <p:xfrm>
          <a:off x="4283968" y="548680"/>
          <a:ext cx="4608512" cy="1112520"/>
        </p:xfrm>
        <a:graphic>
          <a:graphicData uri="http://schemas.openxmlformats.org/drawingml/2006/table">
            <a:tbl>
              <a:tblPr firstRow="1" bandRow="1">
                <a:tableStyleId>{5C22544A-7EE6-4342-B048-85BDC9FD1C3A}</a:tableStyleId>
              </a:tblPr>
              <a:tblGrid>
                <a:gridCol w="1131915">
                  <a:extLst>
                    <a:ext uri="{9D8B030D-6E8A-4147-A177-3AD203B41FA5}">
                      <a16:colId xmlns:a16="http://schemas.microsoft.com/office/drawing/2014/main" val="3742577254"/>
                    </a:ext>
                  </a:extLst>
                </a:gridCol>
                <a:gridCol w="3476597">
                  <a:extLst>
                    <a:ext uri="{9D8B030D-6E8A-4147-A177-3AD203B41FA5}">
                      <a16:colId xmlns:a16="http://schemas.microsoft.com/office/drawing/2014/main" val="2241985747"/>
                    </a:ext>
                  </a:extLst>
                </a:gridCol>
              </a:tblGrid>
              <a:tr h="370840">
                <a:tc>
                  <a:txBody>
                    <a:bodyPr/>
                    <a:lstStyle/>
                    <a:p>
                      <a:r>
                        <a:rPr lang="en-GB" b="1" dirty="0">
                          <a:solidFill>
                            <a:schemeClr val="bg1"/>
                          </a:solidFill>
                        </a:rPr>
                        <a:t>AO1</a:t>
                      </a:r>
                    </a:p>
                  </a:txBody>
                  <a:tcPr>
                    <a:solidFill>
                      <a:schemeClr val="tx1"/>
                    </a:solidFill>
                  </a:tcPr>
                </a:tc>
                <a:tc>
                  <a:txBody>
                    <a:bodyPr/>
                    <a:lstStyle/>
                    <a:p>
                      <a:r>
                        <a:rPr lang="en-GB" b="1" dirty="0"/>
                        <a:t>Knowledge and understanding</a:t>
                      </a:r>
                    </a:p>
                  </a:txBody>
                  <a:tcPr>
                    <a:solidFill>
                      <a:schemeClr val="tx1"/>
                    </a:solidFill>
                  </a:tcPr>
                </a:tc>
                <a:extLst>
                  <a:ext uri="{0D108BD9-81ED-4DB2-BD59-A6C34878D82A}">
                    <a16:rowId xmlns:a16="http://schemas.microsoft.com/office/drawing/2014/main" val="1890112694"/>
                  </a:ext>
                </a:extLst>
              </a:tr>
              <a:tr h="370840">
                <a:tc>
                  <a:txBody>
                    <a:bodyPr/>
                    <a:lstStyle/>
                    <a:p>
                      <a:r>
                        <a:rPr lang="en-GB" b="1" dirty="0">
                          <a:solidFill>
                            <a:schemeClr val="bg1"/>
                          </a:solidFill>
                        </a:rPr>
                        <a:t>AO2</a:t>
                      </a:r>
                    </a:p>
                  </a:txBody>
                  <a:tcPr>
                    <a:solidFill>
                      <a:schemeClr val="tx1"/>
                    </a:solidFill>
                  </a:tcPr>
                </a:tc>
                <a:tc>
                  <a:txBody>
                    <a:bodyPr/>
                    <a:lstStyle/>
                    <a:p>
                      <a:r>
                        <a:rPr lang="en-GB" b="1" dirty="0">
                          <a:solidFill>
                            <a:schemeClr val="bg1"/>
                          </a:solidFill>
                        </a:rPr>
                        <a:t>Source evaluation</a:t>
                      </a:r>
                    </a:p>
                  </a:txBody>
                  <a:tcPr>
                    <a:solidFill>
                      <a:schemeClr val="tx1"/>
                    </a:solidFill>
                  </a:tcPr>
                </a:tc>
                <a:extLst>
                  <a:ext uri="{0D108BD9-81ED-4DB2-BD59-A6C34878D82A}">
                    <a16:rowId xmlns:a16="http://schemas.microsoft.com/office/drawing/2014/main" val="3392924244"/>
                  </a:ext>
                </a:extLst>
              </a:tr>
              <a:tr h="370840">
                <a:tc>
                  <a:txBody>
                    <a:bodyPr/>
                    <a:lstStyle/>
                    <a:p>
                      <a:r>
                        <a:rPr lang="en-GB" b="1" dirty="0">
                          <a:solidFill>
                            <a:schemeClr val="bg1"/>
                          </a:solidFill>
                        </a:rPr>
                        <a:t>AO3</a:t>
                      </a:r>
                    </a:p>
                  </a:txBody>
                  <a:tcPr>
                    <a:solidFill>
                      <a:schemeClr val="tx1"/>
                    </a:solidFill>
                  </a:tcPr>
                </a:tc>
                <a:tc>
                  <a:txBody>
                    <a:bodyPr/>
                    <a:lstStyle/>
                    <a:p>
                      <a:r>
                        <a:rPr lang="en-GB" b="1" dirty="0">
                          <a:solidFill>
                            <a:schemeClr val="bg1"/>
                          </a:solidFill>
                        </a:rPr>
                        <a:t>Interpretations</a:t>
                      </a:r>
                    </a:p>
                  </a:txBody>
                  <a:tcPr>
                    <a:solidFill>
                      <a:schemeClr val="tx1"/>
                    </a:solidFill>
                  </a:tcPr>
                </a:tc>
                <a:extLst>
                  <a:ext uri="{0D108BD9-81ED-4DB2-BD59-A6C34878D82A}">
                    <a16:rowId xmlns:a16="http://schemas.microsoft.com/office/drawing/2014/main" val="519416174"/>
                  </a:ext>
                </a:extLst>
              </a:tr>
            </a:tbl>
          </a:graphicData>
        </a:graphic>
      </p:graphicFrame>
    </p:spTree>
    <p:extLst>
      <p:ext uri="{BB962C8B-B14F-4D97-AF65-F5344CB8AC3E}">
        <p14:creationId xmlns:p14="http://schemas.microsoft.com/office/powerpoint/2010/main" val="10278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40" y="980728"/>
            <a:ext cx="5937755" cy="1188720"/>
          </a:xfrm>
        </p:spPr>
        <p:txBody>
          <a:bodyPr/>
          <a:lstStyle/>
          <a:p>
            <a:r>
              <a:rPr lang="en-GB" dirty="0"/>
              <a:t>AO1 – Knowledge</a:t>
            </a:r>
          </a:p>
        </p:txBody>
      </p:sp>
      <p:sp>
        <p:nvSpPr>
          <p:cNvPr id="3" name="Content Placeholder 2"/>
          <p:cNvSpPr>
            <a:spLocks noGrp="1"/>
          </p:cNvSpPr>
          <p:nvPr>
            <p:ph idx="1"/>
          </p:nvPr>
        </p:nvSpPr>
        <p:spPr>
          <a:xfrm>
            <a:off x="899593" y="2638045"/>
            <a:ext cx="6644208" cy="3101983"/>
          </a:xfrm>
        </p:spPr>
        <p:txBody>
          <a:bodyPr/>
          <a:lstStyle/>
          <a:p>
            <a:pPr marL="0" indent="0" algn="ctr">
              <a:buNone/>
            </a:pPr>
            <a:r>
              <a:rPr lang="en-GB" sz="2000" b="1" dirty="0"/>
              <a:t>Demonstrate, organise and communicate knowledge and understanding </a:t>
            </a:r>
            <a:r>
              <a:rPr lang="en-GB" sz="2000" b="1" dirty="0">
                <a:solidFill>
                  <a:srgbClr val="FF0000"/>
                </a:solidFill>
              </a:rPr>
              <a:t>to analyse and evaluate</a:t>
            </a:r>
            <a:r>
              <a:rPr lang="en-GB" sz="2000" b="1" dirty="0"/>
              <a:t> the key features related to the periods studied, </a:t>
            </a:r>
            <a:r>
              <a:rPr lang="en-GB" sz="2000" b="1" dirty="0">
                <a:solidFill>
                  <a:srgbClr val="FF0000"/>
                </a:solidFill>
              </a:rPr>
              <a:t>making substantiated judgements </a:t>
            </a:r>
            <a:r>
              <a:rPr lang="en-GB" sz="2000" b="1" dirty="0"/>
              <a:t>and exploring concepts, as relevant, of cause, consequence, change, continuity, similarity, difference and significance. </a:t>
            </a:r>
            <a:r>
              <a:rPr lang="en-GB" dirty="0"/>
              <a:t>	</a:t>
            </a:r>
          </a:p>
          <a:p>
            <a:pPr marL="0" indent="0" algn="ctr">
              <a:buNone/>
            </a:pPr>
            <a:endParaRPr lang="en-GB" dirty="0"/>
          </a:p>
        </p:txBody>
      </p:sp>
      <p:sp>
        <p:nvSpPr>
          <p:cNvPr id="4" name="TextBox 3"/>
          <p:cNvSpPr txBox="1"/>
          <p:nvPr/>
        </p:nvSpPr>
        <p:spPr>
          <a:xfrm>
            <a:off x="1043608" y="4679615"/>
            <a:ext cx="6768752" cy="1446550"/>
          </a:xfrm>
          <a:prstGeom prst="rect">
            <a:avLst/>
          </a:prstGeom>
          <a:solidFill>
            <a:srgbClr val="00B050"/>
          </a:solidFill>
        </p:spPr>
        <p:txBody>
          <a:bodyPr wrap="square" rtlCol="0">
            <a:spAutoFit/>
          </a:bodyPr>
          <a:lstStyle/>
          <a:p>
            <a:pPr algn="ctr"/>
            <a:r>
              <a:rPr lang="en-GB" sz="4400" b="1" dirty="0"/>
              <a:t>Good historical skills- you do this everywhere</a:t>
            </a:r>
          </a:p>
        </p:txBody>
      </p:sp>
    </p:spTree>
    <p:extLst>
      <p:ext uri="{BB962C8B-B14F-4D97-AF65-F5344CB8AC3E}">
        <p14:creationId xmlns:p14="http://schemas.microsoft.com/office/powerpoint/2010/main" val="337364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6045" y="523612"/>
            <a:ext cx="5937755" cy="1188720"/>
          </a:xfrm>
        </p:spPr>
        <p:txBody>
          <a:bodyPr/>
          <a:lstStyle/>
          <a:p>
            <a:r>
              <a:rPr lang="en-GB" dirty="0"/>
              <a:t>AO2 – Source Evaluation</a:t>
            </a:r>
          </a:p>
        </p:txBody>
      </p:sp>
      <p:sp>
        <p:nvSpPr>
          <p:cNvPr id="3" name="Content Placeholder 2"/>
          <p:cNvSpPr>
            <a:spLocks noGrp="1"/>
          </p:cNvSpPr>
          <p:nvPr>
            <p:ph idx="1"/>
          </p:nvPr>
        </p:nvSpPr>
        <p:spPr>
          <a:xfrm>
            <a:off x="1641323" y="1968912"/>
            <a:ext cx="5937755" cy="3101983"/>
          </a:xfrm>
        </p:spPr>
        <p:txBody>
          <a:bodyPr/>
          <a:lstStyle/>
          <a:p>
            <a:pPr marL="0" indent="0" algn="ctr">
              <a:buNone/>
            </a:pPr>
            <a:r>
              <a:rPr lang="en-GB" sz="2000" dirty="0">
                <a:solidFill>
                  <a:srgbClr val="FF0000"/>
                </a:solidFill>
              </a:rPr>
              <a:t>Analyse and evaluate appropriate source materials</a:t>
            </a:r>
            <a:r>
              <a:rPr lang="en-GB" sz="2000" dirty="0"/>
              <a:t>, primary and/or contemporary to the period, within its historical context. </a:t>
            </a:r>
            <a:r>
              <a:rPr lang="en-GB" dirty="0"/>
              <a:t>	</a:t>
            </a:r>
          </a:p>
          <a:p>
            <a:pPr marL="0" indent="0" algn="ctr">
              <a:buNone/>
            </a:pPr>
            <a:endParaRPr lang="en-GB" dirty="0"/>
          </a:p>
          <a:p>
            <a:pPr marL="0" indent="0">
              <a:buNone/>
            </a:pPr>
            <a:endParaRPr lang="en-GB" dirty="0"/>
          </a:p>
        </p:txBody>
      </p:sp>
      <p:sp>
        <p:nvSpPr>
          <p:cNvPr id="4" name="TextBox 3"/>
          <p:cNvSpPr txBox="1"/>
          <p:nvPr/>
        </p:nvSpPr>
        <p:spPr>
          <a:xfrm>
            <a:off x="1032121" y="2996952"/>
            <a:ext cx="6950968" cy="1938992"/>
          </a:xfrm>
          <a:prstGeom prst="rect">
            <a:avLst/>
          </a:prstGeom>
          <a:solidFill>
            <a:srgbClr val="00B050"/>
          </a:solidFill>
        </p:spPr>
        <p:txBody>
          <a:bodyPr wrap="square" rtlCol="0">
            <a:spAutoFit/>
          </a:bodyPr>
          <a:lstStyle/>
          <a:p>
            <a:pPr algn="ctr"/>
            <a:r>
              <a:rPr lang="en-GB" sz="4000" b="1" dirty="0"/>
              <a:t>Using evidence critically. You do this in your mid-Tudors work and your coursework</a:t>
            </a:r>
          </a:p>
        </p:txBody>
      </p:sp>
      <p:sp>
        <p:nvSpPr>
          <p:cNvPr id="5" name="TextBox 4">
            <a:extLst>
              <a:ext uri="{FF2B5EF4-FFF2-40B4-BE49-F238E27FC236}">
                <a16:creationId xmlns:a16="http://schemas.microsoft.com/office/drawing/2014/main" id="{B9B8D95B-331D-4E97-9CBF-6273C43CA4F0}"/>
              </a:ext>
            </a:extLst>
          </p:cNvPr>
          <p:cNvSpPr txBox="1"/>
          <p:nvPr/>
        </p:nvSpPr>
        <p:spPr>
          <a:xfrm>
            <a:off x="1043607" y="5070895"/>
            <a:ext cx="6939481" cy="1323439"/>
          </a:xfrm>
          <a:prstGeom prst="rect">
            <a:avLst/>
          </a:prstGeom>
          <a:solidFill>
            <a:srgbClr val="00B050"/>
          </a:solidFill>
        </p:spPr>
        <p:txBody>
          <a:bodyPr wrap="square" rtlCol="0">
            <a:spAutoFit/>
          </a:bodyPr>
          <a:lstStyle/>
          <a:p>
            <a:pPr algn="ctr"/>
            <a:r>
              <a:rPr lang="en-GB" sz="4000" b="1" dirty="0"/>
              <a:t>The importance of provenance</a:t>
            </a:r>
          </a:p>
        </p:txBody>
      </p:sp>
    </p:spTree>
    <p:extLst>
      <p:ext uri="{BB962C8B-B14F-4D97-AF65-F5344CB8AC3E}">
        <p14:creationId xmlns:p14="http://schemas.microsoft.com/office/powerpoint/2010/main" val="416570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3122" y="483638"/>
            <a:ext cx="5937755" cy="1188720"/>
          </a:xfrm>
        </p:spPr>
        <p:txBody>
          <a:bodyPr/>
          <a:lstStyle/>
          <a:p>
            <a:r>
              <a:rPr lang="en-GB" dirty="0"/>
              <a:t>AO3 –Interpretation work</a:t>
            </a:r>
          </a:p>
        </p:txBody>
      </p:sp>
      <p:sp>
        <p:nvSpPr>
          <p:cNvPr id="3" name="Content Placeholder 2"/>
          <p:cNvSpPr>
            <a:spLocks noGrp="1"/>
          </p:cNvSpPr>
          <p:nvPr>
            <p:ph idx="1"/>
          </p:nvPr>
        </p:nvSpPr>
        <p:spPr>
          <a:xfrm>
            <a:off x="1603121" y="1878008"/>
            <a:ext cx="5937755" cy="3101983"/>
          </a:xfrm>
        </p:spPr>
        <p:txBody>
          <a:bodyPr/>
          <a:lstStyle/>
          <a:p>
            <a:pPr marL="0" indent="0" algn="ctr">
              <a:buNone/>
            </a:pPr>
            <a:r>
              <a:rPr lang="en-GB" sz="2000" b="1" dirty="0"/>
              <a:t>Analyse and evaluate, in relation to the historical context, </a:t>
            </a:r>
            <a:r>
              <a:rPr lang="en-GB" sz="2000" b="1" dirty="0">
                <a:solidFill>
                  <a:srgbClr val="FF0000"/>
                </a:solidFill>
              </a:rPr>
              <a:t>different ways in which aspects of the past have been interpreted</a:t>
            </a:r>
            <a:r>
              <a:rPr lang="en-GB" sz="2000" b="1" dirty="0"/>
              <a:t>. </a:t>
            </a:r>
            <a:r>
              <a:rPr lang="en-GB" dirty="0"/>
              <a:t>	</a:t>
            </a:r>
          </a:p>
          <a:p>
            <a:pPr marL="0" indent="0">
              <a:buNone/>
            </a:pPr>
            <a:endParaRPr lang="en-GB" dirty="0"/>
          </a:p>
        </p:txBody>
      </p:sp>
      <p:sp>
        <p:nvSpPr>
          <p:cNvPr id="4" name="TextBox 3"/>
          <p:cNvSpPr txBox="1"/>
          <p:nvPr/>
        </p:nvSpPr>
        <p:spPr>
          <a:xfrm>
            <a:off x="683568" y="2996952"/>
            <a:ext cx="7272806" cy="3416320"/>
          </a:xfrm>
          <a:prstGeom prst="rect">
            <a:avLst/>
          </a:prstGeom>
          <a:solidFill>
            <a:srgbClr val="00B050"/>
          </a:solidFill>
        </p:spPr>
        <p:txBody>
          <a:bodyPr wrap="square" rtlCol="0">
            <a:spAutoFit/>
          </a:bodyPr>
          <a:lstStyle/>
          <a:p>
            <a:pPr algn="ctr"/>
            <a:r>
              <a:rPr lang="en-GB" sz="5400" b="1" dirty="0"/>
              <a:t>A new skill in Year Thirteen. You do this in your coursework and Russia paper. </a:t>
            </a:r>
          </a:p>
        </p:txBody>
      </p:sp>
    </p:spTree>
    <p:extLst>
      <p:ext uri="{BB962C8B-B14F-4D97-AF65-F5344CB8AC3E}">
        <p14:creationId xmlns:p14="http://schemas.microsoft.com/office/powerpoint/2010/main" val="345207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5536" y="332656"/>
            <a:ext cx="8064896" cy="1872208"/>
          </a:xfrm>
        </p:spPr>
        <p:txBody>
          <a:bodyPr>
            <a:normAutofit fontScale="90000"/>
          </a:bodyPr>
          <a:lstStyle/>
          <a:p>
            <a:r>
              <a:rPr lang="en-GB" b="1" u="sng" dirty="0"/>
              <a:t>Getting the later </a:t>
            </a:r>
            <a:r>
              <a:rPr lang="en-GB" b="1" u="sng" dirty="0" err="1"/>
              <a:t>tudors</a:t>
            </a:r>
            <a:r>
              <a:rPr lang="en-GB" b="1" u="sng" dirty="0"/>
              <a:t> (Y107) correct</a:t>
            </a:r>
            <a:r>
              <a:rPr lang="en-GB" dirty="0"/>
              <a:t/>
            </a:r>
            <a:br>
              <a:rPr lang="en-GB" dirty="0"/>
            </a:br>
            <a:r>
              <a:rPr lang="en-GB" dirty="0"/>
              <a:t>Please look at the 2018 paper and marked answer</a:t>
            </a:r>
          </a:p>
        </p:txBody>
      </p:sp>
      <p:graphicFrame>
        <p:nvGraphicFramePr>
          <p:cNvPr id="6" name="Table 5">
            <a:extLst>
              <a:ext uri="{FF2B5EF4-FFF2-40B4-BE49-F238E27FC236}">
                <a16:creationId xmlns:a16="http://schemas.microsoft.com/office/drawing/2014/main" id="{A63A7753-7DC4-4647-B16A-A99C4602D2F5}"/>
              </a:ext>
            </a:extLst>
          </p:cNvPr>
          <p:cNvGraphicFramePr>
            <a:graphicFrameLocks noGrp="1"/>
          </p:cNvGraphicFramePr>
          <p:nvPr>
            <p:extLst>
              <p:ext uri="{D42A27DB-BD31-4B8C-83A1-F6EECF244321}">
                <p14:modId xmlns:p14="http://schemas.microsoft.com/office/powerpoint/2010/main" val="355788335"/>
              </p:ext>
            </p:extLst>
          </p:nvPr>
        </p:nvGraphicFramePr>
        <p:xfrm>
          <a:off x="1835696" y="2328862"/>
          <a:ext cx="6604208" cy="2200275"/>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20000"/>
                    </a:ext>
                  </a:extLst>
                </a:gridCol>
                <a:gridCol w="1391774">
                  <a:extLst>
                    <a:ext uri="{9D8B030D-6E8A-4147-A177-3AD203B41FA5}">
                      <a16:colId xmlns:a16="http://schemas.microsoft.com/office/drawing/2014/main" val="20001"/>
                    </a:ext>
                  </a:extLst>
                </a:gridCol>
                <a:gridCol w="1594532">
                  <a:extLst>
                    <a:ext uri="{9D8B030D-6E8A-4147-A177-3AD203B41FA5}">
                      <a16:colId xmlns:a16="http://schemas.microsoft.com/office/drawing/2014/main" val="20002"/>
                    </a:ext>
                  </a:extLst>
                </a:gridCol>
                <a:gridCol w="1302671">
                  <a:extLst>
                    <a:ext uri="{9D8B030D-6E8A-4147-A177-3AD203B41FA5}">
                      <a16:colId xmlns:a16="http://schemas.microsoft.com/office/drawing/2014/main" val="20003"/>
                    </a:ext>
                  </a:extLst>
                </a:gridCol>
              </a:tblGrid>
              <a:tr h="370891">
                <a:tc>
                  <a:txBody>
                    <a:bodyPr/>
                    <a:lstStyle/>
                    <a:p>
                      <a:pPr algn="ctr"/>
                      <a:r>
                        <a:rPr lang="en-GB" sz="1800" dirty="0"/>
                        <a:t>Task</a:t>
                      </a:r>
                    </a:p>
                  </a:txBody>
                  <a:tcPr marL="91432" marR="91432" marT="45726" marB="45726"/>
                </a:tc>
                <a:tc>
                  <a:txBody>
                    <a:bodyPr/>
                    <a:lstStyle/>
                    <a:p>
                      <a:pPr algn="ctr"/>
                      <a:r>
                        <a:rPr lang="en-GB" sz="1800" dirty="0"/>
                        <a:t>Timings</a:t>
                      </a:r>
                    </a:p>
                  </a:txBody>
                  <a:tcPr marL="91432" marR="91432" marT="45726" marB="45726"/>
                </a:tc>
                <a:tc>
                  <a:txBody>
                    <a:bodyPr/>
                    <a:lstStyle/>
                    <a:p>
                      <a:pPr algn="ctr"/>
                      <a:r>
                        <a:rPr lang="en-GB" sz="1800" dirty="0"/>
                        <a:t>Paragraphs</a:t>
                      </a:r>
                    </a:p>
                  </a:txBody>
                  <a:tcPr marL="91432" marR="91432" marT="45726" marB="45726"/>
                </a:tc>
                <a:tc>
                  <a:txBody>
                    <a:bodyPr/>
                    <a:lstStyle/>
                    <a:p>
                      <a:pPr algn="ctr"/>
                      <a:r>
                        <a:rPr lang="en-GB" sz="1800" dirty="0"/>
                        <a:t>Marks</a:t>
                      </a:r>
                    </a:p>
                  </a:txBody>
                  <a:tcPr marL="91432" marR="91432" marT="45726" marB="45726"/>
                </a:tc>
                <a:extLst>
                  <a:ext uri="{0D108BD9-81ED-4DB2-BD59-A6C34878D82A}">
                    <a16:rowId xmlns:a16="http://schemas.microsoft.com/office/drawing/2014/main" val="10000"/>
                  </a:ext>
                </a:extLst>
              </a:tr>
              <a:tr h="1189142">
                <a:tc>
                  <a:txBody>
                    <a:bodyPr/>
                    <a:lstStyle/>
                    <a:p>
                      <a:r>
                        <a:rPr lang="en-GB" sz="1800" b="1" dirty="0"/>
                        <a:t>Analysing the sources</a:t>
                      </a:r>
                    </a:p>
                    <a:p>
                      <a:endParaRPr lang="en-GB" sz="1800" b="1" dirty="0"/>
                    </a:p>
                    <a:p>
                      <a:r>
                        <a:rPr lang="en-GB" sz="1800" b="1" dirty="0"/>
                        <a:t>Essay planning</a:t>
                      </a:r>
                    </a:p>
                  </a:txBody>
                  <a:tcPr marL="91432" marR="91432" marT="45726" marB="45726">
                    <a:solidFill>
                      <a:schemeClr val="accent1"/>
                    </a:solidFill>
                  </a:tcPr>
                </a:tc>
                <a:tc>
                  <a:txBody>
                    <a:bodyPr/>
                    <a:lstStyle/>
                    <a:p>
                      <a:r>
                        <a:rPr lang="en-GB" sz="1800" b="1" dirty="0"/>
                        <a:t>10 minutes</a:t>
                      </a:r>
                    </a:p>
                    <a:p>
                      <a:endParaRPr lang="en-GB" sz="1800" b="1" dirty="0"/>
                    </a:p>
                    <a:p>
                      <a:endParaRPr lang="en-GB" sz="1800" b="1" dirty="0"/>
                    </a:p>
                    <a:p>
                      <a:r>
                        <a:rPr lang="en-GB" sz="1800" b="1" dirty="0"/>
                        <a:t>5 minutes</a:t>
                      </a:r>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extLst>
                  <a:ext uri="{0D108BD9-81ED-4DB2-BD59-A6C34878D82A}">
                    <a16:rowId xmlns:a16="http://schemas.microsoft.com/office/drawing/2014/main" val="10001"/>
                  </a:ext>
                </a:extLst>
              </a:tr>
              <a:tr h="640242">
                <a:tc>
                  <a:txBody>
                    <a:bodyPr/>
                    <a:lstStyle/>
                    <a:p>
                      <a:r>
                        <a:rPr lang="en-GB" sz="1800" b="1" dirty="0"/>
                        <a:t>Writing</a:t>
                      </a:r>
                    </a:p>
                  </a:txBody>
                  <a:tcPr marL="91432" marR="91432" marT="45726" marB="45726">
                    <a:solidFill>
                      <a:schemeClr val="accent1"/>
                    </a:solidFill>
                  </a:tcPr>
                </a:tc>
                <a:tc>
                  <a:txBody>
                    <a:bodyPr/>
                    <a:lstStyle/>
                    <a:p>
                      <a:r>
                        <a:rPr lang="en-GB" sz="1800" b="1" dirty="0"/>
                        <a:t>35 minutes</a:t>
                      </a:r>
                    </a:p>
                  </a:txBody>
                  <a:tcPr marL="91432" marR="91432" marT="45726" marB="45726">
                    <a:solidFill>
                      <a:schemeClr val="accent1"/>
                    </a:solidFill>
                  </a:tcPr>
                </a:tc>
                <a:tc>
                  <a:txBody>
                    <a:bodyPr/>
                    <a:lstStyle/>
                    <a:p>
                      <a:pPr algn="ctr"/>
                      <a:r>
                        <a:rPr lang="en-GB" sz="1800" b="1" dirty="0"/>
                        <a:t>4 + a conclusion </a:t>
                      </a:r>
                    </a:p>
                  </a:txBody>
                  <a:tcPr marL="91432" marR="91432" marT="45726" marB="45726">
                    <a:solidFill>
                      <a:schemeClr val="accent1"/>
                    </a:solidFill>
                  </a:tcPr>
                </a:tc>
                <a:tc>
                  <a:txBody>
                    <a:bodyPr/>
                    <a:lstStyle/>
                    <a:p>
                      <a:pPr algn="ctr"/>
                      <a:r>
                        <a:rPr lang="en-GB" sz="1800" b="1" dirty="0"/>
                        <a:t>30</a:t>
                      </a:r>
                    </a:p>
                  </a:txBody>
                  <a:tcPr marL="91432" marR="91432" marT="45726" marB="45726">
                    <a:solidFill>
                      <a:schemeClr val="accent1"/>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55625F5E-D316-41B4-94A4-F881B9B18E05}"/>
              </a:ext>
            </a:extLst>
          </p:cNvPr>
          <p:cNvGraphicFramePr>
            <a:graphicFrameLocks noGrp="1"/>
          </p:cNvGraphicFramePr>
          <p:nvPr>
            <p:extLst>
              <p:ext uri="{D42A27DB-BD31-4B8C-83A1-F6EECF244321}">
                <p14:modId xmlns:p14="http://schemas.microsoft.com/office/powerpoint/2010/main" val="271672279"/>
              </p:ext>
            </p:extLst>
          </p:nvPr>
        </p:nvGraphicFramePr>
        <p:xfrm>
          <a:off x="1835696" y="4518477"/>
          <a:ext cx="6604208" cy="1422973"/>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3928452778"/>
                    </a:ext>
                  </a:extLst>
                </a:gridCol>
                <a:gridCol w="1391774">
                  <a:extLst>
                    <a:ext uri="{9D8B030D-6E8A-4147-A177-3AD203B41FA5}">
                      <a16:colId xmlns:a16="http://schemas.microsoft.com/office/drawing/2014/main" val="608550925"/>
                    </a:ext>
                  </a:extLst>
                </a:gridCol>
                <a:gridCol w="1594532">
                  <a:extLst>
                    <a:ext uri="{9D8B030D-6E8A-4147-A177-3AD203B41FA5}">
                      <a16:colId xmlns:a16="http://schemas.microsoft.com/office/drawing/2014/main" val="521934673"/>
                    </a:ext>
                  </a:extLst>
                </a:gridCol>
                <a:gridCol w="1302671">
                  <a:extLst>
                    <a:ext uri="{9D8B030D-6E8A-4147-A177-3AD203B41FA5}">
                      <a16:colId xmlns:a16="http://schemas.microsoft.com/office/drawing/2014/main" val="487689728"/>
                    </a:ext>
                  </a:extLst>
                </a:gridCol>
              </a:tblGrid>
              <a:tr h="782731">
                <a:tc>
                  <a:txBody>
                    <a:bodyPr/>
                    <a:lstStyle/>
                    <a:p>
                      <a:endParaRPr lang="en-GB" sz="1800" b="1" dirty="0"/>
                    </a:p>
                    <a:p>
                      <a:r>
                        <a:rPr lang="en-GB" sz="1800" b="1" dirty="0"/>
                        <a:t>Essay planning</a:t>
                      </a:r>
                    </a:p>
                  </a:txBody>
                  <a:tcPr marL="91432" marR="91432" marT="45726" marB="45726">
                    <a:solidFill>
                      <a:srgbClr val="92D050"/>
                    </a:solidFill>
                  </a:tcPr>
                </a:tc>
                <a:tc>
                  <a:txBody>
                    <a:bodyPr/>
                    <a:lstStyle/>
                    <a:p>
                      <a:endParaRPr lang="en-GB" sz="1800" b="1" dirty="0"/>
                    </a:p>
                    <a:p>
                      <a:r>
                        <a:rPr lang="en-GB" sz="1800" b="1" dirty="0"/>
                        <a:t>5 minutes</a:t>
                      </a:r>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extLst>
                  <a:ext uri="{0D108BD9-81ED-4DB2-BD59-A6C34878D82A}">
                    <a16:rowId xmlns:a16="http://schemas.microsoft.com/office/drawing/2014/main" val="49328881"/>
                  </a:ext>
                </a:extLst>
              </a:tr>
              <a:tr h="640242">
                <a:tc>
                  <a:txBody>
                    <a:bodyPr/>
                    <a:lstStyle/>
                    <a:p>
                      <a:r>
                        <a:rPr lang="en-GB" sz="1800" b="1" dirty="0"/>
                        <a:t>Writing </a:t>
                      </a:r>
                    </a:p>
                  </a:txBody>
                  <a:tcPr marL="91432" marR="91432" marT="45726" marB="45726">
                    <a:solidFill>
                      <a:srgbClr val="92D050"/>
                    </a:solidFill>
                  </a:tcPr>
                </a:tc>
                <a:tc>
                  <a:txBody>
                    <a:bodyPr/>
                    <a:lstStyle/>
                    <a:p>
                      <a:r>
                        <a:rPr lang="en-GB" sz="1800" b="1" dirty="0"/>
                        <a:t>35 minutes</a:t>
                      </a:r>
                    </a:p>
                  </a:txBody>
                  <a:tcPr marL="91432" marR="91432" marT="45726" marB="45726">
                    <a:solidFill>
                      <a:srgbClr val="92D050"/>
                    </a:solidFill>
                  </a:tcPr>
                </a:tc>
                <a:tc>
                  <a:txBody>
                    <a:bodyPr/>
                    <a:lstStyle/>
                    <a:p>
                      <a:pPr algn="ctr"/>
                      <a:r>
                        <a:rPr lang="en-GB" sz="1800" b="1" dirty="0"/>
                        <a:t>3/4 + a conclusion </a:t>
                      </a:r>
                    </a:p>
                  </a:txBody>
                  <a:tcPr marL="91432" marR="91432" marT="45726" marB="45726">
                    <a:solidFill>
                      <a:srgbClr val="92D050"/>
                    </a:solidFill>
                  </a:tcPr>
                </a:tc>
                <a:tc>
                  <a:txBody>
                    <a:bodyPr/>
                    <a:lstStyle/>
                    <a:p>
                      <a:pPr algn="ctr"/>
                      <a:r>
                        <a:rPr lang="en-GB" sz="1800" b="1" dirty="0"/>
                        <a:t>20</a:t>
                      </a:r>
                    </a:p>
                  </a:txBody>
                  <a:tcPr marL="91432" marR="91432" marT="45726" marB="45726">
                    <a:solidFill>
                      <a:srgbClr val="92D050"/>
                    </a:solidFill>
                  </a:tcPr>
                </a:tc>
                <a:extLst>
                  <a:ext uri="{0D108BD9-81ED-4DB2-BD59-A6C34878D82A}">
                    <a16:rowId xmlns:a16="http://schemas.microsoft.com/office/drawing/2014/main" val="4069893328"/>
                  </a:ext>
                </a:extLst>
              </a:tr>
            </a:tbl>
          </a:graphicData>
        </a:graphic>
      </p:graphicFrame>
      <p:sp>
        <p:nvSpPr>
          <p:cNvPr id="3" name="Arrow: Notched Right 2">
            <a:extLst>
              <a:ext uri="{FF2B5EF4-FFF2-40B4-BE49-F238E27FC236}">
                <a16:creationId xmlns:a16="http://schemas.microsoft.com/office/drawing/2014/main" id="{BF751748-18F8-4629-BDE4-C47637C845D2}"/>
              </a:ext>
            </a:extLst>
          </p:cNvPr>
          <p:cNvSpPr/>
          <p:nvPr/>
        </p:nvSpPr>
        <p:spPr>
          <a:xfrm>
            <a:off x="179512" y="2924944"/>
            <a:ext cx="1440160" cy="100811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Mid Tudors</a:t>
            </a:r>
          </a:p>
        </p:txBody>
      </p:sp>
      <p:sp>
        <p:nvSpPr>
          <p:cNvPr id="7" name="Arrow: Notched Right 6">
            <a:extLst>
              <a:ext uri="{FF2B5EF4-FFF2-40B4-BE49-F238E27FC236}">
                <a16:creationId xmlns:a16="http://schemas.microsoft.com/office/drawing/2014/main" id="{0D10A24E-0C09-4545-98B2-3D428FB075B0}"/>
              </a:ext>
            </a:extLst>
          </p:cNvPr>
          <p:cNvSpPr/>
          <p:nvPr/>
        </p:nvSpPr>
        <p:spPr>
          <a:xfrm>
            <a:off x="194291" y="4629120"/>
            <a:ext cx="1440160" cy="82809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Elizabeth</a:t>
            </a:r>
          </a:p>
        </p:txBody>
      </p:sp>
    </p:spTree>
    <p:extLst>
      <p:ext uri="{BB962C8B-B14F-4D97-AF65-F5344CB8AC3E}">
        <p14:creationId xmlns:p14="http://schemas.microsoft.com/office/powerpoint/2010/main" val="154837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725F5D-DEFB-4334-9B96-0B05558E81FB}"/>
              </a:ext>
            </a:extLst>
          </p:cNvPr>
          <p:cNvSpPr txBox="1">
            <a:spLocks/>
          </p:cNvSpPr>
          <p:nvPr/>
        </p:nvSpPr>
        <p:spPr bwMode="auto">
          <a:xfrm>
            <a:off x="611560" y="260648"/>
            <a:ext cx="828040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hangingPunct="1">
              <a:buFont typeface="Arial" panose="020B0604020202020204" pitchFamily="34" charset="0"/>
              <a:buNone/>
            </a:pPr>
            <a:r>
              <a:rPr lang="en-US" altLang="en-US" dirty="0">
                <a:ea typeface="ＭＳ Ｐゴシック" panose="020B0600070205080204" pitchFamily="34" charset="-128"/>
              </a:rPr>
              <a:t>There will be ONE Question:</a:t>
            </a:r>
          </a:p>
          <a:p>
            <a:pPr marL="0" indent="0" defTabSz="914400" eaLnBrk="1" hangingPunct="1">
              <a:buFont typeface="Arial" panose="020B0604020202020204" pitchFamily="34" charset="0"/>
              <a:buNone/>
            </a:pPr>
            <a:endParaRPr lang="en-US" altLang="en-US" i="1" dirty="0">
              <a:ea typeface="ＭＳ Ｐゴシック" panose="020B0600070205080204" pitchFamily="34" charset="-128"/>
            </a:endParaRPr>
          </a:p>
          <a:p>
            <a:pPr marL="0" indent="0" defTabSz="914400" eaLnBrk="1" hangingPunct="1">
              <a:buFont typeface="Arial" panose="020B0604020202020204" pitchFamily="34" charset="0"/>
              <a:buNone/>
            </a:pPr>
            <a:r>
              <a:rPr lang="en-US" altLang="en-US" i="1" u="sng" dirty="0">
                <a:ea typeface="ＭＳ Ｐゴシック" panose="020B0600070205080204" pitchFamily="34" charset="-128"/>
              </a:rPr>
              <a:t>Using these four sources in their historical context, assess how far they support the view that….</a:t>
            </a:r>
          </a:p>
          <a:p>
            <a:pPr marL="0" indent="0" defTabSz="914400" eaLnBrk="1" hangingPunct="1">
              <a:buFont typeface="Arial" panose="020B0604020202020204" pitchFamily="34" charset="0"/>
              <a:buNone/>
            </a:pPr>
            <a:r>
              <a:rPr lang="en-US" altLang="en-US" i="1" u="sng" dirty="0">
                <a:ea typeface="ＭＳ Ｐゴシック" panose="020B0600070205080204" pitchFamily="34" charset="-128"/>
              </a:rPr>
              <a:t>The examiner wants</a:t>
            </a:r>
          </a:p>
        </p:txBody>
      </p:sp>
      <p:sp>
        <p:nvSpPr>
          <p:cNvPr id="6" name="Rectangle 5">
            <a:extLst>
              <a:ext uri="{FF2B5EF4-FFF2-40B4-BE49-F238E27FC236}">
                <a16:creationId xmlns:a16="http://schemas.microsoft.com/office/drawing/2014/main" id="{B90A6095-8B9D-4076-9C3A-CDBB7B4CA0CF}"/>
              </a:ext>
            </a:extLst>
          </p:cNvPr>
          <p:cNvSpPr/>
          <p:nvPr/>
        </p:nvSpPr>
        <p:spPr>
          <a:xfrm>
            <a:off x="2555776" y="3233977"/>
            <a:ext cx="6048672" cy="3539430"/>
          </a:xfrm>
          <a:prstGeom prst="rect">
            <a:avLst/>
          </a:prstGeom>
          <a:solidFill>
            <a:schemeClr val="accent1"/>
          </a:solidFill>
        </p:spPr>
        <p:txBody>
          <a:bodyPr wrap="square">
            <a:spAutoFit/>
          </a:bodyPr>
          <a:lstStyle/>
          <a:p>
            <a:r>
              <a:rPr lang="en-US" altLang="en-US" sz="2800" b="1" i="1" dirty="0">
                <a:ea typeface="ＭＳ Ｐゴシック" panose="020B0600070205080204" pitchFamily="34" charset="-128"/>
              </a:rPr>
              <a:t>From the board…</a:t>
            </a:r>
          </a:p>
          <a:p>
            <a:endParaRPr lang="en-US" altLang="en-US" sz="2800" b="1" i="1" dirty="0">
              <a:ea typeface="ＭＳ Ｐゴシック" panose="020B0600070205080204" pitchFamily="34" charset="-128"/>
            </a:endParaRPr>
          </a:p>
          <a:p>
            <a:r>
              <a:rPr lang="en-US" altLang="en-US" sz="2800" b="1" i="1" dirty="0">
                <a:ea typeface="ＭＳ Ｐゴシック" panose="020B0600070205080204" pitchFamily="34" charset="-128"/>
              </a:rPr>
              <a:t>“Evaluation is the application of own knowledge to a source in order to judge the validity of the view of the source about an issue. The knowledge may either support or challenge the view in the source.”</a:t>
            </a:r>
          </a:p>
        </p:txBody>
      </p:sp>
      <p:pic>
        <p:nvPicPr>
          <p:cNvPr id="7" name="Picture 6">
            <a:extLst>
              <a:ext uri="{FF2B5EF4-FFF2-40B4-BE49-F238E27FC236}">
                <a16:creationId xmlns:a16="http://schemas.microsoft.com/office/drawing/2014/main" id="{9C3EF9C8-58D3-49CA-A826-071A62D7A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84984"/>
            <a:ext cx="2076426" cy="3488423"/>
          </a:xfrm>
          <a:prstGeom prst="rect">
            <a:avLst/>
          </a:prstGeom>
        </p:spPr>
      </p:pic>
    </p:spTree>
    <p:extLst>
      <p:ext uri="{BB962C8B-B14F-4D97-AF65-F5344CB8AC3E}">
        <p14:creationId xmlns:p14="http://schemas.microsoft.com/office/powerpoint/2010/main" val="2194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1484</TotalTime>
  <Words>1445</Words>
  <Application>Microsoft Office PowerPoint</Application>
  <PresentationFormat>On-screen Show (4:3)</PresentationFormat>
  <Paragraphs>319</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Gill Sans MT</vt:lpstr>
      <vt:lpstr>Times New Roman</vt:lpstr>
      <vt:lpstr>Parcel</vt:lpstr>
      <vt:lpstr>Understanding success evening  11th October 2018</vt:lpstr>
      <vt:lpstr>PowerPoint Presentation</vt:lpstr>
      <vt:lpstr>What do the Assessment Objectives look like, and what do they mean? </vt:lpstr>
      <vt:lpstr>PowerPoint Presentation</vt:lpstr>
      <vt:lpstr>AO1 – Knowledge</vt:lpstr>
      <vt:lpstr>AO2 – Source Evaluation</vt:lpstr>
      <vt:lpstr>AO3 –Interpretation work</vt:lpstr>
      <vt:lpstr>Getting the later tudors (Y107) correct Please look at the 2018 paper and marked answer</vt:lpstr>
      <vt:lpstr>PowerPoint Presentation</vt:lpstr>
      <vt:lpstr>PowerPoint Presentation</vt:lpstr>
      <vt:lpstr>C-O-P</vt:lpstr>
      <vt:lpstr>Typical Structure</vt:lpstr>
      <vt:lpstr>Writing the Elizabeth and usa Essays the examiner wants;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the Russia and her rulers Paper (Y318) correct  Please look at the 2018 paper and marked answer</vt:lpstr>
      <vt:lpstr>Getting the Russia and her rulers Paper (Y318) correct Two skills interpretations (below) and synoptic writing  Please look at the 2018 paper and marked answer</vt:lpstr>
      <vt:lpstr>PowerPoint Presentation</vt:lpstr>
      <vt:lpstr>Analysing interpretations</vt:lpstr>
      <vt:lpstr>PowerPoint Presentation</vt:lpstr>
      <vt:lpstr>PowerPoint Presentation</vt:lpstr>
      <vt:lpstr>Synoptic essays</vt:lpstr>
      <vt:lpstr>The Thematic Essay and Synthesis</vt:lpstr>
      <vt:lpstr>Mark Scheme</vt:lpstr>
      <vt:lpstr>Types of essay</vt:lpstr>
      <vt:lpstr>Top tips</vt:lpstr>
      <vt:lpstr>PowerPoint Presentation</vt:lpstr>
      <vt:lpstr>PowerPoint Presentation</vt:lpstr>
      <vt:lpstr>PowerPoint Presentation</vt:lpstr>
      <vt:lpstr>PowerPoint Presentation</vt:lpstr>
      <vt:lpstr>PowerPoint Presentation</vt:lpstr>
      <vt:lpstr>PowerPoint Presentation</vt:lpstr>
      <vt:lpstr>Key messages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OCR History A Level</dc:title>
  <dc:creator>Alan Kydd</dc:creator>
  <cp:lastModifiedBy>Alan Kydd</cp:lastModifiedBy>
  <cp:revision>136</cp:revision>
  <cp:lastPrinted>2016-06-20T11:41:55Z</cp:lastPrinted>
  <dcterms:created xsi:type="dcterms:W3CDTF">2016-06-02T07:35:40Z</dcterms:created>
  <dcterms:modified xsi:type="dcterms:W3CDTF">2018-10-11T06:45:33Z</dcterms:modified>
</cp:coreProperties>
</file>