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AA3F3D"/>
    <a:srgbClr val="9D6CB9"/>
    <a:srgbClr val="8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886" autoAdjust="0"/>
  </p:normalViewPr>
  <p:slideViewPr>
    <p:cSldViewPr snapToGrid="0" snapToObjects="1">
      <p:cViewPr>
        <p:scale>
          <a:sx n="100" d="100"/>
          <a:sy n="100" d="100"/>
        </p:scale>
        <p:origin x="256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0C37-26E5-9F4D-BCC1-133FBC9A14B5}" type="datetimeFigureOut">
              <a:rPr lang="en-US" smtClean="0"/>
              <a:t>10/24/16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3E4C-9039-F842-952D-E97F051052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0C37-26E5-9F4D-BCC1-133FBC9A14B5}" type="datetimeFigureOut">
              <a:rPr lang="en-US" smtClean="0"/>
              <a:t>10/24/16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3E4C-9039-F842-952D-E97F051052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0C37-26E5-9F4D-BCC1-133FBC9A14B5}" type="datetimeFigureOut">
              <a:rPr lang="en-US" smtClean="0"/>
              <a:t>10/24/16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3E4C-9039-F842-952D-E97F051052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0C37-26E5-9F4D-BCC1-133FBC9A14B5}" type="datetimeFigureOut">
              <a:rPr lang="en-US" smtClean="0"/>
              <a:t>10/24/16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3E4C-9039-F842-952D-E97F051052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0C37-26E5-9F4D-BCC1-133FBC9A14B5}" type="datetimeFigureOut">
              <a:rPr lang="en-US" smtClean="0"/>
              <a:t>10/24/16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3E4C-9039-F842-952D-E97F051052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0C37-26E5-9F4D-BCC1-133FBC9A14B5}" type="datetimeFigureOut">
              <a:rPr lang="en-US" smtClean="0"/>
              <a:t>10/24/16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3E4C-9039-F842-952D-E97F051052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0C37-26E5-9F4D-BCC1-133FBC9A14B5}" type="datetimeFigureOut">
              <a:rPr lang="en-US" smtClean="0"/>
              <a:t>10/24/16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3E4C-9039-F842-952D-E97F051052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0C37-26E5-9F4D-BCC1-133FBC9A14B5}" type="datetimeFigureOut">
              <a:rPr lang="en-US" smtClean="0"/>
              <a:t>10/24/16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3E4C-9039-F842-952D-E97F051052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0C37-26E5-9F4D-BCC1-133FBC9A14B5}" type="datetimeFigureOut">
              <a:rPr lang="en-US" smtClean="0"/>
              <a:t>10/24/16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3E4C-9039-F842-952D-E97F051052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0C37-26E5-9F4D-BCC1-133FBC9A14B5}" type="datetimeFigureOut">
              <a:rPr lang="en-US" smtClean="0"/>
              <a:t>10/24/16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3E4C-9039-F842-952D-E97F051052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0C37-26E5-9F4D-BCC1-133FBC9A14B5}" type="datetimeFigureOut">
              <a:rPr lang="en-US" smtClean="0"/>
              <a:t>10/24/16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3E4C-9039-F842-952D-E97F051052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F0C37-26E5-9F4D-BCC1-133FBC9A14B5}" type="datetimeFigureOut">
              <a:rPr lang="en-US" smtClean="0"/>
              <a:t>10/24/16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73E4C-9039-F842-952D-E97F051052F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6" name="Straight Arrow Connector 145"/>
          <p:cNvCxnSpPr>
            <a:endCxn id="43" idx="0"/>
          </p:cNvCxnSpPr>
          <p:nvPr/>
        </p:nvCxnSpPr>
        <p:spPr>
          <a:xfrm rot="5400000">
            <a:off x="6091157" y="4951242"/>
            <a:ext cx="1098310" cy="179539"/>
          </a:xfrm>
          <a:prstGeom prst="straightConnector1">
            <a:avLst/>
          </a:prstGeom>
          <a:ln w="12700">
            <a:solidFill>
              <a:srgbClr val="AA3F3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659112" y="2667701"/>
            <a:ext cx="1965639" cy="108851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A3 Development of Germany 1918-45</a:t>
            </a:r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38572" y="3211957"/>
            <a:ext cx="1278073" cy="582705"/>
          </a:xfrm>
          <a:prstGeom prst="ellipse">
            <a:avLst/>
          </a:prstGeom>
          <a:ln>
            <a:solidFill>
              <a:srgbClr val="9D6CB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 smtClean="0"/>
          </a:p>
          <a:p>
            <a:pPr algn="ctr"/>
            <a:r>
              <a:rPr lang="en-US" sz="900" dirty="0" smtClean="0"/>
              <a:t>Impact of WW2 on Germany</a:t>
            </a:r>
          </a:p>
          <a:p>
            <a:pPr algn="ctr"/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2086103" y="5360367"/>
            <a:ext cx="1278073" cy="582705"/>
          </a:xfrm>
          <a:prstGeom prst="ellips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 smtClean="0"/>
          </a:p>
          <a:p>
            <a:pPr algn="ctr"/>
            <a:r>
              <a:rPr lang="en-US" sz="900" dirty="0" smtClean="0"/>
              <a:t>Life in Nazi Germany</a:t>
            </a:r>
          </a:p>
          <a:p>
            <a:pPr algn="ctr"/>
            <a:endParaRPr lang="en-US" sz="1000" dirty="0"/>
          </a:p>
        </p:txBody>
      </p:sp>
      <p:sp>
        <p:nvSpPr>
          <p:cNvPr id="7" name="Oval 6"/>
          <p:cNvSpPr/>
          <p:nvPr/>
        </p:nvSpPr>
        <p:spPr>
          <a:xfrm>
            <a:off x="6139349" y="3914781"/>
            <a:ext cx="1278073" cy="582705"/>
          </a:xfrm>
          <a:prstGeom prst="ellipse">
            <a:avLst/>
          </a:prstGeom>
          <a:ln>
            <a:solidFill>
              <a:srgbClr val="AA3F3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 smtClean="0"/>
          </a:p>
          <a:p>
            <a:pPr algn="ctr"/>
            <a:r>
              <a:rPr lang="en-US" sz="900" dirty="0" smtClean="0"/>
              <a:t>Rise of Hitler and the Nazis</a:t>
            </a:r>
          </a:p>
          <a:p>
            <a:pPr algn="ctr"/>
            <a:endParaRPr lang="en-US" sz="1000" dirty="0"/>
          </a:p>
        </p:txBody>
      </p:sp>
      <p:sp>
        <p:nvSpPr>
          <p:cNvPr id="8" name="Oval 7"/>
          <p:cNvSpPr/>
          <p:nvPr/>
        </p:nvSpPr>
        <p:spPr>
          <a:xfrm>
            <a:off x="6028163" y="1327563"/>
            <a:ext cx="1278073" cy="582705"/>
          </a:xfrm>
          <a:prstGeom prst="ellips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 smtClean="0"/>
          </a:p>
          <a:p>
            <a:pPr algn="ctr"/>
            <a:r>
              <a:rPr lang="en-US" sz="900" dirty="0" smtClean="0"/>
              <a:t>Recovery of Germany 1924-29</a:t>
            </a:r>
          </a:p>
          <a:p>
            <a:pPr algn="ctr"/>
            <a:endParaRPr lang="en-US" sz="1000" dirty="0"/>
          </a:p>
        </p:txBody>
      </p:sp>
      <p:sp>
        <p:nvSpPr>
          <p:cNvPr id="9" name="Oval 8"/>
          <p:cNvSpPr/>
          <p:nvPr/>
        </p:nvSpPr>
        <p:spPr>
          <a:xfrm>
            <a:off x="2393143" y="1060329"/>
            <a:ext cx="1278073" cy="58270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 smtClean="0"/>
          </a:p>
          <a:p>
            <a:pPr algn="ctr"/>
            <a:r>
              <a:rPr lang="en-US" sz="800" dirty="0" smtClean="0"/>
              <a:t>Establishment of Weimar Republic and early problems</a:t>
            </a:r>
          </a:p>
          <a:p>
            <a:pPr algn="ctr"/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1457650" y="266769"/>
            <a:ext cx="1227271" cy="52322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/>
              <a:t>German Revolution of 1918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Effects of WW1 on Germany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Effects of the Kaiser’s downfall</a:t>
            </a:r>
            <a:endParaRPr lang="en-US" sz="700" dirty="0"/>
          </a:p>
        </p:txBody>
      </p:sp>
      <p:sp>
        <p:nvSpPr>
          <p:cNvPr id="12" name="TextBox 11"/>
          <p:cNvSpPr txBox="1"/>
          <p:nvPr/>
        </p:nvSpPr>
        <p:spPr>
          <a:xfrm>
            <a:off x="638572" y="1618916"/>
            <a:ext cx="1432714" cy="30777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/>
              <a:t>French occupation of the Ruhr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Effect on Weimar Republic</a:t>
            </a:r>
            <a:endParaRPr lang="en-US" sz="700" dirty="0"/>
          </a:p>
        </p:txBody>
      </p:sp>
      <p:sp>
        <p:nvSpPr>
          <p:cNvPr id="13" name="TextBox 12"/>
          <p:cNvSpPr txBox="1"/>
          <p:nvPr/>
        </p:nvSpPr>
        <p:spPr>
          <a:xfrm>
            <a:off x="450640" y="936184"/>
            <a:ext cx="1773046" cy="41549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Causes </a:t>
            </a:r>
            <a:r>
              <a:rPr lang="en-US" sz="700" dirty="0" smtClean="0"/>
              <a:t>and </a:t>
            </a:r>
            <a:r>
              <a:rPr lang="en-US" sz="700" b="1" dirty="0" smtClean="0"/>
              <a:t>Effects </a:t>
            </a:r>
            <a:r>
              <a:rPr lang="en-US" sz="700" dirty="0" smtClean="0"/>
              <a:t>of Hyperinflation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Why was there so much social hardship?</a:t>
            </a:r>
          </a:p>
          <a:p>
            <a:pPr>
              <a:buFont typeface="Arial"/>
              <a:buChar char="•"/>
            </a:pPr>
            <a:r>
              <a:rPr lang="en-US" sz="700" b="1" dirty="0" smtClean="0"/>
              <a:t>Why did the WR face a crisis in 1923?</a:t>
            </a:r>
            <a:endParaRPr lang="en-US" sz="7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305162" y="1910268"/>
            <a:ext cx="1366054" cy="52322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/>
              <a:t>Spartacist and Kapp Uprisings</a:t>
            </a:r>
          </a:p>
          <a:p>
            <a:pPr>
              <a:buFont typeface="Arial"/>
              <a:buChar char="•"/>
            </a:pPr>
            <a:r>
              <a:rPr lang="en-US" sz="700" b="1" dirty="0" smtClean="0"/>
              <a:t>Why did the W.R. face a number of challenges?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Effects on Germany</a:t>
            </a:r>
            <a:endParaRPr lang="en-US" sz="700" dirty="0"/>
          </a:p>
        </p:txBody>
      </p:sp>
      <p:sp>
        <p:nvSpPr>
          <p:cNvPr id="15" name="TextBox 14"/>
          <p:cNvSpPr txBox="1"/>
          <p:nvPr/>
        </p:nvSpPr>
        <p:spPr>
          <a:xfrm>
            <a:off x="3962994" y="895641"/>
            <a:ext cx="1447533" cy="41549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Reactions to Treaty of Versailles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Why did the German people resent the TOV?</a:t>
            </a:r>
            <a:endParaRPr lang="en-US" sz="700" dirty="0"/>
          </a:p>
        </p:txBody>
      </p:sp>
      <p:sp>
        <p:nvSpPr>
          <p:cNvPr id="16" name="TextBox 15"/>
          <p:cNvSpPr txBox="1"/>
          <p:nvPr/>
        </p:nvSpPr>
        <p:spPr>
          <a:xfrm>
            <a:off x="2976103" y="390915"/>
            <a:ext cx="1227271" cy="30777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/>
              <a:t>Strengths and Weaknesses of new Constitution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66620" y="366796"/>
            <a:ext cx="1227271" cy="630942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/>
              <a:t>Establishment of the Rentenmark and recovery of economy</a:t>
            </a:r>
          </a:p>
          <a:p>
            <a:pPr>
              <a:buFont typeface="Arial"/>
              <a:buChar char="•"/>
            </a:pPr>
            <a:r>
              <a:rPr lang="en-US" sz="700" b="1" dirty="0" smtClean="0"/>
              <a:t>Why was the Weimar Republic able to recover?</a:t>
            </a:r>
            <a:endParaRPr lang="en-US" sz="7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724850" y="520686"/>
            <a:ext cx="1227271" cy="41549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The work of Stresemann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Part played by Stresemann in Germany’s recovery</a:t>
            </a:r>
            <a:endParaRPr lang="en-US" sz="700" dirty="0"/>
          </a:p>
        </p:txBody>
      </p:sp>
      <p:sp>
        <p:nvSpPr>
          <p:cNvPr id="20" name="TextBox 19"/>
          <p:cNvSpPr txBox="1"/>
          <p:nvPr/>
        </p:nvSpPr>
        <p:spPr>
          <a:xfrm>
            <a:off x="6139349" y="2296024"/>
            <a:ext cx="1227271" cy="307777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/>
              <a:t>Continuing weaknesses in Germany: Debts to America</a:t>
            </a:r>
            <a:endParaRPr lang="en-US" sz="700" dirty="0"/>
          </a:p>
        </p:txBody>
      </p:sp>
      <p:sp>
        <p:nvSpPr>
          <p:cNvPr id="21" name="TextBox 20"/>
          <p:cNvSpPr txBox="1"/>
          <p:nvPr/>
        </p:nvSpPr>
        <p:spPr>
          <a:xfrm>
            <a:off x="7565757" y="1926693"/>
            <a:ext cx="1227271" cy="52322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/>
              <a:t>Successes abroad: League of Nations, Locarno Treaties, Kellogg-Briand pact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Effects on Germany</a:t>
            </a:r>
            <a:endParaRPr lang="en-US" sz="700" dirty="0"/>
          </a:p>
        </p:txBody>
      </p:sp>
      <p:sp>
        <p:nvSpPr>
          <p:cNvPr id="22" name="TextBox 21"/>
          <p:cNvSpPr txBox="1"/>
          <p:nvPr/>
        </p:nvSpPr>
        <p:spPr>
          <a:xfrm>
            <a:off x="7565757" y="1311139"/>
            <a:ext cx="1227271" cy="307777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/>
              <a:t>Dawes and Young Plans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Effects on Weimar Republic</a:t>
            </a:r>
            <a:endParaRPr lang="en-US" sz="700" dirty="0"/>
          </a:p>
        </p:txBody>
      </p:sp>
      <p:sp>
        <p:nvSpPr>
          <p:cNvPr id="41" name="TextBox 40"/>
          <p:cNvSpPr txBox="1"/>
          <p:nvPr/>
        </p:nvSpPr>
        <p:spPr>
          <a:xfrm>
            <a:off x="6028163" y="3041645"/>
            <a:ext cx="1460120" cy="52322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/>
              <a:t>Hitler’s political beliefs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25 point programme</a:t>
            </a:r>
          </a:p>
          <a:p>
            <a:pPr>
              <a:buFont typeface="Arial"/>
              <a:buChar char="•"/>
            </a:pPr>
            <a:r>
              <a:rPr lang="en-US" sz="700" b="1" dirty="0" smtClean="0"/>
              <a:t>Part played by Hitler in the early development of the Nazi Party</a:t>
            </a:r>
            <a:endParaRPr lang="en-US" sz="7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366620" y="5328555"/>
            <a:ext cx="1426408" cy="630942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/>
              <a:t>Impact of Wall Street Crash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Effect on Germany</a:t>
            </a:r>
          </a:p>
          <a:p>
            <a:pPr>
              <a:buFont typeface="Arial"/>
              <a:buChar char="•"/>
            </a:pPr>
            <a:r>
              <a:rPr lang="en-US" sz="700" b="1" dirty="0" smtClean="0"/>
              <a:t>Why were the Weimar Govts. Of 1929-32 unable to deal with Germany’s problems?</a:t>
            </a:r>
            <a:endParaRPr lang="en-US" sz="7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906499" y="5590166"/>
            <a:ext cx="1288086" cy="846386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Nazi methods to win support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Hitler’s cult of personality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Propaganda - effect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Fear – </a:t>
            </a:r>
            <a:r>
              <a:rPr lang="en-US" sz="700" b="1" dirty="0" smtClean="0"/>
              <a:t>formation of the S.A</a:t>
            </a:r>
            <a:r>
              <a:rPr lang="en-US" sz="700" dirty="0" smtClean="0"/>
              <a:t>.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Jews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Treaty of Versailles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Economic promises</a:t>
            </a:r>
            <a:endParaRPr lang="en-US" sz="700" dirty="0"/>
          </a:p>
        </p:txBody>
      </p:sp>
      <p:sp>
        <p:nvSpPr>
          <p:cNvPr id="44" name="TextBox 43"/>
          <p:cNvSpPr txBox="1"/>
          <p:nvPr/>
        </p:nvSpPr>
        <p:spPr>
          <a:xfrm>
            <a:off x="7565756" y="4715072"/>
            <a:ext cx="1227271" cy="30777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Reorganisation</a:t>
            </a:r>
            <a:r>
              <a:rPr lang="en-US" sz="700" dirty="0" smtClean="0"/>
              <a:t> of party, 1924-28</a:t>
            </a:r>
            <a:endParaRPr lang="en-US" sz="700" dirty="0"/>
          </a:p>
        </p:txBody>
      </p:sp>
      <p:sp>
        <p:nvSpPr>
          <p:cNvPr id="45" name="TextBox 44"/>
          <p:cNvSpPr txBox="1"/>
          <p:nvPr/>
        </p:nvSpPr>
        <p:spPr>
          <a:xfrm>
            <a:off x="7671418" y="4186042"/>
            <a:ext cx="1227271" cy="30777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Causes, events and results of Munich Putsch, 1923</a:t>
            </a:r>
            <a:endParaRPr lang="en-US" sz="7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671418" y="3163720"/>
            <a:ext cx="1227271" cy="630942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/>
              <a:t>Changes to the German Workers’ Party, 1920-22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Why did the Nazis achieve little success in 1919-23?</a:t>
            </a:r>
          </a:p>
          <a:p>
            <a:pPr>
              <a:buFont typeface="Arial"/>
              <a:buChar char="•"/>
            </a:pPr>
            <a:r>
              <a:rPr lang="en-US" sz="700" b="1" dirty="0" smtClean="0"/>
              <a:t>Effect of Hitler’s leadership</a:t>
            </a:r>
            <a:endParaRPr lang="en-US" sz="7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50640" y="4683188"/>
            <a:ext cx="1227271" cy="738664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Policies to reduce unemployment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Effects of National Labour Service / rearmament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Why were the Nazis able to reduce unemployment?</a:t>
            </a:r>
            <a:endParaRPr lang="en-US" sz="700" dirty="0"/>
          </a:p>
        </p:txBody>
      </p:sp>
      <p:sp>
        <p:nvSpPr>
          <p:cNvPr id="49" name="TextBox 48"/>
          <p:cNvSpPr txBox="1"/>
          <p:nvPr/>
        </p:nvSpPr>
        <p:spPr>
          <a:xfrm>
            <a:off x="3976018" y="6013359"/>
            <a:ext cx="1498892" cy="41549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Nazi policies towards women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Effect of the law on marriage loans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Changes in policy</a:t>
            </a:r>
            <a:endParaRPr lang="en-US" sz="700" dirty="0"/>
          </a:p>
        </p:txBody>
      </p:sp>
      <p:sp>
        <p:nvSpPr>
          <p:cNvPr id="50" name="TextBox 49"/>
          <p:cNvSpPr txBox="1"/>
          <p:nvPr/>
        </p:nvSpPr>
        <p:spPr>
          <a:xfrm>
            <a:off x="2086103" y="6113386"/>
            <a:ext cx="1585113" cy="41549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Nazi policies towards the young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Explain the changes in policies towards young people, 1933-39</a:t>
            </a:r>
            <a:endParaRPr lang="en-US" sz="700" dirty="0"/>
          </a:p>
        </p:txBody>
      </p:sp>
      <p:sp>
        <p:nvSpPr>
          <p:cNvPr id="51" name="TextBox 50"/>
          <p:cNvSpPr txBox="1"/>
          <p:nvPr/>
        </p:nvSpPr>
        <p:spPr>
          <a:xfrm>
            <a:off x="3976018" y="5267963"/>
            <a:ext cx="1498892" cy="307777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Propaganda</a:t>
            </a:r>
          </a:p>
          <a:p>
            <a:pPr>
              <a:buFont typeface="Arial"/>
              <a:buChar char="•"/>
            </a:pPr>
            <a:r>
              <a:rPr lang="en-GB" sz="700" dirty="0" smtClean="0"/>
              <a:t>Promotion of Volksgemeinschaft</a:t>
            </a:r>
            <a:endParaRPr lang="en-US" sz="700" dirty="0"/>
          </a:p>
        </p:txBody>
      </p:sp>
      <p:sp>
        <p:nvSpPr>
          <p:cNvPr id="52" name="TextBox 51"/>
          <p:cNvSpPr txBox="1"/>
          <p:nvPr/>
        </p:nvSpPr>
        <p:spPr>
          <a:xfrm>
            <a:off x="3976018" y="4176463"/>
            <a:ext cx="1227271" cy="846386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Night of the Long Knives and the police state - Terror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Effect on Germany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Why was the Nazi Police State so effective?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Explain the development of the Nazi police state</a:t>
            </a:r>
            <a:endParaRPr lang="en-US" sz="700" dirty="0"/>
          </a:p>
        </p:txBody>
      </p:sp>
      <p:sp>
        <p:nvSpPr>
          <p:cNvPr id="53" name="TextBox 52"/>
          <p:cNvSpPr txBox="1"/>
          <p:nvPr/>
        </p:nvSpPr>
        <p:spPr>
          <a:xfrm>
            <a:off x="2086103" y="4206134"/>
            <a:ext cx="1447531" cy="954107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Setting up the Nazi dictatorship </a:t>
            </a:r>
            <a:r>
              <a:rPr lang="en-US" sz="700" dirty="0" smtClean="0"/>
              <a:t>through the Reichtag fire and Enabling Act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Effect on democracy in the W.R.</a:t>
            </a:r>
          </a:p>
          <a:p>
            <a:pPr>
              <a:buFont typeface="Arial"/>
              <a:buChar char="•"/>
            </a:pPr>
            <a:r>
              <a:rPr lang="en-US" sz="700" b="1" dirty="0" smtClean="0"/>
              <a:t>Why was Hitler able to become dictator in 1933-4?</a:t>
            </a:r>
          </a:p>
          <a:p>
            <a:pPr>
              <a:buFont typeface="Arial"/>
              <a:buChar char="•"/>
            </a:pPr>
            <a:r>
              <a:rPr lang="en-US" sz="700" b="1" dirty="0" smtClean="0"/>
              <a:t>Explain the changes in Hitler’s power.</a:t>
            </a:r>
            <a:endParaRPr lang="en-US" sz="7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50640" y="5705582"/>
            <a:ext cx="1227271" cy="738664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Nazi policies towards the Jews and the Churches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Effect of Kristallnacht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Effect of Nuremberg Laws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Why did the Nazis persecute different groups?</a:t>
            </a:r>
            <a:endParaRPr lang="en-US" sz="700" dirty="0"/>
          </a:p>
        </p:txBody>
      </p:sp>
      <p:sp>
        <p:nvSpPr>
          <p:cNvPr id="56" name="TextBox 55"/>
          <p:cNvSpPr txBox="1"/>
          <p:nvPr/>
        </p:nvSpPr>
        <p:spPr>
          <a:xfrm>
            <a:off x="2071285" y="2667701"/>
            <a:ext cx="1227271" cy="523220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German Home front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Effects of Allied bombing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Explain the effects of WW2 on Germany, 1939-45</a:t>
            </a:r>
            <a:endParaRPr lang="en-US" sz="700" dirty="0"/>
          </a:p>
        </p:txBody>
      </p:sp>
      <p:sp>
        <p:nvSpPr>
          <p:cNvPr id="57" name="TextBox 56"/>
          <p:cNvSpPr txBox="1"/>
          <p:nvPr/>
        </p:nvSpPr>
        <p:spPr>
          <a:xfrm>
            <a:off x="450640" y="2433488"/>
            <a:ext cx="1227271" cy="523220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Escalation of Nazi policies towards the Jews</a:t>
            </a:r>
            <a:r>
              <a:rPr lang="en-US" sz="700" dirty="0" smtClean="0"/>
              <a:t>: Ghettos, Death squads, Final Solution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Effect on Germany</a:t>
            </a:r>
            <a:endParaRPr lang="en-US" sz="700" dirty="0"/>
          </a:p>
        </p:txBody>
      </p:sp>
      <p:sp>
        <p:nvSpPr>
          <p:cNvPr id="59" name="TextBox 58"/>
          <p:cNvSpPr txBox="1"/>
          <p:nvPr/>
        </p:nvSpPr>
        <p:spPr>
          <a:xfrm>
            <a:off x="450640" y="3985987"/>
            <a:ext cx="1227271" cy="200055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 smtClean="0"/>
              <a:t>Defeat and Hitler’s death</a:t>
            </a:r>
            <a:endParaRPr lang="en-US" sz="700" dirty="0"/>
          </a:p>
        </p:txBody>
      </p:sp>
      <p:sp>
        <p:nvSpPr>
          <p:cNvPr id="60" name="TextBox 59"/>
          <p:cNvSpPr txBox="1"/>
          <p:nvPr/>
        </p:nvSpPr>
        <p:spPr>
          <a:xfrm>
            <a:off x="2136905" y="3462767"/>
            <a:ext cx="1227271" cy="523220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Opposition to Hitler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Why was there increased opposition to Hitler after 1939?</a:t>
            </a:r>
            <a:endParaRPr lang="en-US" sz="700" dirty="0"/>
          </a:p>
        </p:txBody>
      </p:sp>
      <p:sp>
        <p:nvSpPr>
          <p:cNvPr id="61" name="TextBox 60"/>
          <p:cNvSpPr txBox="1"/>
          <p:nvPr/>
        </p:nvSpPr>
        <p:spPr>
          <a:xfrm>
            <a:off x="4500078" y="1802546"/>
            <a:ext cx="1406421" cy="630942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Nazis and Communists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Why was opposition to the W.R. not successful at this time?</a:t>
            </a:r>
          </a:p>
          <a:p>
            <a:pPr>
              <a:buFont typeface="Arial"/>
              <a:buChar char="•"/>
            </a:pPr>
            <a:r>
              <a:rPr lang="en-US" sz="700" dirty="0" smtClean="0"/>
              <a:t>Why was the Nazi Party unsuccessful in elections in 1928?</a:t>
            </a:r>
            <a:endParaRPr lang="en-US" sz="700" dirty="0"/>
          </a:p>
        </p:txBody>
      </p:sp>
      <p:sp>
        <p:nvSpPr>
          <p:cNvPr id="62" name="TextBox 61"/>
          <p:cNvSpPr txBox="1"/>
          <p:nvPr/>
        </p:nvSpPr>
        <p:spPr>
          <a:xfrm>
            <a:off x="3659112" y="5651720"/>
            <a:ext cx="1803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1" dirty="0" smtClean="0"/>
              <a:t>Why was there so little opposition to Nazi Rule in Germany, 1933-9?</a:t>
            </a:r>
            <a:endParaRPr lang="en-GB" sz="700" b="1" dirty="0"/>
          </a:p>
        </p:txBody>
      </p:sp>
      <p:cxnSp>
        <p:nvCxnSpPr>
          <p:cNvPr id="67" name="Straight Arrow Connector 66"/>
          <p:cNvCxnSpPr>
            <a:endCxn id="9" idx="5"/>
          </p:cNvCxnSpPr>
          <p:nvPr/>
        </p:nvCxnSpPr>
        <p:spPr>
          <a:xfrm rot="16200000" flipV="1">
            <a:off x="3437062" y="1604684"/>
            <a:ext cx="1110002" cy="10160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 flipH="1" flipV="1">
            <a:off x="5408731" y="2117308"/>
            <a:ext cx="1131378" cy="717299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" idx="5"/>
            <a:endCxn id="7" idx="1"/>
          </p:cNvCxnSpPr>
          <p:nvPr/>
        </p:nvCxnSpPr>
        <p:spPr>
          <a:xfrm rot="16200000" flipH="1">
            <a:off x="5630048" y="3303646"/>
            <a:ext cx="403312" cy="989628"/>
          </a:xfrm>
          <a:prstGeom prst="straightConnector1">
            <a:avLst/>
          </a:prstGeom>
          <a:ln>
            <a:solidFill>
              <a:srgbClr val="AA3F3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5400000">
            <a:off x="2789046" y="4180388"/>
            <a:ext cx="1904864" cy="885844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" idx="2"/>
          </p:cNvCxnSpPr>
          <p:nvPr/>
        </p:nvCxnSpPr>
        <p:spPr>
          <a:xfrm rot="10800000" flipV="1">
            <a:off x="1916646" y="3211957"/>
            <a:ext cx="1742467" cy="191326"/>
          </a:xfrm>
          <a:prstGeom prst="straightConnector1">
            <a:avLst/>
          </a:prstGeom>
          <a:ln>
            <a:solidFill>
              <a:srgbClr val="9D6CB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10800000">
            <a:off x="2393143" y="789989"/>
            <a:ext cx="443190" cy="270340"/>
          </a:xfrm>
          <a:prstGeom prst="straightConnector1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12" idx="3"/>
          </p:cNvCxnSpPr>
          <p:nvPr/>
        </p:nvCxnSpPr>
        <p:spPr>
          <a:xfrm rot="10800000" flipV="1">
            <a:off x="2071286" y="1581479"/>
            <a:ext cx="543452" cy="191326"/>
          </a:xfrm>
          <a:prstGeom prst="straightConnector1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endCxn id="14" idx="0"/>
          </p:cNvCxnSpPr>
          <p:nvPr/>
        </p:nvCxnSpPr>
        <p:spPr>
          <a:xfrm rot="5400000">
            <a:off x="2924533" y="1706690"/>
            <a:ext cx="267234" cy="139922"/>
          </a:xfrm>
          <a:prstGeom prst="straightConnector1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15" idx="1"/>
          </p:cNvCxnSpPr>
          <p:nvPr/>
        </p:nvCxnSpPr>
        <p:spPr>
          <a:xfrm flipV="1">
            <a:off x="3671216" y="1103390"/>
            <a:ext cx="291778" cy="207749"/>
          </a:xfrm>
          <a:prstGeom prst="straightConnector1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5400000" flipH="1" flipV="1">
            <a:off x="3225339" y="836081"/>
            <a:ext cx="396096" cy="121319"/>
          </a:xfrm>
          <a:prstGeom prst="straightConnector1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10800000" flipV="1">
            <a:off x="2223687" y="1247187"/>
            <a:ext cx="221595" cy="1"/>
          </a:xfrm>
          <a:prstGeom prst="straightConnector1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16200000" flipV="1">
            <a:off x="6137781" y="1015905"/>
            <a:ext cx="381038" cy="221595"/>
          </a:xfrm>
          <a:prstGeom prst="straightConnector1">
            <a:avLst/>
          </a:prstGeom>
          <a:ln w="127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10800000" flipV="1">
            <a:off x="5906500" y="1838371"/>
            <a:ext cx="311003" cy="88321"/>
          </a:xfrm>
          <a:prstGeom prst="straightConnector1">
            <a:avLst/>
          </a:prstGeom>
          <a:ln w="127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5400000">
            <a:off x="6532827" y="2097975"/>
            <a:ext cx="396097" cy="1588"/>
          </a:xfrm>
          <a:prstGeom prst="straightConnector1">
            <a:avLst/>
          </a:prstGeom>
          <a:ln w="127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endCxn id="22" idx="1"/>
          </p:cNvCxnSpPr>
          <p:nvPr/>
        </p:nvCxnSpPr>
        <p:spPr>
          <a:xfrm flipV="1">
            <a:off x="7273980" y="1465028"/>
            <a:ext cx="291777" cy="103005"/>
          </a:xfrm>
          <a:prstGeom prst="straightConnector1">
            <a:avLst/>
          </a:prstGeom>
          <a:ln w="127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6965491" y="997738"/>
            <a:ext cx="401129" cy="353944"/>
          </a:xfrm>
          <a:prstGeom prst="straightConnector1">
            <a:avLst/>
          </a:prstGeom>
          <a:ln w="127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7173717" y="1802546"/>
            <a:ext cx="392039" cy="267554"/>
          </a:xfrm>
          <a:prstGeom prst="straightConnector1">
            <a:avLst/>
          </a:prstGeom>
          <a:ln w="127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rot="5400000" flipH="1" flipV="1">
            <a:off x="6397409" y="3733965"/>
            <a:ext cx="361637" cy="1588"/>
          </a:xfrm>
          <a:prstGeom prst="straightConnector1">
            <a:avLst/>
          </a:prstGeom>
          <a:ln w="12700">
            <a:solidFill>
              <a:srgbClr val="AA3F3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rot="16200000" flipH="1">
            <a:off x="6773107" y="4684240"/>
            <a:ext cx="836700" cy="451934"/>
          </a:xfrm>
          <a:prstGeom prst="straightConnector1">
            <a:avLst/>
          </a:prstGeom>
          <a:ln w="12700">
            <a:solidFill>
              <a:srgbClr val="AA3F3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rot="16200000" flipH="1">
            <a:off x="7240754" y="4419740"/>
            <a:ext cx="328789" cy="321215"/>
          </a:xfrm>
          <a:prstGeom prst="straightConnector1">
            <a:avLst/>
          </a:prstGeom>
          <a:ln w="12700">
            <a:solidFill>
              <a:srgbClr val="AA3F3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endCxn id="45" idx="1"/>
          </p:cNvCxnSpPr>
          <p:nvPr/>
        </p:nvCxnSpPr>
        <p:spPr>
          <a:xfrm>
            <a:off x="7413108" y="4165592"/>
            <a:ext cx="258310" cy="174339"/>
          </a:xfrm>
          <a:prstGeom prst="straightConnector1">
            <a:avLst/>
          </a:prstGeom>
          <a:ln w="12700">
            <a:solidFill>
              <a:srgbClr val="AA3F3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V="1">
            <a:off x="7104619" y="3596803"/>
            <a:ext cx="566799" cy="352438"/>
          </a:xfrm>
          <a:prstGeom prst="straightConnector1">
            <a:avLst/>
          </a:prstGeom>
          <a:ln w="12700">
            <a:solidFill>
              <a:srgbClr val="AA3F3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5400000">
            <a:off x="6085752" y="4469549"/>
            <a:ext cx="328790" cy="221596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615771" y="4744743"/>
            <a:ext cx="1336350" cy="415498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Events of 1932 to January 1933</a:t>
            </a:r>
          </a:p>
          <a:p>
            <a:pPr>
              <a:buFont typeface="Arial"/>
              <a:buChar char="•"/>
            </a:pPr>
            <a:r>
              <a:rPr lang="en-US" sz="700" b="1" dirty="0" smtClean="0"/>
              <a:t>Explain why Hitler was appointed Chancellor in 1933</a:t>
            </a:r>
            <a:endParaRPr lang="en-US" sz="700" b="1" dirty="0"/>
          </a:p>
        </p:txBody>
      </p:sp>
      <p:cxnSp>
        <p:nvCxnSpPr>
          <p:cNvPr id="151" name="Straight Arrow Connector 150"/>
          <p:cNvCxnSpPr/>
          <p:nvPr/>
        </p:nvCxnSpPr>
        <p:spPr>
          <a:xfrm rot="10800000">
            <a:off x="1677911" y="5267963"/>
            <a:ext cx="458994" cy="273316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rot="10800000" flipV="1">
            <a:off x="1677914" y="5747738"/>
            <a:ext cx="393373" cy="196125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rot="5400000">
            <a:off x="2739469" y="6027832"/>
            <a:ext cx="169523" cy="1589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6" idx="6"/>
          </p:cNvCxnSpPr>
          <p:nvPr/>
        </p:nvCxnSpPr>
        <p:spPr>
          <a:xfrm flipV="1">
            <a:off x="3364176" y="5022849"/>
            <a:ext cx="611842" cy="628871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 rot="5400000" flipH="1" flipV="1">
            <a:off x="2549440" y="5268517"/>
            <a:ext cx="216552" cy="1588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 flipV="1">
            <a:off x="3337614" y="5541279"/>
            <a:ext cx="625380" cy="206460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>
            <a:off x="3128111" y="5881516"/>
            <a:ext cx="834883" cy="231870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 rot="16200000" flipV="1">
            <a:off x="880067" y="2995000"/>
            <a:ext cx="270340" cy="163574"/>
          </a:xfrm>
          <a:prstGeom prst="straightConnector1">
            <a:avLst/>
          </a:prstGeom>
          <a:ln w="12700">
            <a:solidFill>
              <a:srgbClr val="9D6CB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5" idx="4"/>
          </p:cNvCxnSpPr>
          <p:nvPr/>
        </p:nvCxnSpPr>
        <p:spPr>
          <a:xfrm rot="5400000">
            <a:off x="1167583" y="3875960"/>
            <a:ext cx="191324" cy="28728"/>
          </a:xfrm>
          <a:prstGeom prst="straightConnector1">
            <a:avLst/>
          </a:prstGeom>
          <a:ln w="12700">
            <a:solidFill>
              <a:srgbClr val="9D6CB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5" idx="5"/>
            <a:endCxn id="60" idx="1"/>
          </p:cNvCxnSpPr>
          <p:nvPr/>
        </p:nvCxnSpPr>
        <p:spPr>
          <a:xfrm rot="16200000" flipH="1">
            <a:off x="1925665" y="3513137"/>
            <a:ext cx="15050" cy="407429"/>
          </a:xfrm>
          <a:prstGeom prst="straightConnector1">
            <a:avLst/>
          </a:prstGeom>
          <a:ln w="12700">
            <a:solidFill>
              <a:srgbClr val="9D6CB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endCxn id="56" idx="1"/>
          </p:cNvCxnSpPr>
          <p:nvPr/>
        </p:nvCxnSpPr>
        <p:spPr>
          <a:xfrm flipV="1">
            <a:off x="1623418" y="2929311"/>
            <a:ext cx="447867" cy="317106"/>
          </a:xfrm>
          <a:prstGeom prst="straightConnector1">
            <a:avLst/>
          </a:prstGeom>
          <a:ln w="12700">
            <a:solidFill>
              <a:srgbClr val="9D6CB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527</Words>
  <Application>Microsoft Macintosh PowerPoint</Application>
  <PresentationFormat>On-screen Show (4:3)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Oxford University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 Lewin</dc:creator>
  <cp:lastModifiedBy>Microsoft Office User</cp:lastModifiedBy>
  <cp:revision>8</cp:revision>
  <cp:lastPrinted>2013-01-21T10:54:03Z</cp:lastPrinted>
  <dcterms:created xsi:type="dcterms:W3CDTF">2013-01-21T09:18:18Z</dcterms:created>
  <dcterms:modified xsi:type="dcterms:W3CDTF">2016-10-24T08:56:27Z</dcterms:modified>
</cp:coreProperties>
</file>