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7" r:id="rId4"/>
    <p:sldId id="268" r:id="rId5"/>
    <p:sldId id="271" r:id="rId6"/>
    <p:sldId id="265" r:id="rId7"/>
    <p:sldId id="269" r:id="rId8"/>
    <p:sldId id="270" r:id="rId9"/>
    <p:sldId id="257" r:id="rId10"/>
    <p:sldId id="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Kydd" initials="AK" lastIdx="1" clrIdx="0">
    <p:extLst>
      <p:ext uri="{19B8F6BF-5375-455C-9EA6-DF929625EA0E}">
        <p15:presenceInfo xmlns:p15="http://schemas.microsoft.com/office/powerpoint/2012/main" userId="a40301e472519e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1CD5-E9C2-4EEB-892E-13D1548476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6E8D0E-B283-4C32-9C7E-557A99042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B5EFF2-CB98-4A9E-93AF-9CA2194E4C52}"/>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E8A0DD79-FD01-428F-9156-1C9D7AB28F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1A2AA-8E96-495D-AA48-528AF786013D}"/>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335488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BC9B-B05C-446E-B832-8EE9CCE753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3A5DE9-8CE4-4834-9F3B-CFFD2B69B3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91881F-71F2-4790-989F-4D6343AC0A51}"/>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ED51F503-ACFC-4E36-BE9D-70BC02A45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D76885-679D-42B2-8F2C-726EAD835573}"/>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86679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DE6F7A-470D-4477-92E1-C53C7D0DD2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354214-9391-4DE9-99A5-6048F21380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BFAA55-F3C3-4D53-8103-666119DFB6D0}"/>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7A48A710-8692-4A66-ADF3-58A35C5C2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91B05-35D1-46C7-9D5B-9A01831D8702}"/>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280287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EE04-C5C4-48AB-B86B-D93108ECBD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FFC304-21E9-4C04-B6EF-A69F0D4031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135A60-664D-4163-9F8E-70080B8013B6}"/>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9A1200A2-0AAA-4312-9ABB-A0B2149373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4B6C3-E29F-4F7D-ABE6-4C774645B90A}"/>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23885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F0AC-17CD-44ED-9CAC-E42E429A79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1088A72-88E5-417F-985D-13FC2CA3E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DA087F-2466-4B91-A0B5-D4CA086322EF}"/>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171E114D-F65F-4577-94AD-26A1150BFC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9CC80A-A00B-4984-B5AE-23F719BE2BD3}"/>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27639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3B3F-1DE3-4A7D-836B-7799E92678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56E1E3-71FE-46AF-9D52-6D333FA9A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DE910C-74A5-4781-9CB7-4FCE898C6D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A7DB1-893F-45E3-A5D5-F97B236B2C03}"/>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6" name="Footer Placeholder 5">
            <a:extLst>
              <a:ext uri="{FF2B5EF4-FFF2-40B4-BE49-F238E27FC236}">
                <a16:creationId xmlns:a16="http://schemas.microsoft.com/office/drawing/2014/main" id="{AEEC8167-9264-4234-B3DD-95BAD068D1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74D54C-17AA-40EC-8E6C-54DB70298E2C}"/>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63352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2D0B-B254-4225-9229-8BA23BEED1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5269C4-3DA0-484E-B0BB-E03A6EF8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800C9-EF19-4B42-AFDA-7C82CDE86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9F04A0-ACF4-43EE-9602-BBEC0FC31B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787980-5A32-4F60-8D23-DDE734204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EAEE51-B4C3-4A5D-88F3-DF409FA7944A}"/>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8" name="Footer Placeholder 7">
            <a:extLst>
              <a:ext uri="{FF2B5EF4-FFF2-40B4-BE49-F238E27FC236}">
                <a16:creationId xmlns:a16="http://schemas.microsoft.com/office/drawing/2014/main" id="{3687E106-491D-42EB-86B7-7412B8AAA0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82EC9ED-B8D2-459D-B35B-3C976E14C428}"/>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393435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9F69-5B6E-4459-AF0A-ACDCA19A15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83EC07F-3DA7-44C8-A52F-9186F8105405}"/>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4" name="Footer Placeholder 3">
            <a:extLst>
              <a:ext uri="{FF2B5EF4-FFF2-40B4-BE49-F238E27FC236}">
                <a16:creationId xmlns:a16="http://schemas.microsoft.com/office/drawing/2014/main" id="{2044E59C-498C-468A-82FA-9348AF36EF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8B67F8-6D47-4B21-99A5-B0FF1636F539}"/>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14183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E1782-C916-4D67-B498-34616C04D6BB}"/>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3" name="Footer Placeholder 2">
            <a:extLst>
              <a:ext uri="{FF2B5EF4-FFF2-40B4-BE49-F238E27FC236}">
                <a16:creationId xmlns:a16="http://schemas.microsoft.com/office/drawing/2014/main" id="{61CA6CC2-B4C6-45B9-B27F-3BEC02A977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764D92A-5C98-4020-BBEC-736BF74EE745}"/>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96162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0E97-8496-4E96-9776-0B5A8D2FCF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6F7963-B467-48AF-A756-9CE5808E2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614A8F-3615-460E-990B-54DCD95C3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18220E-E314-47B2-81F9-C8905B5D52C9}"/>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6" name="Footer Placeholder 5">
            <a:extLst>
              <a:ext uri="{FF2B5EF4-FFF2-40B4-BE49-F238E27FC236}">
                <a16:creationId xmlns:a16="http://schemas.microsoft.com/office/drawing/2014/main" id="{001F16D6-6806-4FA1-AFDC-B4C320B43E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2AE8F3-E182-4448-9D30-A616A81D9B03}"/>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372968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B1796-1934-4E9E-9AE7-4F01B2E29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FD78083-A266-43A6-9BAD-AB1E6AC39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B1CE86-C13A-4A63-AFC7-B6E7B599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82216-65EB-4B55-B85A-BAB0E0339C22}"/>
              </a:ext>
            </a:extLst>
          </p:cNvPr>
          <p:cNvSpPr>
            <a:spLocks noGrp="1"/>
          </p:cNvSpPr>
          <p:nvPr>
            <p:ph type="dt" sz="half" idx="10"/>
          </p:nvPr>
        </p:nvSpPr>
        <p:spPr/>
        <p:txBody>
          <a:bodyPr/>
          <a:lstStyle/>
          <a:p>
            <a:fld id="{5334618C-BA9A-4F98-A4B7-A07E9F023894}" type="datetimeFigureOut">
              <a:rPr lang="en-GB" smtClean="0"/>
              <a:t>17/09/2020</a:t>
            </a:fld>
            <a:endParaRPr lang="en-GB"/>
          </a:p>
        </p:txBody>
      </p:sp>
      <p:sp>
        <p:nvSpPr>
          <p:cNvPr id="6" name="Footer Placeholder 5">
            <a:extLst>
              <a:ext uri="{FF2B5EF4-FFF2-40B4-BE49-F238E27FC236}">
                <a16:creationId xmlns:a16="http://schemas.microsoft.com/office/drawing/2014/main" id="{E3D87B88-F6E3-4DF1-A15E-B90E9C8348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540739-1C2E-42BE-9A35-7A3A3DEA1AFF}"/>
              </a:ext>
            </a:extLst>
          </p:cNvPr>
          <p:cNvSpPr>
            <a:spLocks noGrp="1"/>
          </p:cNvSpPr>
          <p:nvPr>
            <p:ph type="sldNum" sz="quarter" idx="12"/>
          </p:nvPr>
        </p:nvSpPr>
        <p:spPr/>
        <p:txBody>
          <a:bodyPr/>
          <a:lstStyle/>
          <a:p>
            <a:fld id="{82F78777-CC50-4081-8BE7-5869B40E395D}" type="slidenum">
              <a:rPr lang="en-GB" smtClean="0"/>
              <a:t>‹#›</a:t>
            </a:fld>
            <a:endParaRPr lang="en-GB"/>
          </a:p>
        </p:txBody>
      </p:sp>
    </p:spTree>
    <p:extLst>
      <p:ext uri="{BB962C8B-B14F-4D97-AF65-F5344CB8AC3E}">
        <p14:creationId xmlns:p14="http://schemas.microsoft.com/office/powerpoint/2010/main" val="7257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20387-56AB-4EC4-A26F-BD6C3EE41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C9789A-0EFB-46FA-A7D7-F04D6DD64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83E5A9-76C0-4159-BE50-94DCEC91C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4618C-BA9A-4F98-A4B7-A07E9F023894}" type="datetimeFigureOut">
              <a:rPr lang="en-GB" smtClean="0"/>
              <a:t>17/09/2020</a:t>
            </a:fld>
            <a:endParaRPr lang="en-GB"/>
          </a:p>
        </p:txBody>
      </p:sp>
      <p:sp>
        <p:nvSpPr>
          <p:cNvPr id="5" name="Footer Placeholder 4">
            <a:extLst>
              <a:ext uri="{FF2B5EF4-FFF2-40B4-BE49-F238E27FC236}">
                <a16:creationId xmlns:a16="http://schemas.microsoft.com/office/drawing/2014/main" id="{DD0DE026-BCA9-40A5-8479-F73406CCB0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D4E512-DD2A-431E-8CB6-B6757B0E5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78777-CC50-4081-8BE7-5869B40E395D}" type="slidenum">
              <a:rPr lang="en-GB" smtClean="0"/>
              <a:t>‹#›</a:t>
            </a:fld>
            <a:endParaRPr lang="en-GB"/>
          </a:p>
        </p:txBody>
      </p:sp>
    </p:spTree>
    <p:extLst>
      <p:ext uri="{BB962C8B-B14F-4D97-AF65-F5344CB8AC3E}">
        <p14:creationId xmlns:p14="http://schemas.microsoft.com/office/powerpoint/2010/main" val="327047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BBB95-88FC-48BE-8AD1-9BF0AF785C48}"/>
              </a:ext>
            </a:extLst>
          </p:cNvPr>
          <p:cNvSpPr>
            <a:spLocks noGrp="1"/>
          </p:cNvSpPr>
          <p:nvPr>
            <p:ph idx="1"/>
          </p:nvPr>
        </p:nvSpPr>
        <p:spPr>
          <a:xfrm>
            <a:off x="838200" y="661634"/>
            <a:ext cx="10515600" cy="4351338"/>
          </a:xfrm>
        </p:spPr>
        <p:txBody>
          <a:bodyPr/>
          <a:lstStyle/>
          <a:p>
            <a:r>
              <a:rPr lang="en-GB" dirty="0"/>
              <a:t>Re-cap</a:t>
            </a:r>
          </a:p>
          <a:p>
            <a:pPr marL="0" indent="0" algn="ctr">
              <a:buNone/>
            </a:pPr>
            <a:r>
              <a:rPr lang="en-GB" dirty="0"/>
              <a:t>Re-read your notes.</a:t>
            </a:r>
            <a:br>
              <a:rPr lang="en-GB" dirty="0"/>
            </a:br>
            <a:r>
              <a:rPr lang="en-GB" dirty="0"/>
              <a:t>What was the Bloody Code / when was it introduced?</a:t>
            </a:r>
          </a:p>
        </p:txBody>
      </p:sp>
      <p:pic>
        <p:nvPicPr>
          <p:cNvPr id="5" name="Picture 4">
            <a:extLst>
              <a:ext uri="{FF2B5EF4-FFF2-40B4-BE49-F238E27FC236}">
                <a16:creationId xmlns:a16="http://schemas.microsoft.com/office/drawing/2014/main" id="{2672B1A7-52F2-410B-AFCE-EDF7221288AF}"/>
              </a:ext>
            </a:extLst>
          </p:cNvPr>
          <p:cNvPicPr>
            <a:picLocks noChangeAspect="1"/>
          </p:cNvPicPr>
          <p:nvPr/>
        </p:nvPicPr>
        <p:blipFill>
          <a:blip r:embed="rId2"/>
          <a:stretch>
            <a:fillRect/>
          </a:stretch>
        </p:blipFill>
        <p:spPr>
          <a:xfrm>
            <a:off x="1297900" y="2173993"/>
            <a:ext cx="9313656" cy="4136496"/>
          </a:xfrm>
          <a:prstGeom prst="rect">
            <a:avLst/>
          </a:prstGeom>
        </p:spPr>
      </p:pic>
    </p:spTree>
    <p:extLst>
      <p:ext uri="{BB962C8B-B14F-4D97-AF65-F5344CB8AC3E}">
        <p14:creationId xmlns:p14="http://schemas.microsoft.com/office/powerpoint/2010/main" val="237213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08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CE84-B72D-4A89-AA84-F8FACB4ACB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0BAF100-D33E-4BD3-B765-BC3937F26B4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F03D71B-B175-400D-B583-CC220FDA26D3}"/>
              </a:ext>
            </a:extLst>
          </p:cNvPr>
          <p:cNvPicPr>
            <a:picLocks noChangeAspect="1"/>
          </p:cNvPicPr>
          <p:nvPr/>
        </p:nvPicPr>
        <p:blipFill>
          <a:blip r:embed="rId2"/>
          <a:stretch>
            <a:fillRect/>
          </a:stretch>
        </p:blipFill>
        <p:spPr>
          <a:xfrm>
            <a:off x="-1" y="-1"/>
            <a:ext cx="12563279" cy="7066845"/>
          </a:xfrm>
          <a:prstGeom prst="rect">
            <a:avLst/>
          </a:prstGeom>
        </p:spPr>
      </p:pic>
    </p:spTree>
    <p:extLst>
      <p:ext uri="{BB962C8B-B14F-4D97-AF65-F5344CB8AC3E}">
        <p14:creationId xmlns:p14="http://schemas.microsoft.com/office/powerpoint/2010/main" val="379147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9603275" cy="1049235"/>
          </a:xfrm>
        </p:spPr>
        <p:txBody>
          <a:bodyPr/>
          <a:lstStyle/>
          <a:p>
            <a:r>
              <a:rPr lang="en-GB" dirty="0"/>
              <a:t>What do these graphs show?</a:t>
            </a:r>
          </a:p>
        </p:txBody>
      </p:sp>
      <p:sp>
        <p:nvSpPr>
          <p:cNvPr id="3" name="Content Placeholder 2"/>
          <p:cNvSpPr>
            <a:spLocks noGrp="1"/>
          </p:cNvSpPr>
          <p:nvPr>
            <p:ph idx="1"/>
          </p:nvPr>
        </p:nvSpPr>
        <p:spPr>
          <a:xfrm>
            <a:off x="6810375" y="300544"/>
            <a:ext cx="5276850" cy="2765106"/>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r>
              <a:rPr lang="en-GB" dirty="0"/>
              <a:t>Complete these 2 questions:</a:t>
            </a:r>
          </a:p>
          <a:p>
            <a:pPr marL="457200" indent="-457200">
              <a:buAutoNum type="arabicPeriod"/>
            </a:pPr>
            <a:r>
              <a:rPr lang="en-GB" dirty="0"/>
              <a:t>Is crime increasing or decreasing in Cheshire?</a:t>
            </a:r>
          </a:p>
          <a:p>
            <a:pPr marL="457200" indent="-457200">
              <a:buAutoNum type="arabicPeriod"/>
            </a:pPr>
            <a:r>
              <a:rPr lang="en-GB" dirty="0"/>
              <a:t>Why is that surprising when we are thinking about the Bloody Code?</a:t>
            </a:r>
          </a:p>
          <a:p>
            <a:r>
              <a:rPr lang="en-GB" i="1" dirty="0"/>
              <a:t>Hint: think about </a:t>
            </a:r>
            <a:r>
              <a:rPr lang="en-GB" b="1" i="1" dirty="0"/>
              <a:t>when</a:t>
            </a:r>
            <a:r>
              <a:rPr lang="en-GB" i="1" dirty="0"/>
              <a:t> crime is decreasing and </a:t>
            </a:r>
            <a:r>
              <a:rPr lang="en-GB" b="1" i="1" dirty="0"/>
              <a:t>when</a:t>
            </a:r>
            <a:r>
              <a:rPr lang="en-GB" i="1" dirty="0"/>
              <a:t> the code was introduced?</a:t>
            </a:r>
          </a:p>
        </p:txBody>
      </p:sp>
      <p:sp>
        <p:nvSpPr>
          <p:cNvPr id="4" name="TextBox 3"/>
          <p:cNvSpPr txBox="1"/>
          <p:nvPr/>
        </p:nvSpPr>
        <p:spPr>
          <a:xfrm>
            <a:off x="1283759" y="742865"/>
            <a:ext cx="2914650" cy="369332"/>
          </a:xfrm>
          <a:prstGeom prst="rect">
            <a:avLst/>
          </a:prstGeom>
          <a:noFill/>
        </p:spPr>
        <p:txBody>
          <a:bodyPr wrap="square" rtlCol="0">
            <a:spAutoFit/>
          </a:bodyPr>
          <a:lstStyle/>
          <a:p>
            <a:r>
              <a:rPr lang="en-GB" b="1" dirty="0">
                <a:latin typeface="Combat Ready BTN" panose="02060609020106040407" pitchFamily="49" charset="0"/>
              </a:rPr>
              <a:t>Murder in Cheshire</a:t>
            </a:r>
          </a:p>
        </p:txBody>
      </p:sp>
      <p:sp>
        <p:nvSpPr>
          <p:cNvPr id="7" name="Content Placeholder 2"/>
          <p:cNvSpPr txBox="1">
            <a:spLocks/>
          </p:cNvSpPr>
          <p:nvPr/>
        </p:nvSpPr>
        <p:spPr>
          <a:xfrm>
            <a:off x="7125759" y="3429000"/>
            <a:ext cx="4133849" cy="138255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dk1"/>
                </a:solidFill>
                <a:effectLst/>
                <a:latin typeface="+mn-lt"/>
                <a:ea typeface="+mn-ea"/>
                <a:cs typeface="+mn-cs"/>
              </a:defRPr>
            </a:lvl9pPr>
          </a:lstStyle>
          <a:p>
            <a:pPr marL="0" indent="0" algn="ctr">
              <a:buFont typeface="Arial" panose="020B0604020202020204" pitchFamily="34" charset="0"/>
              <a:buNone/>
            </a:pPr>
            <a:r>
              <a:rPr lang="en-GB" sz="2400" dirty="0"/>
              <a:t>So if crime was already falling, why was the bloody code introduced</a:t>
            </a:r>
            <a:r>
              <a:rPr lang="en-GB" sz="2400" i="1" dirty="0"/>
              <a:t>?</a:t>
            </a:r>
          </a:p>
        </p:txBody>
      </p:sp>
      <p:pic>
        <p:nvPicPr>
          <p:cNvPr id="6" name="Picture 5">
            <a:extLst>
              <a:ext uri="{FF2B5EF4-FFF2-40B4-BE49-F238E27FC236}">
                <a16:creationId xmlns:a16="http://schemas.microsoft.com/office/drawing/2014/main" id="{4B87EB92-B586-43B3-AC2B-CB72DF8EDF14}"/>
              </a:ext>
            </a:extLst>
          </p:cNvPr>
          <p:cNvPicPr>
            <a:picLocks noChangeAspect="1"/>
          </p:cNvPicPr>
          <p:nvPr/>
        </p:nvPicPr>
        <p:blipFill>
          <a:blip r:embed="rId2"/>
          <a:stretch>
            <a:fillRect/>
          </a:stretch>
        </p:blipFill>
        <p:spPr>
          <a:xfrm>
            <a:off x="293097" y="1175158"/>
            <a:ext cx="6309907" cy="3737172"/>
          </a:xfrm>
          <a:prstGeom prst="rect">
            <a:avLst/>
          </a:prstGeom>
        </p:spPr>
      </p:pic>
    </p:spTree>
    <p:extLst>
      <p:ext uri="{BB962C8B-B14F-4D97-AF65-F5344CB8AC3E}">
        <p14:creationId xmlns:p14="http://schemas.microsoft.com/office/powerpoint/2010/main" val="13709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9603275" cy="1049235"/>
          </a:xfrm>
        </p:spPr>
        <p:txBody>
          <a:bodyPr/>
          <a:lstStyle/>
          <a:p>
            <a:r>
              <a:rPr lang="en-GB" dirty="0"/>
              <a:t>What do these graphs show?</a:t>
            </a:r>
          </a:p>
        </p:txBody>
      </p:sp>
      <p:sp>
        <p:nvSpPr>
          <p:cNvPr id="3" name="Content Placeholder 2"/>
          <p:cNvSpPr>
            <a:spLocks noGrp="1"/>
          </p:cNvSpPr>
          <p:nvPr>
            <p:ph idx="1"/>
          </p:nvPr>
        </p:nvSpPr>
        <p:spPr>
          <a:xfrm>
            <a:off x="6810375" y="300544"/>
            <a:ext cx="5276850" cy="2765106"/>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buNone/>
            </a:pPr>
            <a:r>
              <a:rPr lang="en-GB" dirty="0"/>
              <a:t>Complete these 2 questions:</a:t>
            </a:r>
          </a:p>
          <a:p>
            <a:pPr marL="457200" indent="-457200">
              <a:buAutoNum type="arabicPeriod"/>
            </a:pPr>
            <a:r>
              <a:rPr lang="en-GB" dirty="0"/>
              <a:t>Is crime increasing or decreasing in Cheshire?</a:t>
            </a:r>
          </a:p>
          <a:p>
            <a:pPr marL="457200" indent="-457200">
              <a:buAutoNum type="arabicPeriod"/>
            </a:pPr>
            <a:r>
              <a:rPr lang="en-GB" dirty="0"/>
              <a:t>Why is that surprising when we are thinking about the Bloody Code?</a:t>
            </a:r>
          </a:p>
          <a:p>
            <a:r>
              <a:rPr lang="en-GB" i="1" dirty="0"/>
              <a:t>Hint: think about </a:t>
            </a:r>
            <a:r>
              <a:rPr lang="en-GB" b="1" i="1" dirty="0"/>
              <a:t>when</a:t>
            </a:r>
            <a:r>
              <a:rPr lang="en-GB" i="1" dirty="0"/>
              <a:t> crime is decreasing and </a:t>
            </a:r>
            <a:r>
              <a:rPr lang="en-GB" b="1" i="1" dirty="0"/>
              <a:t>when</a:t>
            </a:r>
            <a:r>
              <a:rPr lang="en-GB" i="1" dirty="0"/>
              <a:t> the code was introduced?</a:t>
            </a:r>
          </a:p>
        </p:txBody>
      </p:sp>
      <p:sp>
        <p:nvSpPr>
          <p:cNvPr id="7" name="Content Placeholder 2"/>
          <p:cNvSpPr txBox="1">
            <a:spLocks/>
          </p:cNvSpPr>
          <p:nvPr/>
        </p:nvSpPr>
        <p:spPr>
          <a:xfrm>
            <a:off x="7125759" y="3429000"/>
            <a:ext cx="4133849" cy="138255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dk1"/>
                </a:solidFill>
                <a:effectLst/>
                <a:latin typeface="+mn-lt"/>
                <a:ea typeface="+mn-ea"/>
                <a:cs typeface="+mn-cs"/>
              </a:defRPr>
            </a:lvl9pPr>
          </a:lstStyle>
          <a:p>
            <a:pPr marL="0" indent="0" algn="ctr">
              <a:buFont typeface="Arial" panose="020B0604020202020204" pitchFamily="34" charset="0"/>
              <a:buNone/>
            </a:pPr>
            <a:r>
              <a:rPr lang="en-GB" sz="2400" dirty="0"/>
              <a:t>So if crime was already falling, why was the bloody code introduced</a:t>
            </a:r>
            <a:r>
              <a:rPr lang="en-GB" sz="2400" i="1" dirty="0"/>
              <a:t>?</a:t>
            </a:r>
          </a:p>
        </p:txBody>
      </p:sp>
      <p:pic>
        <p:nvPicPr>
          <p:cNvPr id="5" name="Picture 3">
            <a:extLst>
              <a:ext uri="{FF2B5EF4-FFF2-40B4-BE49-F238E27FC236}">
                <a16:creationId xmlns:a16="http://schemas.microsoft.com/office/drawing/2014/main" id="{F5B3AD5C-BD6C-4514-A7CD-5047EE3F8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65" t="30478" r="22088" b="10498"/>
          <a:stretch/>
        </p:blipFill>
        <p:spPr bwMode="auto">
          <a:xfrm>
            <a:off x="590198" y="1363828"/>
            <a:ext cx="5734755" cy="41303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71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F0DF20-D2B0-40D4-9D4A-2E7147343E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293" y="1114513"/>
            <a:ext cx="9403329" cy="4450909"/>
          </a:xfrm>
        </p:spPr>
      </p:pic>
    </p:spTree>
    <p:extLst>
      <p:ext uri="{BB962C8B-B14F-4D97-AF65-F5344CB8AC3E}">
        <p14:creationId xmlns:p14="http://schemas.microsoft.com/office/powerpoint/2010/main" val="40508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EC47-EA1A-4026-8A10-FC1FD121D67B}"/>
              </a:ext>
            </a:extLst>
          </p:cNvPr>
          <p:cNvSpPr>
            <a:spLocks noGrp="1"/>
          </p:cNvSpPr>
          <p:nvPr>
            <p:ph type="title"/>
          </p:nvPr>
        </p:nvSpPr>
        <p:spPr/>
        <p:txBody>
          <a:bodyPr/>
          <a:lstStyle/>
          <a:p>
            <a:pPr algn="ctr"/>
            <a:r>
              <a:rPr lang="en-GB" dirty="0"/>
              <a:t>So what factors led to the Bloody Code’s introduction?</a:t>
            </a:r>
          </a:p>
        </p:txBody>
      </p:sp>
      <p:sp>
        <p:nvSpPr>
          <p:cNvPr id="3" name="Content Placeholder 2">
            <a:extLst>
              <a:ext uri="{FF2B5EF4-FFF2-40B4-BE49-F238E27FC236}">
                <a16:creationId xmlns:a16="http://schemas.microsoft.com/office/drawing/2014/main" id="{33F5E384-3454-4A30-93B1-B8D4889D542D}"/>
              </a:ext>
            </a:extLst>
          </p:cNvPr>
          <p:cNvSpPr>
            <a:spLocks noGrp="1"/>
          </p:cNvSpPr>
          <p:nvPr>
            <p:ph idx="1"/>
          </p:nvPr>
        </p:nvSpPr>
        <p:spPr/>
        <p:txBody>
          <a:bodyPr/>
          <a:lstStyle/>
          <a:p>
            <a:r>
              <a:rPr lang="en-GB" dirty="0"/>
              <a:t>Read pages 52 -53</a:t>
            </a:r>
          </a:p>
          <a:p>
            <a:endParaRPr lang="en-GB" dirty="0"/>
          </a:p>
        </p:txBody>
      </p:sp>
      <p:pic>
        <p:nvPicPr>
          <p:cNvPr id="5" name="Picture 4">
            <a:extLst>
              <a:ext uri="{FF2B5EF4-FFF2-40B4-BE49-F238E27FC236}">
                <a16:creationId xmlns:a16="http://schemas.microsoft.com/office/drawing/2014/main" id="{BC7FBC90-4CCC-435C-BC54-54E31B122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56" y="2386468"/>
            <a:ext cx="9928339" cy="4471532"/>
          </a:xfrm>
          <a:prstGeom prst="rect">
            <a:avLst/>
          </a:prstGeom>
        </p:spPr>
      </p:pic>
    </p:spTree>
    <p:extLst>
      <p:ext uri="{BB962C8B-B14F-4D97-AF65-F5344CB8AC3E}">
        <p14:creationId xmlns:p14="http://schemas.microsoft.com/office/powerpoint/2010/main" val="103845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3E41B-5A1D-43D8-8A14-E97E944B3003}"/>
              </a:ext>
            </a:extLst>
          </p:cNvPr>
          <p:cNvSpPr>
            <a:spLocks noGrp="1"/>
          </p:cNvSpPr>
          <p:nvPr>
            <p:ph idx="1"/>
          </p:nvPr>
        </p:nvSpPr>
        <p:spPr>
          <a:xfrm>
            <a:off x="838200" y="767644"/>
            <a:ext cx="10515600" cy="5409319"/>
          </a:xfrm>
        </p:spPr>
        <p:txBody>
          <a:bodyPr>
            <a:normAutofit fontScale="92500"/>
          </a:bodyPr>
          <a:lstStyle/>
          <a:p>
            <a:pPr>
              <a:lnSpc>
                <a:spcPct val="107000"/>
              </a:lnSpc>
              <a:spcAft>
                <a:spcPts val="800"/>
              </a:spcAft>
            </a:pPr>
            <a:r>
              <a:rPr lang="en-GB"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could be argued that travel is the most important factor in causing the Bloody Code</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For example, travel became cheaper and easier because roads improved and horses became cheaper. This meant that people could travel between towns more easily and would take rumours of crimes around the country.</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This shows that travel caused the Bloody Code because as people spread rumours, it seemed like the crime rate was increasing. This meant people demanded harsher punishments from the authorities to stop crime. It could be seen as the most important factor because if people felt the crime rate was low, they would not have wanted to make punishments harsher</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This supports the statement that travel was the most important factor for causing the Bloody Code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Point</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Evidence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Explanation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rPr>
              <a:t>Link</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8224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dirty="0"/>
              <a:t>Explain why the Bloody Code was developed.</a:t>
            </a:r>
            <a:br>
              <a:rPr lang="en-GB" sz="4400" dirty="0"/>
            </a:br>
            <a:r>
              <a:rPr lang="en-GB" sz="4400" dirty="0"/>
              <a:t>(12 marks)</a:t>
            </a:r>
            <a:br>
              <a:rPr lang="en-GB" sz="4400" dirty="0"/>
            </a:br>
            <a:endParaRPr lang="en-GB" dirty="0"/>
          </a:p>
        </p:txBody>
      </p:sp>
      <p:sp>
        <p:nvSpPr>
          <p:cNvPr id="3" name="Content Placeholder 2"/>
          <p:cNvSpPr>
            <a:spLocks noGrp="1"/>
          </p:cNvSpPr>
          <p:nvPr>
            <p:ph idx="1"/>
          </p:nvPr>
        </p:nvSpPr>
        <p:spPr/>
        <p:txBody>
          <a:bodyPr>
            <a:noAutofit/>
          </a:bodyPr>
          <a:lstStyle/>
          <a:p>
            <a:pPr marL="0" indent="0">
              <a:buNone/>
            </a:pPr>
            <a:endParaRPr lang="en-GB" sz="2800" dirty="0"/>
          </a:p>
          <a:p>
            <a:pPr marL="0" indent="0">
              <a:buNone/>
            </a:pPr>
            <a:r>
              <a:rPr lang="en-GB" sz="2800" dirty="0"/>
              <a:t>You may use the following in your answer:</a:t>
            </a:r>
          </a:p>
          <a:p>
            <a:pPr>
              <a:buFontTx/>
              <a:buChar char="-"/>
            </a:pPr>
            <a:r>
              <a:rPr lang="en-GB" sz="2800" dirty="0"/>
              <a:t>The growth of towns</a:t>
            </a:r>
          </a:p>
          <a:p>
            <a:pPr>
              <a:buFontTx/>
              <a:buChar char="-"/>
            </a:pPr>
            <a:r>
              <a:rPr lang="en-GB" sz="2800" dirty="0"/>
              <a:t>Pamphlets being produced about crime.</a:t>
            </a:r>
          </a:p>
          <a:p>
            <a:pPr marL="0" indent="0">
              <a:buNone/>
            </a:pPr>
            <a:r>
              <a:rPr lang="en-GB" sz="2800" dirty="0"/>
              <a:t>You </a:t>
            </a:r>
            <a:r>
              <a:rPr lang="en-GB" sz="2800" b="1" dirty="0"/>
              <a:t>must</a:t>
            </a:r>
            <a:r>
              <a:rPr lang="en-GB" sz="2800" dirty="0"/>
              <a:t> </a:t>
            </a:r>
            <a:r>
              <a:rPr lang="en-GB" sz="2800" b="1" dirty="0"/>
              <a:t>also</a:t>
            </a:r>
            <a:r>
              <a:rPr lang="en-GB" sz="2800" dirty="0"/>
              <a:t> use your own knowledge.</a:t>
            </a:r>
          </a:p>
        </p:txBody>
      </p:sp>
      <p:sp>
        <p:nvSpPr>
          <p:cNvPr id="5" name="Right Arrow 4"/>
          <p:cNvSpPr/>
          <p:nvPr/>
        </p:nvSpPr>
        <p:spPr>
          <a:xfrm>
            <a:off x="6042378" y="2841096"/>
            <a:ext cx="1924050" cy="752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6042378" y="4897278"/>
            <a:ext cx="1924050"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229600" y="2590747"/>
            <a:ext cx="350520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dirty="0"/>
              <a:t>The exam gives you information you may want to use but you don’t have to. </a:t>
            </a:r>
          </a:p>
          <a:p>
            <a:pPr algn="ctr"/>
            <a:r>
              <a:rPr lang="en-GB" dirty="0"/>
              <a:t>However these are </a:t>
            </a:r>
            <a:r>
              <a:rPr lang="en-GB" b="1" dirty="0"/>
              <a:t>not</a:t>
            </a:r>
            <a:r>
              <a:rPr lang="en-GB" dirty="0"/>
              <a:t> factors. When we talk about these points what factors could we refer to?</a:t>
            </a:r>
          </a:p>
        </p:txBody>
      </p:sp>
      <p:sp>
        <p:nvSpPr>
          <p:cNvPr id="9" name="TextBox 8"/>
          <p:cNvSpPr txBox="1"/>
          <p:nvPr/>
        </p:nvSpPr>
        <p:spPr>
          <a:xfrm>
            <a:off x="8229600" y="4507051"/>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GB" dirty="0"/>
              <a:t>We also need to use our own knowledge – outside of these 2 bullet points.</a:t>
            </a:r>
          </a:p>
        </p:txBody>
      </p:sp>
    </p:spTree>
    <p:extLst>
      <p:ext uri="{BB962C8B-B14F-4D97-AF65-F5344CB8AC3E}">
        <p14:creationId xmlns:p14="http://schemas.microsoft.com/office/powerpoint/2010/main" val="336424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6129A92E-9736-402E-9048-3AAB521DED8D}"/>
              </a:ext>
            </a:extLst>
          </p:cNvPr>
          <p:cNvPicPr>
            <a:picLocks noGrp="1" noChangeAspect="1"/>
          </p:cNvPicPr>
          <p:nvPr>
            <p:ph idx="1"/>
          </p:nvPr>
        </p:nvPicPr>
        <p:blipFill>
          <a:blip r:embed="rId2"/>
          <a:stretch>
            <a:fillRect/>
          </a:stretch>
        </p:blipFill>
        <p:spPr>
          <a:xfrm>
            <a:off x="5090073" y="3745240"/>
            <a:ext cx="2011854" cy="512108"/>
          </a:xfrm>
        </p:spPr>
      </p:pic>
      <p:sp>
        <p:nvSpPr>
          <p:cNvPr id="4" name="Callout: Quad Arrow 3">
            <a:extLst>
              <a:ext uri="{FF2B5EF4-FFF2-40B4-BE49-F238E27FC236}">
                <a16:creationId xmlns:a16="http://schemas.microsoft.com/office/drawing/2014/main" id="{DE03256C-3689-4FA1-8CC7-B62003F75C12}"/>
              </a:ext>
            </a:extLst>
          </p:cNvPr>
          <p:cNvSpPr/>
          <p:nvPr/>
        </p:nvSpPr>
        <p:spPr>
          <a:xfrm>
            <a:off x="3969260" y="2985294"/>
            <a:ext cx="4391378" cy="2032000"/>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Other Punishments</a:t>
            </a:r>
          </a:p>
        </p:txBody>
      </p:sp>
      <p:sp>
        <p:nvSpPr>
          <p:cNvPr id="5" name="Rectangle: Rounded Corners 4">
            <a:extLst>
              <a:ext uri="{FF2B5EF4-FFF2-40B4-BE49-F238E27FC236}">
                <a16:creationId xmlns:a16="http://schemas.microsoft.com/office/drawing/2014/main" id="{E46281D3-9C1A-468F-A256-3A5AAE23D8D8}"/>
              </a:ext>
            </a:extLst>
          </p:cNvPr>
          <p:cNvSpPr/>
          <p:nvPr/>
        </p:nvSpPr>
        <p:spPr>
          <a:xfrm>
            <a:off x="5159022" y="1843791"/>
            <a:ext cx="1998134" cy="440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Fines</a:t>
            </a:r>
          </a:p>
        </p:txBody>
      </p:sp>
      <p:sp>
        <p:nvSpPr>
          <p:cNvPr id="7" name="Title 6">
            <a:extLst>
              <a:ext uri="{FF2B5EF4-FFF2-40B4-BE49-F238E27FC236}">
                <a16:creationId xmlns:a16="http://schemas.microsoft.com/office/drawing/2014/main" id="{AF06D588-F3CE-441C-A7D4-CD46A737AB7F}"/>
              </a:ext>
            </a:extLst>
          </p:cNvPr>
          <p:cNvSpPr>
            <a:spLocks noGrp="1"/>
          </p:cNvSpPr>
          <p:nvPr>
            <p:ph type="title"/>
          </p:nvPr>
        </p:nvSpPr>
        <p:spPr/>
        <p:txBody>
          <a:bodyPr>
            <a:normAutofit fontScale="90000"/>
          </a:bodyPr>
          <a:lstStyle/>
          <a:p>
            <a:pPr algn="ctr"/>
            <a:r>
              <a:rPr lang="en-GB" dirty="0"/>
              <a:t>Other punishments in 1700</a:t>
            </a:r>
            <a:br>
              <a:rPr lang="en-GB" dirty="0"/>
            </a:br>
            <a:r>
              <a:rPr lang="en-GB" dirty="0"/>
              <a:t>Using Page 51, please copy and complete</a:t>
            </a:r>
            <a:br>
              <a:rPr lang="en-GB" dirty="0"/>
            </a:br>
            <a:r>
              <a:rPr lang="en-GB" dirty="0"/>
              <a:t>What crimes would lead to these punishments?</a:t>
            </a:r>
            <a:br>
              <a:rPr lang="en-GB" dirty="0"/>
            </a:br>
            <a:endParaRPr lang="en-GB" dirty="0"/>
          </a:p>
        </p:txBody>
      </p:sp>
      <p:sp>
        <p:nvSpPr>
          <p:cNvPr id="11" name="Rectangle: Rounded Corners 10">
            <a:extLst>
              <a:ext uri="{FF2B5EF4-FFF2-40B4-BE49-F238E27FC236}">
                <a16:creationId xmlns:a16="http://schemas.microsoft.com/office/drawing/2014/main" id="{9205ACEB-13DE-4750-86F0-1756852944D6}"/>
              </a:ext>
            </a:extLst>
          </p:cNvPr>
          <p:cNvSpPr/>
          <p:nvPr/>
        </p:nvSpPr>
        <p:spPr>
          <a:xfrm>
            <a:off x="1404663" y="3208866"/>
            <a:ext cx="1998134" cy="440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Transportation</a:t>
            </a:r>
          </a:p>
        </p:txBody>
      </p:sp>
      <p:sp>
        <p:nvSpPr>
          <p:cNvPr id="15" name="Rectangle: Rounded Corners 14">
            <a:extLst>
              <a:ext uri="{FF2B5EF4-FFF2-40B4-BE49-F238E27FC236}">
                <a16:creationId xmlns:a16="http://schemas.microsoft.com/office/drawing/2014/main" id="{CEDE2AFF-38D2-4945-904B-19453B67B3C6}"/>
              </a:ext>
            </a:extLst>
          </p:cNvPr>
          <p:cNvSpPr/>
          <p:nvPr/>
        </p:nvSpPr>
        <p:spPr>
          <a:xfrm>
            <a:off x="8927101" y="3208865"/>
            <a:ext cx="1998134" cy="440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Corporal Punishment</a:t>
            </a:r>
          </a:p>
        </p:txBody>
      </p:sp>
      <p:sp>
        <p:nvSpPr>
          <p:cNvPr id="19" name="Rectangle: Rounded Corners 18">
            <a:extLst>
              <a:ext uri="{FF2B5EF4-FFF2-40B4-BE49-F238E27FC236}">
                <a16:creationId xmlns:a16="http://schemas.microsoft.com/office/drawing/2014/main" id="{A206A96D-4C8F-49E9-AF7F-B4E88B32B69F}"/>
              </a:ext>
            </a:extLst>
          </p:cNvPr>
          <p:cNvSpPr/>
          <p:nvPr/>
        </p:nvSpPr>
        <p:spPr>
          <a:xfrm>
            <a:off x="4432104" y="5177133"/>
            <a:ext cx="3465690" cy="440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Prisons and Houses of corrections</a:t>
            </a:r>
          </a:p>
        </p:txBody>
      </p:sp>
    </p:spTree>
    <p:extLst>
      <p:ext uri="{BB962C8B-B14F-4D97-AF65-F5344CB8AC3E}">
        <p14:creationId xmlns:p14="http://schemas.microsoft.com/office/powerpoint/2010/main" val="2494559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422</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Combat Ready BTN</vt:lpstr>
      <vt:lpstr>Office Theme</vt:lpstr>
      <vt:lpstr>PowerPoint Presentation</vt:lpstr>
      <vt:lpstr>PowerPoint Presentation</vt:lpstr>
      <vt:lpstr>What do these graphs show?</vt:lpstr>
      <vt:lpstr>What do these graphs show?</vt:lpstr>
      <vt:lpstr>PowerPoint Presentation</vt:lpstr>
      <vt:lpstr>So what factors led to the Bloody Code’s introduction?</vt:lpstr>
      <vt:lpstr>PowerPoint Presentation</vt:lpstr>
      <vt:lpstr>Explain why the Bloody Code was developed. (12 marks) </vt:lpstr>
      <vt:lpstr>Other punishments in 1700 Using Page 51, please copy and complete What crimes would lead to these punishments?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Kydd</dc:creator>
  <cp:lastModifiedBy>Alan Kydd</cp:lastModifiedBy>
  <cp:revision>7</cp:revision>
  <dcterms:created xsi:type="dcterms:W3CDTF">2020-09-17T18:41:59Z</dcterms:created>
  <dcterms:modified xsi:type="dcterms:W3CDTF">2020-09-17T19:23:38Z</dcterms:modified>
</cp:coreProperties>
</file>