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3" r:id="rId4"/>
    <p:sldId id="256" r:id="rId5"/>
    <p:sldId id="277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5" r:id="rId20"/>
    <p:sldId id="276" r:id="rId21"/>
    <p:sldId id="274" r:id="rId22"/>
    <p:sldId id="27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5BA731-F102-46A3-B937-37480E08A6D6}" v="76" dt="2018-08-20T11:39:03.1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vey owen" userId="efd10c83d63cec71" providerId="LiveId" clId="{DC5BA731-F102-46A3-B937-37480E08A6D6}"/>
    <pc:docChg chg="modSld">
      <pc:chgData name="harvey owen" userId="efd10c83d63cec71" providerId="LiveId" clId="{DC5BA731-F102-46A3-B937-37480E08A6D6}" dt="2018-08-20T11:39:03.140" v="75" actId="20577"/>
      <pc:docMkLst>
        <pc:docMk/>
      </pc:docMkLst>
      <pc:sldChg chg="modSp">
        <pc:chgData name="harvey owen" userId="efd10c83d63cec71" providerId="LiveId" clId="{DC5BA731-F102-46A3-B937-37480E08A6D6}" dt="2018-08-20T11:34:09.251" v="17" actId="20577"/>
        <pc:sldMkLst>
          <pc:docMk/>
          <pc:sldMk cId="1055289437" sldId="256"/>
        </pc:sldMkLst>
        <pc:spChg chg="mod">
          <ac:chgData name="harvey owen" userId="efd10c83d63cec71" providerId="LiveId" clId="{DC5BA731-F102-46A3-B937-37480E08A6D6}" dt="2018-08-20T11:34:09.251" v="17" actId="20577"/>
          <ac:spMkLst>
            <pc:docMk/>
            <pc:sldMk cId="1055289437" sldId="256"/>
            <ac:spMk id="5" creationId="{4D0D0D3A-1473-4EBA-B9A7-768B2B761A2D}"/>
          </ac:spMkLst>
        </pc:spChg>
      </pc:sldChg>
      <pc:sldChg chg="addSp modSp modAnim">
        <pc:chgData name="harvey owen" userId="efd10c83d63cec71" providerId="LiveId" clId="{DC5BA731-F102-46A3-B937-37480E08A6D6}" dt="2018-08-20T11:34:39.691" v="59" actId="20577"/>
        <pc:sldMkLst>
          <pc:docMk/>
          <pc:sldMk cId="946131142" sldId="261"/>
        </pc:sldMkLst>
        <pc:spChg chg="add mod">
          <ac:chgData name="harvey owen" userId="efd10c83d63cec71" providerId="LiveId" clId="{DC5BA731-F102-46A3-B937-37480E08A6D6}" dt="2018-08-20T11:34:39.691" v="59" actId="20577"/>
          <ac:spMkLst>
            <pc:docMk/>
            <pc:sldMk cId="946131142" sldId="261"/>
            <ac:spMk id="4" creationId="{4BF4DD07-9704-452B-B3A3-82A275376D8E}"/>
          </ac:spMkLst>
        </pc:spChg>
      </pc:sldChg>
      <pc:sldChg chg="modSp">
        <pc:chgData name="harvey owen" userId="efd10c83d63cec71" providerId="LiveId" clId="{DC5BA731-F102-46A3-B937-37480E08A6D6}" dt="2018-08-20T11:39:03.140" v="75" actId="20577"/>
        <pc:sldMkLst>
          <pc:docMk/>
          <pc:sldMk cId="876498586" sldId="268"/>
        </pc:sldMkLst>
        <pc:spChg chg="mod">
          <ac:chgData name="harvey owen" userId="efd10c83d63cec71" providerId="LiveId" clId="{DC5BA731-F102-46A3-B937-37480E08A6D6}" dt="2018-08-20T11:39:03.140" v="75" actId="20577"/>
          <ac:spMkLst>
            <pc:docMk/>
            <pc:sldMk cId="876498586" sldId="268"/>
            <ac:spMk id="4" creationId="{18331A78-D0A4-465C-8F0B-A9DB1BFA8287}"/>
          </ac:spMkLst>
        </pc:spChg>
      </pc:sldChg>
      <pc:sldChg chg="modSp">
        <pc:chgData name="harvey owen" userId="efd10c83d63cec71" providerId="LiveId" clId="{DC5BA731-F102-46A3-B937-37480E08A6D6}" dt="2018-08-20T11:33:45.012" v="7" actId="20577"/>
        <pc:sldMkLst>
          <pc:docMk/>
          <pc:sldMk cId="915066734" sldId="272"/>
        </pc:sldMkLst>
        <pc:spChg chg="mod">
          <ac:chgData name="harvey owen" userId="efd10c83d63cec71" providerId="LiveId" clId="{DC5BA731-F102-46A3-B937-37480E08A6D6}" dt="2018-08-20T11:33:45.012" v="7" actId="20577"/>
          <ac:spMkLst>
            <pc:docMk/>
            <pc:sldMk cId="915066734" sldId="272"/>
            <ac:spMk id="6" creationId="{1AF13AFF-D0B5-481C-B0EF-B356DAE0CFA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55E39-C4A0-4E9E-B0B3-FA881EA98C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30D41E-99C1-44DC-BDC1-FC7BA09D78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008C1-D5DD-4506-AA6C-B2E16D0A0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F8D8-93D0-476D-A7E5-0FB0DCE5BFDF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7974E-3BA9-4021-A451-8ADECE200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8F6FA-F4B3-4E5A-B302-BBF83920E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5FC6-BF09-4206-8A1B-2520322ACC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515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6F15B-C048-4830-AED2-CF1BED98F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1812C2-5FD3-4954-A6C4-8233EE05F6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BAFD2-29FD-4073-8A02-54C37D314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F8D8-93D0-476D-A7E5-0FB0DCE5BFDF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9DC04-3ACC-4A86-8BCB-4AB9C6B22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CE71D-C7B5-4083-99AD-5A6F60217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5FC6-BF09-4206-8A1B-2520322ACC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344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A5A619-D993-4928-9BB3-75FF306215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1ACA70-6C03-45A7-AD56-DF25085E1E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F3FF2-6FEE-4947-9BE3-A9301568C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F8D8-93D0-476D-A7E5-0FB0DCE5BFDF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0269C-1429-4AFC-84E5-9A20F57F5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AA9E7-DFCA-4217-83B4-3B813D762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5FC6-BF09-4206-8A1B-2520322ACC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338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BAB9B-75FA-4A97-A792-9ADFCBA44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17352-EC56-4D5F-87A2-95EFD17E0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0CDF0-64DD-47CC-8C71-EF1599B79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F8D8-93D0-476D-A7E5-0FB0DCE5BFDF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99587-A2C4-498B-96DA-480EC5B88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4CE04-4269-47B0-983E-590062A13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5FC6-BF09-4206-8A1B-2520322ACC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612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62B86-139E-4BB1-9A4D-5EDD52136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A1EFA3-6E12-4DD3-85B4-79B711C18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DEE68-E333-43F9-B09C-66C82F061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F8D8-93D0-476D-A7E5-0FB0DCE5BFDF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491CB-B323-4C2D-8E95-1BBB9D5D3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25260-82A2-4798-A218-990E0D25A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5FC6-BF09-4206-8A1B-2520322ACC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441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7122F-245E-49CB-B48B-D12F40AE3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0C7AB-AA9B-42AD-880B-A3735B63A8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0CE0F0-FF47-41CB-ABCE-3D0B080B0B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8791FC-A1EB-433C-B0B0-6D0AFBEDC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F8D8-93D0-476D-A7E5-0FB0DCE5BFDF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195B43-EB05-4D11-8C22-08B23EA27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3DCC8F-C942-41A7-B3C9-44011FC61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5FC6-BF09-4206-8A1B-2520322ACC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337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9161A-7581-4C9A-88F8-31A8CF578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87E5F4-7252-4B9B-A2DA-254D968718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444F12-3CEF-44C8-A7C9-3FA3506E4E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375C3C-C519-4F3D-913D-1B9B3D62E1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5865BD-12DB-433D-9EEA-929A5AB3A3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280662-84A6-4B24-AB1B-B1273E232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F8D8-93D0-476D-A7E5-0FB0DCE5BFDF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1363C-9044-4DFE-AA07-6848CA0DF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71D20B-CED9-4383-91D3-CB1266B38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5FC6-BF09-4206-8A1B-2520322ACC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702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B93B6-5337-4580-AD6A-2D0B2769E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9CAEE7-1140-4FF6-9A58-63EAC8AA2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F8D8-93D0-476D-A7E5-0FB0DCE5BFDF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3B8074-501F-4D27-8B24-BCB1840FF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6BF6DD-C0E3-4600-A16E-BD46326F1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5FC6-BF09-4206-8A1B-2520322ACC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931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792E4E-A8A2-4F5E-A7A2-D3A0D786C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F8D8-93D0-476D-A7E5-0FB0DCE5BFDF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031767-E152-40A5-939F-DACCE243D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B83D60-A675-49EA-AC8E-C98F35120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5FC6-BF09-4206-8A1B-2520322ACC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230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B301C-6AF2-42C6-8712-6BC551409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A8B46-AA3E-4C8D-93AC-3C49DA9D1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8A858C-C94A-47B5-AF93-17EE476E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D6F6F3-B115-4FF2-B172-BBEC50A02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F8D8-93D0-476D-A7E5-0FB0DCE5BFDF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C8D06-AAB0-4F79-AFAC-0F89263C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4323CB-3A80-434B-AEA0-D6F11D465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5FC6-BF09-4206-8A1B-2520322ACC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58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F3146-014B-4743-8C27-9465C1320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C9DD54-B7E8-41FE-B164-22E5B4CF20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98E48C-596D-4C9D-95DD-245A8C47BF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ADA882-1EA4-492A-8635-F23367618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F8D8-93D0-476D-A7E5-0FB0DCE5BFDF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FF3C6A-907E-4A80-82A0-5DB00AACF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DDF59C-CD6E-4A7B-A78B-D2AA9676B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5FC6-BF09-4206-8A1B-2520322ACC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498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5D106B-7542-479E-BD27-EB370B365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B07F96-483E-4D70-A3D7-E9E5A3DD9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4F3A0-32A2-4DFF-8529-D88C5ED453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BF8D8-93D0-476D-A7E5-0FB0DCE5BFDF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5BE7D-0434-46A3-B367-613422822E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8F4D4-066B-49F7-94C6-2569255A50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B5FC6-BF09-4206-8A1B-2520322ACC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614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dZsn7Y-VRA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49F1-25B7-4250-8DEB-2AD8F48E2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183" y="365125"/>
            <a:ext cx="11160617" cy="1325563"/>
          </a:xfrm>
        </p:spPr>
        <p:txBody>
          <a:bodyPr/>
          <a:lstStyle/>
          <a:p>
            <a:r>
              <a:rPr lang="en-GB" dirty="0"/>
              <a:t>New topic: </a:t>
            </a:r>
            <a:r>
              <a:rPr lang="en-GB" b="1" u="sng" dirty="0"/>
              <a:t>Henry VIII &amp; his ministers, 1509-1540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2CB3D-2E6A-4EEE-90F0-DD91BB442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6520" y="2923698"/>
            <a:ext cx="2865120" cy="1010603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What might this mean?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43423947-E34F-4EB0-8A3A-8BE5D0B80122}"/>
              </a:ext>
            </a:extLst>
          </p:cNvPr>
          <p:cNvSpPr/>
          <p:nvPr/>
        </p:nvSpPr>
        <p:spPr>
          <a:xfrm>
            <a:off x="7665720" y="1339402"/>
            <a:ext cx="426720" cy="13580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823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A3194-6B6F-43DF-B191-2D31BA1F3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When Henry VIII became King in 1509….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AA963-125F-4642-8FAF-66779374B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England’s population was:</a:t>
            </a:r>
          </a:p>
          <a:p>
            <a:pPr marL="514350" indent="-514350">
              <a:buAutoNum type="alphaLcParenR"/>
            </a:pPr>
            <a:r>
              <a:rPr lang="en-GB" dirty="0"/>
              <a:t>1.3 million</a:t>
            </a:r>
          </a:p>
          <a:p>
            <a:pPr marL="514350" indent="-514350">
              <a:buAutoNum type="alphaLcParenR"/>
            </a:pPr>
            <a:r>
              <a:rPr lang="en-GB" dirty="0">
                <a:solidFill>
                  <a:srgbClr val="00B050"/>
                </a:solidFill>
              </a:rPr>
              <a:t>2.5 million</a:t>
            </a:r>
          </a:p>
          <a:p>
            <a:pPr marL="514350" indent="-514350">
              <a:buAutoNum type="alphaLcParenR"/>
            </a:pPr>
            <a:r>
              <a:rPr lang="en-GB" dirty="0"/>
              <a:t>6 million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F4DD07-9704-452B-B3A3-82A275376D8E}"/>
              </a:ext>
            </a:extLst>
          </p:cNvPr>
          <p:cNvSpPr txBox="1"/>
          <p:nvPr/>
        </p:nvSpPr>
        <p:spPr>
          <a:xfrm>
            <a:off x="5723792" y="5332901"/>
            <a:ext cx="5064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How is that different from England today?</a:t>
            </a:r>
          </a:p>
        </p:txBody>
      </p:sp>
    </p:spTree>
    <p:extLst>
      <p:ext uri="{BB962C8B-B14F-4D97-AF65-F5344CB8AC3E}">
        <p14:creationId xmlns:p14="http://schemas.microsoft.com/office/powerpoint/2010/main" val="94613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A3194-6B6F-43DF-B191-2D31BA1F3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When Henry VIII became King in 1509….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AA963-125F-4642-8FAF-66779374B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percentage of people living in towns (rather than the countryside) was:</a:t>
            </a:r>
          </a:p>
          <a:p>
            <a:pPr marL="514350" indent="-514350">
              <a:buAutoNum type="alphaLcParenR"/>
            </a:pPr>
            <a:r>
              <a:rPr lang="en-GB" dirty="0">
                <a:solidFill>
                  <a:srgbClr val="00B050"/>
                </a:solidFill>
              </a:rPr>
              <a:t>6%</a:t>
            </a:r>
          </a:p>
          <a:p>
            <a:pPr marL="514350" indent="-514350">
              <a:buAutoNum type="alphaLcParenR"/>
            </a:pPr>
            <a:r>
              <a:rPr lang="en-GB" dirty="0"/>
              <a:t>27%</a:t>
            </a:r>
          </a:p>
          <a:p>
            <a:pPr marL="514350" indent="-514350">
              <a:buAutoNum type="alphaLcParenR"/>
            </a:pPr>
            <a:r>
              <a:rPr lang="en-GB" dirty="0"/>
              <a:t>44%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04A3B2-0232-461B-8915-C91E5C971AB7}"/>
              </a:ext>
            </a:extLst>
          </p:cNvPr>
          <p:cNvSpPr txBox="1"/>
          <p:nvPr/>
        </p:nvSpPr>
        <p:spPr>
          <a:xfrm>
            <a:off x="5723792" y="5332901"/>
            <a:ext cx="5064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What would most people in England’s life have been like?</a:t>
            </a:r>
          </a:p>
        </p:txBody>
      </p:sp>
    </p:spTree>
    <p:extLst>
      <p:ext uri="{BB962C8B-B14F-4D97-AF65-F5344CB8AC3E}">
        <p14:creationId xmlns:p14="http://schemas.microsoft.com/office/powerpoint/2010/main" val="592792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A3194-6B6F-43DF-B191-2D31BA1F3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When Henry VIII became King in 1509….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AA963-125F-4642-8FAF-66779374B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Most people in England were:</a:t>
            </a:r>
          </a:p>
          <a:p>
            <a:pPr marL="514350" indent="-514350">
              <a:buAutoNum type="alphaLcParenR"/>
            </a:pPr>
            <a:r>
              <a:rPr lang="en-GB" dirty="0"/>
              <a:t>Protestant</a:t>
            </a:r>
          </a:p>
          <a:p>
            <a:pPr marL="514350" indent="-514350">
              <a:buAutoNum type="alphaLcParenR"/>
            </a:pPr>
            <a:r>
              <a:rPr lang="en-GB" dirty="0"/>
              <a:t>Atheist</a:t>
            </a:r>
          </a:p>
          <a:p>
            <a:pPr marL="514350" indent="-514350">
              <a:buAutoNum type="alphaLcParenR"/>
            </a:pPr>
            <a:r>
              <a:rPr lang="en-GB" dirty="0">
                <a:solidFill>
                  <a:srgbClr val="00B050"/>
                </a:solidFill>
              </a:rPr>
              <a:t>Catholic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BAB9F5-729C-440F-BB4B-5A9199EF19EF}"/>
              </a:ext>
            </a:extLst>
          </p:cNvPr>
          <p:cNvSpPr txBox="1"/>
          <p:nvPr/>
        </p:nvSpPr>
        <p:spPr>
          <a:xfrm>
            <a:off x="5055576" y="4651131"/>
            <a:ext cx="57413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Almost the whole population were practising Catholics. Why?</a:t>
            </a:r>
          </a:p>
        </p:txBody>
      </p:sp>
    </p:spTree>
    <p:extLst>
      <p:ext uri="{BB962C8B-B14F-4D97-AF65-F5344CB8AC3E}">
        <p14:creationId xmlns:p14="http://schemas.microsoft.com/office/powerpoint/2010/main" val="144917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A3194-6B6F-43DF-B191-2D31BA1F3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When Henry VIII became King in 1509….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AA963-125F-4642-8FAF-66779374B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England’s biggest export was:</a:t>
            </a:r>
          </a:p>
          <a:p>
            <a:pPr marL="514350" indent="-514350">
              <a:buAutoNum type="alphaLcParenR"/>
            </a:pPr>
            <a:r>
              <a:rPr lang="en-GB" dirty="0">
                <a:solidFill>
                  <a:srgbClr val="00B050"/>
                </a:solidFill>
              </a:rPr>
              <a:t>Cloth</a:t>
            </a:r>
            <a:r>
              <a:rPr lang="en-GB" dirty="0"/>
              <a:t> (woollen)</a:t>
            </a:r>
          </a:p>
          <a:p>
            <a:pPr marL="514350" indent="-514350">
              <a:buAutoNum type="alphaLcParenR"/>
            </a:pPr>
            <a:r>
              <a:rPr lang="en-GB" dirty="0"/>
              <a:t>Grain</a:t>
            </a:r>
          </a:p>
          <a:p>
            <a:pPr marL="514350" indent="-514350">
              <a:buAutoNum type="alphaLcParenR"/>
            </a:pPr>
            <a:r>
              <a:rPr lang="en-GB" dirty="0"/>
              <a:t>Weapons</a:t>
            </a:r>
          </a:p>
        </p:txBody>
      </p:sp>
    </p:spTree>
    <p:extLst>
      <p:ext uri="{BB962C8B-B14F-4D97-AF65-F5344CB8AC3E}">
        <p14:creationId xmlns:p14="http://schemas.microsoft.com/office/powerpoint/2010/main" val="30712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2" descr="Image result for great chain of being">
            <a:extLst>
              <a:ext uri="{FF2B5EF4-FFF2-40B4-BE49-F238E27FC236}">
                <a16:creationId xmlns:a16="http://schemas.microsoft.com/office/drawing/2014/main" id="{9DFDC632-A186-4120-93AE-D2AF97BC06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3" r="1036"/>
          <a:stretch/>
        </p:blipFill>
        <p:spPr bwMode="auto">
          <a:xfrm>
            <a:off x="20" y="10"/>
            <a:ext cx="72448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" name="Content Placeholder 1033">
            <a:extLst>
              <a:ext uri="{FF2B5EF4-FFF2-40B4-BE49-F238E27FC236}">
                <a16:creationId xmlns:a16="http://schemas.microsoft.com/office/drawing/2014/main" id="{8912D95B-89B1-47D3-B198-FB8DEE8F3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5684" y="2340160"/>
            <a:ext cx="4419310" cy="13350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What can you see in this image?</a:t>
            </a:r>
          </a:p>
        </p:txBody>
      </p:sp>
    </p:spTree>
    <p:extLst>
      <p:ext uri="{BB962C8B-B14F-4D97-AF65-F5344CB8AC3E}">
        <p14:creationId xmlns:p14="http://schemas.microsoft.com/office/powerpoint/2010/main" val="1457359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2" descr="Image result for great chain of being">
            <a:extLst>
              <a:ext uri="{FF2B5EF4-FFF2-40B4-BE49-F238E27FC236}">
                <a16:creationId xmlns:a16="http://schemas.microsoft.com/office/drawing/2014/main" id="{9DFDC632-A186-4120-93AE-D2AF97BC06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3" r="1036"/>
          <a:stretch/>
        </p:blipFill>
        <p:spPr bwMode="auto">
          <a:xfrm>
            <a:off x="20" y="10"/>
            <a:ext cx="70103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" name="Content Placeholder 1033">
            <a:extLst>
              <a:ext uri="{FF2B5EF4-FFF2-40B4-BE49-F238E27FC236}">
                <a16:creationId xmlns:a16="http://schemas.microsoft.com/office/drawing/2014/main" id="{8912D95B-89B1-47D3-B198-FB8DEE8F3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6174" y="2322576"/>
            <a:ext cx="4215180" cy="38587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Read the ‘Tudor Society’ section on p. 11 and see if you can work it out.</a:t>
            </a:r>
          </a:p>
        </p:txBody>
      </p:sp>
    </p:spTree>
    <p:extLst>
      <p:ext uri="{BB962C8B-B14F-4D97-AF65-F5344CB8AC3E}">
        <p14:creationId xmlns:p14="http://schemas.microsoft.com/office/powerpoint/2010/main" val="11268204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2" descr="Image result for great chain of being">
            <a:extLst>
              <a:ext uri="{FF2B5EF4-FFF2-40B4-BE49-F238E27FC236}">
                <a16:creationId xmlns:a16="http://schemas.microsoft.com/office/drawing/2014/main" id="{9DFDC632-A186-4120-93AE-D2AF97BC06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3" r="1036"/>
          <a:stretch/>
        </p:blipFill>
        <p:spPr bwMode="auto">
          <a:xfrm>
            <a:off x="20" y="10"/>
            <a:ext cx="70103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" name="Content Placeholder 1033">
            <a:extLst>
              <a:ext uri="{FF2B5EF4-FFF2-40B4-BE49-F238E27FC236}">
                <a16:creationId xmlns:a16="http://schemas.microsoft.com/office/drawing/2014/main" id="{8912D95B-89B1-47D3-B198-FB8DEE8F3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1723" y="0"/>
            <a:ext cx="4149968" cy="9569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/>
              <a:t>This is a Tudor image of the ‘Great Chain of Being’</a:t>
            </a:r>
          </a:p>
        </p:txBody>
      </p:sp>
      <p:sp>
        <p:nvSpPr>
          <p:cNvPr id="4" name="Content Placeholder 1033">
            <a:extLst>
              <a:ext uri="{FF2B5EF4-FFF2-40B4-BE49-F238E27FC236}">
                <a16:creationId xmlns:a16="http://schemas.microsoft.com/office/drawing/2014/main" id="{A82E61CC-54DF-49C7-860A-6F9553FFD6B6}"/>
              </a:ext>
            </a:extLst>
          </p:cNvPr>
          <p:cNvSpPr txBox="1">
            <a:spLocks/>
          </p:cNvSpPr>
          <p:nvPr/>
        </p:nvSpPr>
        <p:spPr>
          <a:xfrm>
            <a:off x="5785338" y="846993"/>
            <a:ext cx="4149968" cy="50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God</a:t>
            </a:r>
          </a:p>
        </p:txBody>
      </p:sp>
      <p:sp>
        <p:nvSpPr>
          <p:cNvPr id="5" name="Content Placeholder 1033">
            <a:extLst>
              <a:ext uri="{FF2B5EF4-FFF2-40B4-BE49-F238E27FC236}">
                <a16:creationId xmlns:a16="http://schemas.microsoft.com/office/drawing/2014/main" id="{A0A63116-1F78-4D9B-8745-904302E941F9}"/>
              </a:ext>
            </a:extLst>
          </p:cNvPr>
          <p:cNvSpPr txBox="1">
            <a:spLocks/>
          </p:cNvSpPr>
          <p:nvPr/>
        </p:nvSpPr>
        <p:spPr>
          <a:xfrm>
            <a:off x="5797063" y="2116015"/>
            <a:ext cx="4149968" cy="50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Angels</a:t>
            </a:r>
          </a:p>
        </p:txBody>
      </p:sp>
      <p:sp>
        <p:nvSpPr>
          <p:cNvPr id="6" name="Content Placeholder 1033">
            <a:extLst>
              <a:ext uri="{FF2B5EF4-FFF2-40B4-BE49-F238E27FC236}">
                <a16:creationId xmlns:a16="http://schemas.microsoft.com/office/drawing/2014/main" id="{89E6137A-6882-4717-9158-31EC3D9B9767}"/>
              </a:ext>
            </a:extLst>
          </p:cNvPr>
          <p:cNvSpPr txBox="1">
            <a:spLocks/>
          </p:cNvSpPr>
          <p:nvPr/>
        </p:nvSpPr>
        <p:spPr>
          <a:xfrm>
            <a:off x="5785338" y="2724151"/>
            <a:ext cx="4149968" cy="50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Humanity</a:t>
            </a:r>
          </a:p>
        </p:txBody>
      </p:sp>
      <p:sp>
        <p:nvSpPr>
          <p:cNvPr id="7" name="Content Placeholder 1033">
            <a:extLst>
              <a:ext uri="{FF2B5EF4-FFF2-40B4-BE49-F238E27FC236}">
                <a16:creationId xmlns:a16="http://schemas.microsoft.com/office/drawing/2014/main" id="{D384A51E-7C69-47EA-B733-860D033200B2}"/>
              </a:ext>
            </a:extLst>
          </p:cNvPr>
          <p:cNvSpPr txBox="1">
            <a:spLocks/>
          </p:cNvSpPr>
          <p:nvPr/>
        </p:nvSpPr>
        <p:spPr>
          <a:xfrm>
            <a:off x="5717930" y="3782100"/>
            <a:ext cx="4149968" cy="50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Animals</a:t>
            </a:r>
          </a:p>
        </p:txBody>
      </p:sp>
      <p:sp>
        <p:nvSpPr>
          <p:cNvPr id="8" name="Content Placeholder 1033">
            <a:extLst>
              <a:ext uri="{FF2B5EF4-FFF2-40B4-BE49-F238E27FC236}">
                <a16:creationId xmlns:a16="http://schemas.microsoft.com/office/drawing/2014/main" id="{FB7648F9-D943-4FC6-8D56-C9977D85DBC4}"/>
              </a:ext>
            </a:extLst>
          </p:cNvPr>
          <p:cNvSpPr txBox="1">
            <a:spLocks/>
          </p:cNvSpPr>
          <p:nvPr/>
        </p:nvSpPr>
        <p:spPr>
          <a:xfrm>
            <a:off x="5717930" y="4629083"/>
            <a:ext cx="4149968" cy="50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Plants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1F822A03-4B47-47F8-8325-93B6A9BD9B85}"/>
              </a:ext>
            </a:extLst>
          </p:cNvPr>
          <p:cNvSpPr/>
          <p:nvPr/>
        </p:nvSpPr>
        <p:spPr>
          <a:xfrm rot="10800000">
            <a:off x="9337431" y="1100504"/>
            <a:ext cx="530467" cy="4377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775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45B45-E87E-4D90-B89B-F650E1BED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693" y="171914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Look at the two social hierarchies on p. 12.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Why do you think towns and the countryside had different social structures?</a:t>
            </a:r>
            <a:br>
              <a:rPr lang="en-GB" dirty="0"/>
            </a:br>
            <a:br>
              <a:rPr lang="en-GB" dirty="0"/>
            </a:br>
            <a:r>
              <a:rPr lang="en-GB" dirty="0"/>
              <a:t>Which was seen as more important and why?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331A78-D0A4-465C-8F0B-A9DB1BFA8287}"/>
              </a:ext>
            </a:extLst>
          </p:cNvPr>
          <p:cNvSpPr txBox="1"/>
          <p:nvPr/>
        </p:nvSpPr>
        <p:spPr>
          <a:xfrm>
            <a:off x="1075593" y="4811671"/>
            <a:ext cx="9829800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Using the information we have covered on pp. 11-12 bullet point 3 key features of  Tudor England’s social structure.</a:t>
            </a:r>
          </a:p>
        </p:txBody>
      </p:sp>
    </p:spTree>
    <p:extLst>
      <p:ext uri="{BB962C8B-B14F-4D97-AF65-F5344CB8AC3E}">
        <p14:creationId xmlns:p14="http://schemas.microsoft.com/office/powerpoint/2010/main" val="87649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F8156-E8E6-4633-9CA0-88F0B250A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-290195"/>
            <a:ext cx="5120114" cy="1692794"/>
          </a:xfrm>
        </p:spPr>
        <p:txBody>
          <a:bodyPr>
            <a:normAutofit/>
          </a:bodyPr>
          <a:lstStyle/>
          <a:p>
            <a:r>
              <a:rPr lang="en-GB" dirty="0"/>
              <a:t>Introducing: Henry VII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2EE49-9699-40AA-8F08-560797ECD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1081513"/>
            <a:ext cx="5120113" cy="3917825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600" dirty="0"/>
              <a:t>Read the information sheet about Henry VII (that’s Henry VIII’s Dad!)</a:t>
            </a:r>
          </a:p>
          <a:p>
            <a:pPr marL="0" indent="0">
              <a:buNone/>
            </a:pPr>
            <a:r>
              <a:rPr lang="en-GB" sz="2600" dirty="0"/>
              <a:t>Underline/highlight the following in different colours:</a:t>
            </a:r>
          </a:p>
          <a:p>
            <a:r>
              <a:rPr lang="en-GB" sz="2600" dirty="0"/>
              <a:t>Henry </a:t>
            </a:r>
            <a:r>
              <a:rPr lang="en-GB" sz="2600" b="1" dirty="0"/>
              <a:t>VIII’s </a:t>
            </a:r>
            <a:r>
              <a:rPr lang="en-GB" sz="2600" dirty="0"/>
              <a:t>upbringing and family life</a:t>
            </a:r>
          </a:p>
          <a:p>
            <a:r>
              <a:rPr lang="en-GB" sz="2600" dirty="0"/>
              <a:t>Actions that were positive for Tudor England</a:t>
            </a:r>
          </a:p>
          <a:p>
            <a:r>
              <a:rPr lang="en-GB" sz="2600" dirty="0"/>
              <a:t>Actions that were negative for Tudor England</a:t>
            </a:r>
          </a:p>
          <a:p>
            <a:endParaRPr lang="en-GB" sz="1800" dirty="0"/>
          </a:p>
        </p:txBody>
      </p:sp>
      <p:pic>
        <p:nvPicPr>
          <p:cNvPr id="2052" name="Picture 4" descr="Image result for henry vii">
            <a:extLst>
              <a:ext uri="{FF2B5EF4-FFF2-40B4-BE49-F238E27FC236}">
                <a16:creationId xmlns:a16="http://schemas.microsoft.com/office/drawing/2014/main" id="{F7344BF3-9457-4C46-A594-9FD3D9E684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2" r="22392"/>
          <a:stretch/>
        </p:blipFill>
        <p:spPr bwMode="auto"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02C1728-0B2C-4010-A03F-DF5BF74D68AA}"/>
              </a:ext>
            </a:extLst>
          </p:cNvPr>
          <p:cNvSpPr txBox="1">
            <a:spLocks/>
          </p:cNvSpPr>
          <p:nvPr/>
        </p:nvSpPr>
        <p:spPr>
          <a:xfrm>
            <a:off x="122183" y="5151222"/>
            <a:ext cx="7284457" cy="15239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600" dirty="0"/>
              <a:t>Think: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600" dirty="0"/>
              <a:t>What areas of strength will Henry VIII inherit from his father?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600" dirty="0"/>
              <a:t>What areas of weakness will there be?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2618307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270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49F1-25B7-4250-8DEB-2AD8F48E2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topic: Henry VIII &amp; his ministers, 1509-1540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F13AFF-D0B5-481C-B0EF-B356DAE0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3 sections:</a:t>
            </a:r>
          </a:p>
          <a:p>
            <a:pPr marL="514350" indent="-514350">
              <a:buAutoNum type="arabicPeriod"/>
            </a:pPr>
            <a:r>
              <a:rPr lang="en-GB" dirty="0"/>
              <a:t>Henry VIII &amp; Wolsey 1509-1529</a:t>
            </a:r>
          </a:p>
          <a:p>
            <a:pPr marL="514350" indent="-514350">
              <a:buAutoNum type="arabicPeriod"/>
            </a:pPr>
            <a:r>
              <a:rPr lang="en-GB" dirty="0"/>
              <a:t>Henry VIII &amp; Thomas Cromwell 1529-1540</a:t>
            </a:r>
          </a:p>
          <a:p>
            <a:pPr marL="514350" indent="-514350">
              <a:buAutoNum type="arabicPeriod"/>
            </a:pPr>
            <a:r>
              <a:rPr lang="en-GB" dirty="0"/>
              <a:t>The Reformation &amp; its Impact</a:t>
            </a:r>
          </a:p>
        </p:txBody>
      </p:sp>
    </p:spTree>
    <p:extLst>
      <p:ext uri="{BB962C8B-B14F-4D97-AF65-F5344CB8AC3E}">
        <p14:creationId xmlns:p14="http://schemas.microsoft.com/office/powerpoint/2010/main" val="9150667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777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682766" cy="1325563"/>
          </a:xfrm>
        </p:spPr>
        <p:txBody>
          <a:bodyPr/>
          <a:lstStyle/>
          <a:p>
            <a:r>
              <a:rPr lang="en-GB" dirty="0"/>
              <a:t>Strengths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177048" y="365125"/>
            <a:ext cx="3095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Weaknesses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31934" y="3723180"/>
            <a:ext cx="356169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Opportunities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258503" y="3639097"/>
            <a:ext cx="3095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Threats</a:t>
            </a:r>
          </a:p>
        </p:txBody>
      </p:sp>
    </p:spTree>
    <p:extLst>
      <p:ext uri="{BB962C8B-B14F-4D97-AF65-F5344CB8AC3E}">
        <p14:creationId xmlns:p14="http://schemas.microsoft.com/office/powerpoint/2010/main" val="5347716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CFF59-D50D-44F2-B22A-4086D3B24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5BAB1-88B8-4848-99CB-A3E214C47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 your post-it note, write two quiz questions about Tudor England.</a:t>
            </a:r>
          </a:p>
          <a:p>
            <a:r>
              <a:rPr lang="en-GB" dirty="0"/>
              <a:t>Include the answer</a:t>
            </a:r>
          </a:p>
          <a:p>
            <a:r>
              <a:rPr lang="en-GB" dirty="0"/>
              <a:t>Some of these will be picked for our starter next lesson – if you create a harder question then you may be the only one who knows the answer!</a:t>
            </a:r>
          </a:p>
          <a:p>
            <a:r>
              <a:rPr lang="en-GB" dirty="0"/>
              <a:t>If your question is picked you will receive HPs.</a:t>
            </a:r>
          </a:p>
        </p:txBody>
      </p:sp>
    </p:spTree>
    <p:extLst>
      <p:ext uri="{BB962C8B-B14F-4D97-AF65-F5344CB8AC3E}">
        <p14:creationId xmlns:p14="http://schemas.microsoft.com/office/powerpoint/2010/main" val="3271633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49F1-25B7-4250-8DEB-2AD8F48E2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topic: Henry VIII &amp; his ministers, 1509-1549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F13AFF-D0B5-481C-B0EF-B356DAE0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Question types:</a:t>
            </a:r>
          </a:p>
          <a:p>
            <a:pPr marL="514350" indent="-514350">
              <a:buAutoNum type="arabicPeriod"/>
            </a:pPr>
            <a:r>
              <a:rPr lang="en-GB" dirty="0"/>
              <a:t>Describe two features of …			(4)</a:t>
            </a:r>
          </a:p>
          <a:p>
            <a:pPr marL="514350" indent="-514350">
              <a:buAutoNum type="arabicPeriod"/>
            </a:pPr>
            <a:r>
              <a:rPr lang="en-GB" dirty="0"/>
              <a:t>Explain why ….					(12)</a:t>
            </a:r>
          </a:p>
          <a:p>
            <a:pPr marL="514350" indent="-514350">
              <a:buAutoNum type="arabicPeriod"/>
            </a:pPr>
            <a:r>
              <a:rPr lang="en-GB" dirty="0"/>
              <a:t>‘Statement’. How far do you agree?	(16)</a:t>
            </a:r>
          </a:p>
        </p:txBody>
      </p:sp>
    </p:spTree>
    <p:extLst>
      <p:ext uri="{BB962C8B-B14F-4D97-AF65-F5344CB8AC3E}">
        <p14:creationId xmlns:p14="http://schemas.microsoft.com/office/powerpoint/2010/main" val="1502703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81430-5BCE-41E6-97E8-7E29B65D9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2161" y="79131"/>
            <a:ext cx="9668608" cy="1441938"/>
          </a:xfrm>
        </p:spPr>
        <p:txBody>
          <a:bodyPr/>
          <a:lstStyle/>
          <a:p>
            <a:r>
              <a:rPr lang="en-GB" u="sng" dirty="0"/>
              <a:t>Tudor Society under Henry VIII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317169-F2D2-4F01-8416-E664C2627663}"/>
              </a:ext>
            </a:extLst>
          </p:cNvPr>
          <p:cNvSpPr txBox="1"/>
          <p:nvPr/>
        </p:nvSpPr>
        <p:spPr>
          <a:xfrm>
            <a:off x="1497623" y="2259623"/>
            <a:ext cx="843768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What can you remember about Tudor Society from the Crime &amp; Punishment course?</a:t>
            </a:r>
          </a:p>
          <a:p>
            <a:pPr algn="ctr"/>
            <a:endParaRPr lang="en-GB" sz="2800" dirty="0"/>
          </a:p>
          <a:p>
            <a:pPr algn="ctr"/>
            <a:r>
              <a:rPr lang="en-GB" sz="2800" dirty="0"/>
              <a:t>Can you remember anything about the Tudors from Y7?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0D0D3A-1473-4EBA-B9A7-768B2B761A2D}"/>
              </a:ext>
            </a:extLst>
          </p:cNvPr>
          <p:cNvSpPr txBox="1"/>
          <p:nvPr/>
        </p:nvSpPr>
        <p:spPr>
          <a:xfrm>
            <a:off x="1617784" y="4337005"/>
            <a:ext cx="8932985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Make a bullet point list of what you can remember. </a:t>
            </a:r>
          </a:p>
          <a:p>
            <a:pPr algn="ctr"/>
            <a:r>
              <a:rPr lang="en-GB" sz="2800" dirty="0"/>
              <a:t>Next: share with your partner and try add 3 of their ideas.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87366" y="5623034"/>
            <a:ext cx="9163403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hlinkClick r:id="rId2"/>
              </a:rPr>
              <a:t>https://www.youtube.com/watch?v=odZsn7Y-VRA</a:t>
            </a:r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What event is this video focussing on?</a:t>
            </a:r>
          </a:p>
          <a:p>
            <a:pPr algn="ctr"/>
            <a:r>
              <a:rPr lang="en-GB" dirty="0"/>
              <a:t>Anything else we notice?</a:t>
            </a:r>
          </a:p>
        </p:txBody>
      </p:sp>
    </p:spTree>
    <p:extLst>
      <p:ext uri="{BB962C8B-B14F-4D97-AF65-F5344CB8AC3E}">
        <p14:creationId xmlns:p14="http://schemas.microsoft.com/office/powerpoint/2010/main" val="105528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9BFE68B-C50A-4A88-95F1-D5BD23138B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34" y="154951"/>
            <a:ext cx="11390488" cy="6703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773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A3194-6B6F-43DF-B191-2D31BA1F3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When Henry VIII became King in 1509….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AA963-125F-4642-8FAF-66779374B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England’s population was:</a:t>
            </a:r>
          </a:p>
          <a:p>
            <a:pPr marL="514350" indent="-514350">
              <a:buAutoNum type="alphaLcParenR"/>
            </a:pPr>
            <a:r>
              <a:rPr lang="en-GB" dirty="0"/>
              <a:t>1.3 million</a:t>
            </a:r>
          </a:p>
          <a:p>
            <a:pPr marL="514350" indent="-514350">
              <a:buAutoNum type="alphaLcParenR"/>
            </a:pPr>
            <a:r>
              <a:rPr lang="en-GB" dirty="0"/>
              <a:t>2.5 million</a:t>
            </a:r>
          </a:p>
          <a:p>
            <a:pPr marL="514350" indent="-514350">
              <a:buAutoNum type="alphaLcParenR"/>
            </a:pPr>
            <a:r>
              <a:rPr lang="en-GB" dirty="0"/>
              <a:t>6 million</a:t>
            </a:r>
          </a:p>
        </p:txBody>
      </p:sp>
    </p:spTree>
    <p:extLst>
      <p:ext uri="{BB962C8B-B14F-4D97-AF65-F5344CB8AC3E}">
        <p14:creationId xmlns:p14="http://schemas.microsoft.com/office/powerpoint/2010/main" val="3897697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A3194-6B6F-43DF-B191-2D31BA1F3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When Henry VIII became King in 1509….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AA963-125F-4642-8FAF-66779374B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percentage of people living in towns (rather than the countryside) was:</a:t>
            </a:r>
          </a:p>
          <a:p>
            <a:pPr marL="514350" indent="-514350">
              <a:buAutoNum type="alphaLcParenR"/>
            </a:pPr>
            <a:r>
              <a:rPr lang="en-GB" dirty="0"/>
              <a:t>6%</a:t>
            </a:r>
          </a:p>
          <a:p>
            <a:pPr marL="514350" indent="-514350">
              <a:buAutoNum type="alphaLcParenR"/>
            </a:pPr>
            <a:r>
              <a:rPr lang="en-GB" dirty="0"/>
              <a:t>27%</a:t>
            </a:r>
          </a:p>
          <a:p>
            <a:pPr marL="514350" indent="-514350">
              <a:buAutoNum type="alphaLcParenR"/>
            </a:pPr>
            <a:r>
              <a:rPr lang="en-GB" dirty="0"/>
              <a:t>44%</a:t>
            </a:r>
          </a:p>
        </p:txBody>
      </p:sp>
    </p:spTree>
    <p:extLst>
      <p:ext uri="{BB962C8B-B14F-4D97-AF65-F5344CB8AC3E}">
        <p14:creationId xmlns:p14="http://schemas.microsoft.com/office/powerpoint/2010/main" val="2964065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A3194-6B6F-43DF-B191-2D31BA1F3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When Henry VIII became King in 1509….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AA963-125F-4642-8FAF-66779374B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Most people in England were:</a:t>
            </a:r>
          </a:p>
          <a:p>
            <a:pPr marL="514350" indent="-514350">
              <a:buAutoNum type="alphaLcParenR"/>
            </a:pPr>
            <a:r>
              <a:rPr lang="en-GB" dirty="0"/>
              <a:t>Protestant</a:t>
            </a:r>
          </a:p>
          <a:p>
            <a:pPr marL="514350" indent="-514350">
              <a:buAutoNum type="alphaLcParenR"/>
            </a:pPr>
            <a:r>
              <a:rPr lang="en-GB" dirty="0"/>
              <a:t>Atheist</a:t>
            </a:r>
          </a:p>
          <a:p>
            <a:pPr marL="514350" indent="-514350">
              <a:buAutoNum type="alphaLcParenR"/>
            </a:pPr>
            <a:r>
              <a:rPr lang="en-GB" dirty="0"/>
              <a:t>Catholic</a:t>
            </a:r>
          </a:p>
        </p:txBody>
      </p:sp>
    </p:spTree>
    <p:extLst>
      <p:ext uri="{BB962C8B-B14F-4D97-AF65-F5344CB8AC3E}">
        <p14:creationId xmlns:p14="http://schemas.microsoft.com/office/powerpoint/2010/main" val="4085190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A3194-6B6F-43DF-B191-2D31BA1F3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When Henry VIII became King in 1509….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AA963-125F-4642-8FAF-66779374B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England’s biggest export was:</a:t>
            </a:r>
          </a:p>
          <a:p>
            <a:pPr marL="514350" indent="-514350">
              <a:buAutoNum type="alphaLcParenR"/>
            </a:pPr>
            <a:r>
              <a:rPr lang="en-GB" dirty="0"/>
              <a:t>Cloth </a:t>
            </a:r>
          </a:p>
          <a:p>
            <a:pPr marL="514350" indent="-514350">
              <a:buAutoNum type="alphaLcParenR"/>
            </a:pPr>
            <a:r>
              <a:rPr lang="en-GB" dirty="0"/>
              <a:t>Grain</a:t>
            </a:r>
          </a:p>
          <a:p>
            <a:pPr marL="514350" indent="-514350">
              <a:buAutoNum type="alphaLcParenR"/>
            </a:pPr>
            <a:r>
              <a:rPr lang="en-GB" dirty="0"/>
              <a:t>Weapons</a:t>
            </a:r>
          </a:p>
        </p:txBody>
      </p:sp>
    </p:spTree>
    <p:extLst>
      <p:ext uri="{BB962C8B-B14F-4D97-AF65-F5344CB8AC3E}">
        <p14:creationId xmlns:p14="http://schemas.microsoft.com/office/powerpoint/2010/main" val="521368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597</Words>
  <Application>Microsoft Office PowerPoint</Application>
  <PresentationFormat>Widescreen</PresentationFormat>
  <Paragraphs>93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New topic: Henry VIII &amp; his ministers, 1509-1540</vt:lpstr>
      <vt:lpstr>New topic: Henry VIII &amp; his ministers, 1509-1540</vt:lpstr>
      <vt:lpstr>New topic: Henry VIII &amp; his ministers, 1509-1549</vt:lpstr>
      <vt:lpstr>Tudor Society under Henry VIII</vt:lpstr>
      <vt:lpstr>PowerPoint Presentation</vt:lpstr>
      <vt:lpstr>When Henry VIII became King in 1509….</vt:lpstr>
      <vt:lpstr>When Henry VIII became King in 1509….</vt:lpstr>
      <vt:lpstr>When Henry VIII became King in 1509….</vt:lpstr>
      <vt:lpstr>When Henry VIII became King in 1509….</vt:lpstr>
      <vt:lpstr>When Henry VIII became King in 1509….</vt:lpstr>
      <vt:lpstr>When Henry VIII became King in 1509….</vt:lpstr>
      <vt:lpstr>When Henry VIII became King in 1509….</vt:lpstr>
      <vt:lpstr>When Henry VIII became King in 1509….</vt:lpstr>
      <vt:lpstr>PowerPoint Presentation</vt:lpstr>
      <vt:lpstr>PowerPoint Presentation</vt:lpstr>
      <vt:lpstr>PowerPoint Presentation</vt:lpstr>
      <vt:lpstr>Look at the two social hierarchies on p. 12.  Why do you think towns and the countryside had different social structures?  Which was seen as more important and why?</vt:lpstr>
      <vt:lpstr>Introducing: Henry VII</vt:lpstr>
      <vt:lpstr>PowerPoint Presentation</vt:lpstr>
      <vt:lpstr>PowerPoint Presentation</vt:lpstr>
      <vt:lpstr>Strengths</vt:lpstr>
      <vt:lpstr>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Tudor Society under Henry VIII</dc:title>
  <dc:creator>harvey owen</dc:creator>
  <cp:lastModifiedBy>Alan Kydd</cp:lastModifiedBy>
  <cp:revision>13</cp:revision>
  <dcterms:created xsi:type="dcterms:W3CDTF">2018-08-11T15:38:07Z</dcterms:created>
  <dcterms:modified xsi:type="dcterms:W3CDTF">2020-09-20T19:17:50Z</dcterms:modified>
</cp:coreProperties>
</file>