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57" r:id="rId4"/>
    <p:sldId id="262" r:id="rId5"/>
    <p:sldId id="275" r:id="rId6"/>
    <p:sldId id="258" r:id="rId7"/>
    <p:sldId id="263" r:id="rId8"/>
    <p:sldId id="264" r:id="rId9"/>
    <p:sldId id="265" r:id="rId10"/>
    <p:sldId id="259" r:id="rId11"/>
    <p:sldId id="266" r:id="rId12"/>
    <p:sldId id="267" r:id="rId13"/>
    <p:sldId id="269" r:id="rId14"/>
    <p:sldId id="268" r:id="rId15"/>
    <p:sldId id="260" r:id="rId16"/>
    <p:sldId id="261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B01C8-52AA-4602-96F6-CC39AD4FFEA2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4977F-BE9A-4F5C-9C49-841BD8B96D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4977F-BE9A-4F5C-9C49-841BD8B96D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7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4977F-BE9A-4F5C-9C49-841BD8B96D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9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Translation:</a:t>
            </a:r>
            <a:r>
              <a:rPr lang="en-GB" baseline="0" dirty="0"/>
              <a:t> Mass demonstration against the peace treaty in front of the Reichstag building 15</a:t>
            </a:r>
            <a:r>
              <a:rPr lang="en-GB" baseline="30000" dirty="0"/>
              <a:t>th</a:t>
            </a:r>
            <a:r>
              <a:rPr lang="en-GB" baseline="0" dirty="0"/>
              <a:t> May 1919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4977F-BE9A-4F5C-9C49-841BD8B96D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4977F-BE9A-4F5C-9C49-841BD8B96D6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5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39BD-5339-4417-BBA4-D432C49A3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D2962-5B03-4CB2-B2BE-BF0F5F63B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77CDD-5C68-4F05-BD7F-6980F654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E9774-877C-4DAB-91A0-F6AA0DC2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3610-3451-4A03-9E62-92A694D07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9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2B9A-6A4F-4785-9651-9DF6134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34AAF-F0C0-4A70-8A44-54D7384C7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9B766-C79D-41AA-88E4-EA794901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54858-04B0-4089-BD5E-4992F94C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85D41-B15D-41B4-8EE1-303D2C5F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94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89F86-9342-4452-AE54-19DEDE56D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8B375-4494-408C-865F-C01EDF66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25CA2-075D-4AFD-929C-453EBC59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A39A9-6758-4B8F-B690-89DEC3A4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0CD19-3294-4B09-B223-198491DE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2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69E2-5AA7-400E-9F0D-625F5EAE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4F991-4E34-42BF-8EF5-400EB2B37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D2E42-70D8-43B9-A485-814AEFF3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B5C86-9EDF-4049-A2D3-DD24189C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6ECAB-A0A3-4574-8285-7B257933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93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BC7BB-3369-4D71-9D82-2EF943E4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71FB0-FAEB-4E27-B3BF-ECFB9FC35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E4B08-6976-405A-B24E-382CB5EB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FAE58-52B3-40B8-8145-573013E1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DDB4-5779-4CB0-ACE3-DC72C127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5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0AEF-C104-4973-9418-14FBB292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151D-4245-41B4-95FC-2F1E9A5E4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2C28D-A7FB-4E8B-9F2B-4D40FF888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96D09-7E1F-49B3-85CB-4F838E92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728BF-D44F-4B5A-92D5-C08CDB5E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49031-9FD7-4F8F-A713-0AA3053E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FCAD-1D33-47D0-85A7-1E1CAB4D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5F3A1-AF46-4A13-AB41-C1AF733C5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3F92C-CAF9-4B8D-8AFA-7A62120E7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0B7A9-11CB-4102-A65F-684CABBE0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4CC8D-9155-45C7-B717-9A0A3F54B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EEA0F-4651-4477-A7F6-C65741F4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954B6-3F33-4D28-AC11-624FD9AA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FE3AD-B356-4A9B-B9A3-2D23D905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5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0DE5-02CC-4D26-A659-768B218B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48AF0F-F8C3-4ED7-8D20-9AB1E407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D0CE9-6AB4-4E9E-A82F-E2DCCC20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01FB4-4EBE-4671-9B73-72C21308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02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6A4CC-E18F-4F06-9BCA-8A68066E4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91348-31BB-4B48-86C5-CBEA2DE1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25496-B481-4109-BA49-3BCEDF29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2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CFE1-C907-420C-9F09-9C2B7CC28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92F2A-6244-48A3-BE0F-FBBC9761D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F9E0F-6240-4677-9D03-DED378089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C5DA7-4939-4766-91F9-39FF8BCA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BDB29-3E68-40F3-9F42-F89F98F8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A683C-019D-4FD4-A161-71A847AC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97D9B-DE35-44C6-8A73-0F758E67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FB743-F984-419A-AF28-D9E50C9A1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62CC8-D7DB-4430-BE10-762E1F1AD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5BA10-7FEA-4577-8A09-264D06C7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60412-367E-414B-8146-2F14B5B1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874A1-E6F8-4ACA-9094-EA47AFAE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1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69302D-C406-4A29-9171-86EEC946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BFC26-F698-44C6-86DD-731A3A98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50055-27AE-466C-B2FB-D251C0CC7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622CD-9802-41DA-B4F8-B4AF56922FE7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CB782-F896-4F77-82AF-0B3CCFB9E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01772-D409-41E9-B0BF-08B2D9E1E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100E9-4C40-4732-BFD4-CFF59EAC4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4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98D56F-2380-43DC-A8B7-62C8E67A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Weimar and Nazi Germany –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C834D4-2D08-45A5-8E5E-5FFBEB9C6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For each time period, chose a suitable title from the list:-</a:t>
            </a:r>
          </a:p>
          <a:p>
            <a:pPr marL="0" indent="0">
              <a:buNone/>
            </a:pPr>
            <a:r>
              <a:rPr lang="en-GB" dirty="0"/>
              <a:t>1918-1923</a:t>
            </a:r>
          </a:p>
          <a:p>
            <a:pPr marL="0" indent="0">
              <a:buNone/>
            </a:pPr>
            <a:r>
              <a:rPr lang="en-GB" dirty="0"/>
              <a:t>1924-1929</a:t>
            </a:r>
          </a:p>
          <a:p>
            <a:pPr marL="0" indent="0">
              <a:buNone/>
            </a:pPr>
            <a:r>
              <a:rPr lang="en-GB" dirty="0"/>
              <a:t>1929-1933</a:t>
            </a:r>
          </a:p>
          <a:p>
            <a:pPr marL="0" indent="0">
              <a:buNone/>
            </a:pPr>
            <a:r>
              <a:rPr lang="en-GB" dirty="0"/>
              <a:t>1933-1934</a:t>
            </a:r>
          </a:p>
          <a:p>
            <a:pPr marL="0" indent="0">
              <a:buNone/>
            </a:pPr>
            <a:r>
              <a:rPr lang="en-GB" dirty="0"/>
              <a:t>1933-1939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Titles: Life in Nazi Germany; Recovery – the Golden Years; </a:t>
            </a:r>
          </a:p>
          <a:p>
            <a:pPr marL="0" indent="0">
              <a:buNone/>
            </a:pPr>
            <a:r>
              <a:rPr lang="en-GB" dirty="0"/>
              <a:t>Uprisings and economic problems; Hitler – from Chancellor to Fuhrer;</a:t>
            </a:r>
          </a:p>
          <a:p>
            <a:pPr marL="0" indent="0">
              <a:buNone/>
            </a:pPr>
            <a:r>
              <a:rPr lang="en-GB" dirty="0"/>
              <a:t>Nazi rise to power.</a:t>
            </a:r>
          </a:p>
        </p:txBody>
      </p:sp>
    </p:spTree>
    <p:extLst>
      <p:ext uri="{BB962C8B-B14F-4D97-AF65-F5344CB8AC3E}">
        <p14:creationId xmlns:p14="http://schemas.microsoft.com/office/powerpoint/2010/main" val="244379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8BFB-1423-4816-82B0-37FD3FA80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7704" y="2766218"/>
            <a:ext cx="2616591" cy="1325563"/>
          </a:xfrm>
        </p:spPr>
        <p:txBody>
          <a:bodyPr/>
          <a:lstStyle/>
          <a:p>
            <a:r>
              <a:rPr lang="en-GB" dirty="0"/>
              <a:t>1929-1933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266CA-926E-451B-A51E-FD09005AF848}"/>
              </a:ext>
            </a:extLst>
          </p:cNvPr>
          <p:cNvSpPr txBox="1"/>
          <p:nvPr/>
        </p:nvSpPr>
        <p:spPr>
          <a:xfrm>
            <a:off x="98475" y="407963"/>
            <a:ext cx="1195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how and why the Nazis rose to power?</a:t>
            </a:r>
          </a:p>
        </p:txBody>
      </p:sp>
    </p:spTree>
    <p:extLst>
      <p:ext uri="{BB962C8B-B14F-4D97-AF65-F5344CB8AC3E}">
        <p14:creationId xmlns:p14="http://schemas.microsoft.com/office/powerpoint/2010/main" val="335208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8BFB-1423-4816-82B0-37FD3FA80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7704" y="2766218"/>
            <a:ext cx="2616591" cy="1325563"/>
          </a:xfrm>
        </p:spPr>
        <p:txBody>
          <a:bodyPr/>
          <a:lstStyle/>
          <a:p>
            <a:r>
              <a:rPr lang="en-GB" dirty="0"/>
              <a:t>1929-1933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266CA-926E-451B-A51E-FD09005AF848}"/>
              </a:ext>
            </a:extLst>
          </p:cNvPr>
          <p:cNvSpPr txBox="1"/>
          <p:nvPr/>
        </p:nvSpPr>
        <p:spPr>
          <a:xfrm>
            <a:off x="98475" y="407963"/>
            <a:ext cx="1195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how and why the Nazis rose to power?</a:t>
            </a:r>
          </a:p>
        </p:txBody>
      </p:sp>
      <p:pic>
        <p:nvPicPr>
          <p:cNvPr id="4100" name="Picture 4" descr="Ernst Roe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7" y="3957530"/>
            <a:ext cx="3695076" cy="24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all Street Crash and Economic Depression – GCSE 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49" y="864297"/>
            <a:ext cx="3625646" cy="20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Nazi Germany's Economic Recovery-Schacht's Triumph and Keynes' Vindication  | by SMS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4" name="Picture 8" descr="akg-images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89" y="973074"/>
            <a:ext cx="4166514" cy="282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GHDI -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886" y="4091781"/>
            <a:ext cx="1800225" cy="2543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" t="5973" r="-510" b="5476"/>
          <a:stretch/>
        </p:blipFill>
        <p:spPr>
          <a:xfrm>
            <a:off x="8917858" y="3957530"/>
            <a:ext cx="2239914" cy="2991307"/>
          </a:xfrm>
          <a:prstGeom prst="rect">
            <a:avLst/>
          </a:prstGeom>
        </p:spPr>
      </p:pic>
      <p:pic>
        <p:nvPicPr>
          <p:cNvPr id="4110" name="Picture 14" descr="https://upload.wikimedia.org/wikipedia/commons/b/bd/Bundesarchiv_Bild_183-R99203%2C_Berlin%2C_Wahlplakat_f%C3%BCr_Hindenbur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3" y="992738"/>
            <a:ext cx="1835861" cy="268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5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98BFB-1423-4816-82B0-37FD3FA80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7704" y="2766218"/>
            <a:ext cx="2616591" cy="1325563"/>
          </a:xfrm>
        </p:spPr>
        <p:txBody>
          <a:bodyPr/>
          <a:lstStyle/>
          <a:p>
            <a:r>
              <a:rPr lang="en-GB" dirty="0"/>
              <a:t>1929-1933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0266CA-926E-451B-A51E-FD09005AF848}"/>
              </a:ext>
            </a:extLst>
          </p:cNvPr>
          <p:cNvSpPr txBox="1"/>
          <p:nvPr/>
        </p:nvSpPr>
        <p:spPr>
          <a:xfrm>
            <a:off x="98475" y="407963"/>
            <a:ext cx="11957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how and why the Nazis rose to power?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41D81-D6CE-409B-8336-C0A7C493D2E8}"/>
              </a:ext>
            </a:extLst>
          </p:cNvPr>
          <p:cNvSpPr txBox="1"/>
          <p:nvPr/>
        </p:nvSpPr>
        <p:spPr>
          <a:xfrm>
            <a:off x="5505210" y="1354729"/>
            <a:ext cx="231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Unemployment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2A0B0-01EF-409D-8337-7FEE74F92571}"/>
              </a:ext>
            </a:extLst>
          </p:cNvPr>
          <p:cNvSpPr txBox="1"/>
          <p:nvPr/>
        </p:nvSpPr>
        <p:spPr>
          <a:xfrm>
            <a:off x="909657" y="1832667"/>
            <a:ext cx="301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Wall Street Crash - Depression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EDDBB7-DC24-43F3-9144-968ADCB5C24B}"/>
              </a:ext>
            </a:extLst>
          </p:cNvPr>
          <p:cNvSpPr txBox="1"/>
          <p:nvPr/>
        </p:nvSpPr>
        <p:spPr>
          <a:xfrm>
            <a:off x="1524000" y="3429000"/>
            <a:ext cx="188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Rule by decree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A7731-BDB1-4B83-821B-C4FC73050F49}"/>
              </a:ext>
            </a:extLst>
          </p:cNvPr>
          <p:cNvSpPr txBox="1"/>
          <p:nvPr/>
        </p:nvSpPr>
        <p:spPr>
          <a:xfrm>
            <a:off x="8454887" y="2766218"/>
            <a:ext cx="188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Rise in support for Communism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F640E3-93BB-4595-8127-2296A4F2D745}"/>
              </a:ext>
            </a:extLst>
          </p:cNvPr>
          <p:cNvSpPr txBox="1"/>
          <p:nvPr/>
        </p:nvSpPr>
        <p:spPr>
          <a:xfrm>
            <a:off x="7907273" y="4996891"/>
            <a:ext cx="216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Rise in support for Nazism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255E5-9F48-4D96-8174-2D022A05E457}"/>
              </a:ext>
            </a:extLst>
          </p:cNvPr>
          <p:cNvSpPr txBox="1"/>
          <p:nvPr/>
        </p:nvSpPr>
        <p:spPr>
          <a:xfrm>
            <a:off x="2163951" y="4996890"/>
            <a:ext cx="191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Nazi propaganda and </a:t>
            </a:r>
            <a:r>
              <a:rPr lang="en-GB" dirty="0" err="1"/>
              <a:t>organsiation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47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02E1-48C5-47B6-B0C7-B5C8A95396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1434" y="2766218"/>
            <a:ext cx="2729132" cy="1325563"/>
          </a:xfrm>
        </p:spPr>
        <p:txBody>
          <a:bodyPr/>
          <a:lstStyle/>
          <a:p>
            <a:r>
              <a:rPr lang="en-GB" dirty="0"/>
              <a:t>1933-1934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A2E66-1E39-47C3-A4C1-B146D23E9E5B}"/>
              </a:ext>
            </a:extLst>
          </p:cNvPr>
          <p:cNvSpPr txBox="1"/>
          <p:nvPr/>
        </p:nvSpPr>
        <p:spPr>
          <a:xfrm>
            <a:off x="253219" y="379828"/>
            <a:ext cx="1116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how Hitler made himself dictator?</a:t>
            </a:r>
          </a:p>
        </p:txBody>
      </p:sp>
    </p:spTree>
    <p:extLst>
      <p:ext uri="{BB962C8B-B14F-4D97-AF65-F5344CB8AC3E}">
        <p14:creationId xmlns:p14="http://schemas.microsoft.com/office/powerpoint/2010/main" val="304237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02E1-48C5-47B6-B0C7-B5C8A95396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1434" y="2766218"/>
            <a:ext cx="2729132" cy="1325563"/>
          </a:xfrm>
        </p:spPr>
        <p:txBody>
          <a:bodyPr/>
          <a:lstStyle/>
          <a:p>
            <a:r>
              <a:rPr lang="en-GB" dirty="0"/>
              <a:t>1933-1934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A2E66-1E39-47C3-A4C1-B146D23E9E5B}"/>
              </a:ext>
            </a:extLst>
          </p:cNvPr>
          <p:cNvSpPr txBox="1"/>
          <p:nvPr/>
        </p:nvSpPr>
        <p:spPr>
          <a:xfrm>
            <a:off x="253219" y="379828"/>
            <a:ext cx="1116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how Hitler made himself dictator?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0BEC5-512B-4877-B8A8-4ECEE11A2047}"/>
              </a:ext>
            </a:extLst>
          </p:cNvPr>
          <p:cNvSpPr txBox="1"/>
          <p:nvPr/>
        </p:nvSpPr>
        <p:spPr>
          <a:xfrm>
            <a:off x="2646588" y="1909357"/>
            <a:ext cx="182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Reichstag Fire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25A13-25E1-4BB5-B876-AC353C580630}"/>
              </a:ext>
            </a:extLst>
          </p:cNvPr>
          <p:cNvSpPr txBox="1"/>
          <p:nvPr/>
        </p:nvSpPr>
        <p:spPr>
          <a:xfrm>
            <a:off x="6777419" y="1909357"/>
            <a:ext cx="231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Enabling 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71B7B-2111-4609-B30A-2B32926EB527}"/>
              </a:ext>
            </a:extLst>
          </p:cNvPr>
          <p:cNvSpPr txBox="1"/>
          <p:nvPr/>
        </p:nvSpPr>
        <p:spPr>
          <a:xfrm>
            <a:off x="1259364" y="3896139"/>
            <a:ext cx="243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Propaganda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8D7C8-644D-4E3E-8AD3-0DED7D64FA44}"/>
              </a:ext>
            </a:extLst>
          </p:cNvPr>
          <p:cNvSpPr txBox="1"/>
          <p:nvPr/>
        </p:nvSpPr>
        <p:spPr>
          <a:xfrm>
            <a:off x="5272208" y="5066840"/>
            <a:ext cx="25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Censorship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F7F12F-0507-43DF-A182-90F56E186F58}"/>
              </a:ext>
            </a:extLst>
          </p:cNvPr>
          <p:cNvSpPr txBox="1"/>
          <p:nvPr/>
        </p:nvSpPr>
        <p:spPr>
          <a:xfrm>
            <a:off x="9573200" y="3428999"/>
            <a:ext cx="17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Terror</a:t>
            </a:r>
          </a:p>
        </p:txBody>
      </p:sp>
    </p:spTree>
    <p:extLst>
      <p:ext uri="{BB962C8B-B14F-4D97-AF65-F5344CB8AC3E}">
        <p14:creationId xmlns:p14="http://schemas.microsoft.com/office/powerpoint/2010/main" val="105833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02E1-48C5-47B6-B0C7-B5C8A95396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07018" y="3108558"/>
            <a:ext cx="2729132" cy="1325563"/>
          </a:xfrm>
        </p:spPr>
        <p:txBody>
          <a:bodyPr/>
          <a:lstStyle/>
          <a:p>
            <a:r>
              <a:rPr lang="en-GB" dirty="0"/>
              <a:t>1933-1934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A2E66-1E39-47C3-A4C1-B146D23E9E5B}"/>
              </a:ext>
            </a:extLst>
          </p:cNvPr>
          <p:cNvSpPr txBox="1"/>
          <p:nvPr/>
        </p:nvSpPr>
        <p:spPr>
          <a:xfrm>
            <a:off x="253219" y="379828"/>
            <a:ext cx="1116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how Hitler made himself dictator?</a:t>
            </a:r>
          </a:p>
        </p:txBody>
      </p:sp>
      <p:pic>
        <p:nvPicPr>
          <p:cNvPr id="5" name="Picture 12" descr="Review: How Democracies Die, by Steven Levitsky and Daniel Ziblatt | THE 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4" y="116504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The True Story of the Reichstag Fire and the Nazi Rise to Power | History |  Smithsonian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Reichstag burning - 1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10" y="1088635"/>
            <a:ext cx="2662767" cy="18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Outlawing the Opposition | Facing History and Ourselv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318" y="1129528"/>
            <a:ext cx="3865580" cy="2188064"/>
          </a:xfrm>
          <a:prstGeom prst="rect">
            <a:avLst/>
          </a:prstGeom>
        </p:spPr>
      </p:pic>
      <p:pic>
        <p:nvPicPr>
          <p:cNvPr id="5130" name="Picture 10" descr="Book Burnings in Germany, 1933 | American Experience | Official Site | P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22843"/>
            <a:ext cx="4511266" cy="25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975" y="3317592"/>
            <a:ext cx="3659622" cy="19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A30A-BC1F-4D6D-8E7C-8823FAB25D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9800" y="2766218"/>
            <a:ext cx="2692400" cy="1325563"/>
          </a:xfrm>
        </p:spPr>
        <p:txBody>
          <a:bodyPr/>
          <a:lstStyle/>
          <a:p>
            <a:r>
              <a:rPr lang="en-GB" dirty="0"/>
              <a:t>1933-1939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AD1F3-2F7E-48A4-AB00-571C005B8CA5}"/>
              </a:ext>
            </a:extLst>
          </p:cNvPr>
          <p:cNvSpPr txBox="1"/>
          <p:nvPr/>
        </p:nvSpPr>
        <p:spPr>
          <a:xfrm>
            <a:off x="492369" y="393895"/>
            <a:ext cx="1025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life in Nazi Germany?</a:t>
            </a:r>
          </a:p>
        </p:txBody>
      </p:sp>
    </p:spTree>
    <p:extLst>
      <p:ext uri="{BB962C8B-B14F-4D97-AF65-F5344CB8AC3E}">
        <p14:creationId xmlns:p14="http://schemas.microsoft.com/office/powerpoint/2010/main" val="384790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A30A-BC1F-4D6D-8E7C-8823FAB25D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9800" y="2766218"/>
            <a:ext cx="2692400" cy="1325563"/>
          </a:xfrm>
        </p:spPr>
        <p:txBody>
          <a:bodyPr/>
          <a:lstStyle/>
          <a:p>
            <a:r>
              <a:rPr lang="en-GB" dirty="0"/>
              <a:t>1933-1939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AD1F3-2F7E-48A4-AB00-571C005B8CA5}"/>
              </a:ext>
            </a:extLst>
          </p:cNvPr>
          <p:cNvSpPr txBox="1"/>
          <p:nvPr/>
        </p:nvSpPr>
        <p:spPr>
          <a:xfrm>
            <a:off x="492369" y="393895"/>
            <a:ext cx="1025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life in Nazi Germany?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8CB9B-BE3E-4B24-8BFC-92683511A91A}"/>
              </a:ext>
            </a:extLst>
          </p:cNvPr>
          <p:cNvSpPr txBox="1"/>
          <p:nvPr/>
        </p:nvSpPr>
        <p:spPr>
          <a:xfrm>
            <a:off x="748086" y="3273989"/>
            <a:ext cx="243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Propaganda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7F256-F286-417C-BDFA-8B9BFFE370C6}"/>
              </a:ext>
            </a:extLst>
          </p:cNvPr>
          <p:cNvSpPr txBox="1"/>
          <p:nvPr/>
        </p:nvSpPr>
        <p:spPr>
          <a:xfrm>
            <a:off x="4394200" y="4943925"/>
            <a:ext cx="1450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Censorship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055F2-2ADA-4CD8-BCFE-12F9180EAE98}"/>
              </a:ext>
            </a:extLst>
          </p:cNvPr>
          <p:cNvSpPr txBox="1"/>
          <p:nvPr/>
        </p:nvSpPr>
        <p:spPr>
          <a:xfrm>
            <a:off x="8693426" y="4091781"/>
            <a:ext cx="17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2F9DCD-7F49-4D33-81C9-3E1FD26E4AC0}"/>
              </a:ext>
            </a:extLst>
          </p:cNvPr>
          <p:cNvSpPr txBox="1"/>
          <p:nvPr/>
        </p:nvSpPr>
        <p:spPr>
          <a:xfrm>
            <a:off x="1378226" y="1687778"/>
            <a:ext cx="140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Hitler Youth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E121D-1BE7-4AC2-93A9-CDBDF4F29B3C}"/>
              </a:ext>
            </a:extLst>
          </p:cNvPr>
          <p:cNvSpPr txBox="1"/>
          <p:nvPr/>
        </p:nvSpPr>
        <p:spPr>
          <a:xfrm>
            <a:off x="6414052" y="1815548"/>
            <a:ext cx="137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Employment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28B4B-BE2C-454E-A3B3-86C893EF64EC}"/>
              </a:ext>
            </a:extLst>
          </p:cNvPr>
          <p:cNvSpPr txBox="1"/>
          <p:nvPr/>
        </p:nvSpPr>
        <p:spPr>
          <a:xfrm>
            <a:off x="9422296" y="2650435"/>
            <a:ext cx="140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Rearmament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9F85A4-CCE3-48BE-A449-BD19830B9320}"/>
              </a:ext>
            </a:extLst>
          </p:cNvPr>
          <p:cNvSpPr txBox="1"/>
          <p:nvPr/>
        </p:nvSpPr>
        <p:spPr>
          <a:xfrm>
            <a:off x="9157252" y="1578421"/>
            <a:ext cx="124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8FF51-3F93-44B3-A4ED-3B3861F8005C}"/>
              </a:ext>
            </a:extLst>
          </p:cNvPr>
          <p:cNvSpPr txBox="1"/>
          <p:nvPr/>
        </p:nvSpPr>
        <p:spPr>
          <a:xfrm>
            <a:off x="1028351" y="4798085"/>
            <a:ext cx="1450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Persecution of Jews and other minorities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D019C-D1E4-4DDD-AD9A-567844529F96}"/>
              </a:ext>
            </a:extLst>
          </p:cNvPr>
          <p:cNvSpPr txBox="1"/>
          <p:nvPr/>
        </p:nvSpPr>
        <p:spPr>
          <a:xfrm>
            <a:off x="8825948" y="5416115"/>
            <a:ext cx="2173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Concentration camps</a:t>
            </a:r>
          </a:p>
        </p:txBody>
      </p:sp>
    </p:spTree>
    <p:extLst>
      <p:ext uri="{BB962C8B-B14F-4D97-AF65-F5344CB8AC3E}">
        <p14:creationId xmlns:p14="http://schemas.microsoft.com/office/powerpoint/2010/main" val="143260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EA30A-BC1F-4D6D-8E7C-8823FAB25D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9800" y="2766218"/>
            <a:ext cx="2692400" cy="1325563"/>
          </a:xfrm>
        </p:spPr>
        <p:txBody>
          <a:bodyPr/>
          <a:lstStyle/>
          <a:p>
            <a:r>
              <a:rPr lang="en-GB" dirty="0"/>
              <a:t>1933-1939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AD1F3-2F7E-48A4-AB00-571C005B8CA5}"/>
              </a:ext>
            </a:extLst>
          </p:cNvPr>
          <p:cNvSpPr txBox="1"/>
          <p:nvPr/>
        </p:nvSpPr>
        <p:spPr>
          <a:xfrm>
            <a:off x="492369" y="393895"/>
            <a:ext cx="1025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life in Nazi Germany?</a:t>
            </a:r>
          </a:p>
        </p:txBody>
      </p:sp>
      <p:pic>
        <p:nvPicPr>
          <p:cNvPr id="7170" name="Picture 2" descr="A sign on a store owned by German Jews: “Protect Yourselves, Don’t Buy from Jews”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" b="21335"/>
          <a:stretch/>
        </p:blipFill>
        <p:spPr bwMode="auto">
          <a:xfrm>
            <a:off x="2431843" y="2864466"/>
            <a:ext cx="2236839" cy="234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iener Holocaust Library Blog - Wiener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" y="897322"/>
            <a:ext cx="2230182" cy="31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German/Nazi Propaganda Pos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7" y="4039401"/>
            <a:ext cx="2104845" cy="2946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127" y="923881"/>
            <a:ext cx="3372669" cy="1897126"/>
          </a:xfrm>
          <a:prstGeom prst="rect">
            <a:avLst/>
          </a:prstGeom>
        </p:spPr>
      </p:pic>
      <p:pic>
        <p:nvPicPr>
          <p:cNvPr id="7178" name="Picture 10" descr="KEY QUESTION 3 : Life under the Nazis 1933 to 19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354" y="4505257"/>
            <a:ext cx="3432646" cy="20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Daily Life in the Concentration Camps — United States Holocaust Memorial  Muse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16371"/>
          <a:stretch/>
        </p:blipFill>
        <p:spPr bwMode="auto">
          <a:xfrm>
            <a:off x="2281084" y="5240593"/>
            <a:ext cx="2950863" cy="15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ow Jesse Owens Foiled Hitler's Plans for the Olympics - Biography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380" y="923881"/>
            <a:ext cx="2358052" cy="304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istory of Volkswagen - the 1930's - Volksourc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t="7001" r="14279" b="5902"/>
          <a:stretch/>
        </p:blipFill>
        <p:spPr bwMode="auto">
          <a:xfrm>
            <a:off x="5377359" y="4121251"/>
            <a:ext cx="3342969" cy="26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Like it or not, Nuremberg′s Nazi past is a tourist attraction | Germany|  News and in-depth reporting from Berlin and beyond | DW | 08.05.20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58" y="978670"/>
            <a:ext cx="3557351" cy="20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09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83A-1065-491B-8734-959659E4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2316D-EA1C-44B9-966F-62260369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Which group carried out a left-wing uprising in Berlin in 1919?</a:t>
            </a:r>
          </a:p>
          <a:p>
            <a:r>
              <a:rPr lang="en-GB" dirty="0"/>
              <a:t>2. What event made many Germans feel that their country had been ‘Stabbed in the back’ in 1919?</a:t>
            </a:r>
          </a:p>
          <a:p>
            <a:r>
              <a:rPr lang="en-GB" dirty="0"/>
              <a:t>2. What is the name for the extreme rise in prices during 1923?</a:t>
            </a:r>
          </a:p>
          <a:p>
            <a:r>
              <a:rPr lang="en-GB" dirty="0"/>
              <a:t>3. Name the leader who helped Germany recover 1924-1929.</a:t>
            </a:r>
          </a:p>
          <a:p>
            <a:r>
              <a:rPr lang="en-GB" dirty="0"/>
              <a:t>4. Which country lent money to Germany under the Dawes plan?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82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98D56F-2380-43DC-A8B7-62C8E67A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Weimar and Nazi Germany –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C834D4-2D08-45A5-8E5E-5FFBEB9C6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1918-1923 Uprisings and economic problems</a:t>
            </a:r>
          </a:p>
          <a:p>
            <a:pPr marL="0" indent="0">
              <a:buNone/>
            </a:pPr>
            <a:r>
              <a:rPr lang="en-GB" dirty="0"/>
              <a:t>1924-1929 Recovery – the Golden Years</a:t>
            </a:r>
          </a:p>
          <a:p>
            <a:pPr marL="0" indent="0">
              <a:buNone/>
            </a:pPr>
            <a:r>
              <a:rPr lang="en-GB" dirty="0"/>
              <a:t>1929-1933 Nazi rise to power</a:t>
            </a:r>
          </a:p>
          <a:p>
            <a:pPr marL="0" indent="0">
              <a:buNone/>
            </a:pPr>
            <a:r>
              <a:rPr lang="en-GB" dirty="0"/>
              <a:t>1933-1934 Hitler – from Chancellor to Fuhrer</a:t>
            </a:r>
          </a:p>
          <a:p>
            <a:pPr marL="0" indent="0">
              <a:buNone/>
            </a:pPr>
            <a:r>
              <a:rPr lang="en-GB" dirty="0"/>
              <a:t>1933-1939 Life in Nazi Germany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583A-1065-491B-8734-959659E4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2316D-EA1C-44B9-966F-62260369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1. Which group carried out a left-wing uprising in Berlin in 1919?</a:t>
            </a:r>
          </a:p>
          <a:p>
            <a:r>
              <a:rPr lang="en-GB" b="1" u="sng" dirty="0"/>
              <a:t>Spartacists</a:t>
            </a:r>
          </a:p>
          <a:p>
            <a:r>
              <a:rPr lang="en-GB" dirty="0"/>
              <a:t>2. What event made many Germans feel that their country had been ‘Stabbed in the back’ in 1919?</a:t>
            </a:r>
          </a:p>
          <a:p>
            <a:r>
              <a:rPr lang="en-GB" b="1" u="sng" dirty="0"/>
              <a:t>The Treaty of Versailles</a:t>
            </a:r>
          </a:p>
          <a:p>
            <a:r>
              <a:rPr lang="en-GB" dirty="0"/>
              <a:t>3. What is the name for the extreme rise in prices during 1923?</a:t>
            </a:r>
          </a:p>
          <a:p>
            <a:r>
              <a:rPr lang="en-GB" b="1" u="sng" dirty="0"/>
              <a:t>Hyperinflation</a:t>
            </a:r>
          </a:p>
          <a:p>
            <a:r>
              <a:rPr lang="en-GB" dirty="0"/>
              <a:t>4. Name the leader who helped Germany recover 1924-1929.</a:t>
            </a:r>
          </a:p>
          <a:p>
            <a:r>
              <a:rPr lang="en-GB" b="1" u="sng" dirty="0"/>
              <a:t>Stresemann</a:t>
            </a:r>
          </a:p>
          <a:p>
            <a:r>
              <a:rPr lang="en-GB" dirty="0"/>
              <a:t>5. Which country lent money to Germany under the Dawes plan?</a:t>
            </a:r>
          </a:p>
          <a:p>
            <a:r>
              <a:rPr lang="en-GB" b="1" u="sng" dirty="0"/>
              <a:t>The USA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10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4FCA-361A-4069-AE91-13FA934AF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2818" y="2766218"/>
            <a:ext cx="2646363" cy="1325563"/>
          </a:xfrm>
        </p:spPr>
        <p:txBody>
          <a:bodyPr/>
          <a:lstStyle/>
          <a:p>
            <a:r>
              <a:rPr lang="en-GB" dirty="0"/>
              <a:t>1918-1923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7F871-361B-483B-A3E3-BFD5E0EB062B}"/>
              </a:ext>
            </a:extLst>
          </p:cNvPr>
          <p:cNvSpPr txBox="1"/>
          <p:nvPr/>
        </p:nvSpPr>
        <p:spPr>
          <a:xfrm>
            <a:off x="379828" y="295422"/>
            <a:ext cx="1064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the problems Germany faced?</a:t>
            </a:r>
          </a:p>
        </p:txBody>
      </p:sp>
    </p:spTree>
    <p:extLst>
      <p:ext uri="{BB962C8B-B14F-4D97-AF65-F5344CB8AC3E}">
        <p14:creationId xmlns:p14="http://schemas.microsoft.com/office/powerpoint/2010/main" val="232585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4FCA-361A-4069-AE91-13FA934AF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2818" y="2766218"/>
            <a:ext cx="2646363" cy="1325563"/>
          </a:xfrm>
        </p:spPr>
        <p:txBody>
          <a:bodyPr/>
          <a:lstStyle/>
          <a:p>
            <a:r>
              <a:rPr lang="en-GB" dirty="0"/>
              <a:t>1918-1923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7F871-361B-483B-A3E3-BFD5E0EB062B}"/>
              </a:ext>
            </a:extLst>
          </p:cNvPr>
          <p:cNvSpPr txBox="1"/>
          <p:nvPr/>
        </p:nvSpPr>
        <p:spPr>
          <a:xfrm>
            <a:off x="345563" y="99373"/>
            <a:ext cx="1064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remember about the problems Germany faced?</a:t>
            </a:r>
          </a:p>
        </p:txBody>
      </p:sp>
      <p:pic>
        <p:nvPicPr>
          <p:cNvPr id="1026" name="Picture 2" descr="The German trauma">
            <a:extLst>
              <a:ext uri="{FF2B5EF4-FFF2-40B4-BE49-F238E27FC236}">
                <a16:creationId xmlns:a16="http://schemas.microsoft.com/office/drawing/2014/main" id="{AB99C1F3-36C1-4D14-899E-F0C00DD6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07" y="3919141"/>
            <a:ext cx="2220320" cy="30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evaluating The Treaty Of Versailles | Goldwag's Journal on Civilization">
            <a:extLst>
              <a:ext uri="{FF2B5EF4-FFF2-40B4-BE49-F238E27FC236}">
                <a16:creationId xmlns:a16="http://schemas.microsoft.com/office/drawing/2014/main" id="{C626C7EF-4AAD-42C7-B3E1-D91B3F460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57" y="2232898"/>
            <a:ext cx="3981449" cy="22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pp Putsch - Wikipedia">
            <a:extLst>
              <a:ext uri="{FF2B5EF4-FFF2-40B4-BE49-F238E27FC236}">
                <a16:creationId xmlns:a16="http://schemas.microsoft.com/office/drawing/2014/main" id="{E6113A66-DF06-47D5-A345-E85FF037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" y="2148473"/>
            <a:ext cx="2651000" cy="177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view: The Trial of Adolf Hitler: The Beer Hall Putsch and the Rise of  Nazi Germany by David King | Saturday Review | The Times">
            <a:extLst>
              <a:ext uri="{FF2B5EF4-FFF2-40B4-BE49-F238E27FC236}">
                <a16:creationId xmlns:a16="http://schemas.microsoft.com/office/drawing/2014/main" id="{9B743C40-C76B-4302-BA11-0EC634FED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" y="4091781"/>
            <a:ext cx="1679363" cy="209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 Overview of The Treaty of Versail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845" y="795578"/>
            <a:ext cx="3982065" cy="142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osa Luxemburg's revolutionary socialism | SocialistWorker.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" y="930166"/>
            <a:ext cx="2609508" cy="13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HDI - Im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9479"/>
          <a:stretch/>
        </p:blipFill>
        <p:spPr bwMode="auto">
          <a:xfrm>
            <a:off x="8017757" y="4538194"/>
            <a:ext cx="4174243" cy="24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00 years ago on this day Germany elected its first ever president - Friedrich  Ebert : europ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22" y="804585"/>
            <a:ext cx="2778420" cy="15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Occupation of the Ruhr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9646" y="4945654"/>
            <a:ext cx="2842676" cy="1912346"/>
          </a:xfrm>
          <a:prstGeom prst="rect">
            <a:avLst/>
          </a:prstGeom>
        </p:spPr>
      </p:pic>
      <p:sp>
        <p:nvSpPr>
          <p:cNvPr id="10" name="AutoShape 16" descr="The Weimar Republic. What was the Weimar Constitution? Most countries have  rules for how they are to be governed. These rules are called a Constitution.  - ppt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7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GHDI -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9479"/>
          <a:stretch/>
        </p:blipFill>
        <p:spPr bwMode="auto">
          <a:xfrm>
            <a:off x="851813" y="-19664"/>
            <a:ext cx="9658871" cy="56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7252" y="5850194"/>
            <a:ext cx="9075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Massendemonstration</a:t>
            </a:r>
            <a:r>
              <a:rPr lang="en-GB" dirty="0"/>
              <a:t> </a:t>
            </a:r>
            <a:r>
              <a:rPr lang="en-GB" dirty="0" err="1"/>
              <a:t>gegen</a:t>
            </a:r>
            <a:r>
              <a:rPr lang="en-GB" dirty="0"/>
              <a:t> den </a:t>
            </a:r>
            <a:r>
              <a:rPr lang="en-GB" dirty="0" err="1"/>
              <a:t>Geweltfrieden</a:t>
            </a:r>
            <a:r>
              <a:rPr lang="en-GB" dirty="0"/>
              <a:t> am 15 Mai 1919 </a:t>
            </a:r>
            <a:r>
              <a:rPr lang="en-GB" dirty="0" err="1"/>
              <a:t>vordem</a:t>
            </a:r>
            <a:r>
              <a:rPr lang="en-GB" dirty="0"/>
              <a:t> </a:t>
            </a:r>
            <a:r>
              <a:rPr lang="en-GB" dirty="0" err="1"/>
              <a:t>Reichstagsgebaude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690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F8FD-D275-4B31-9807-B5EDFDAF58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5163" y="2766218"/>
            <a:ext cx="2841674" cy="1325563"/>
          </a:xfrm>
        </p:spPr>
        <p:txBody>
          <a:bodyPr/>
          <a:lstStyle/>
          <a:p>
            <a:r>
              <a:rPr lang="en-GB" dirty="0"/>
              <a:t>1918-1923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517AF-E8DD-4ADD-9FEC-67052AC8A63C}"/>
              </a:ext>
            </a:extLst>
          </p:cNvPr>
          <p:cNvSpPr txBox="1"/>
          <p:nvPr/>
        </p:nvSpPr>
        <p:spPr>
          <a:xfrm>
            <a:off x="8793032" y="1446122"/>
            <a:ext cx="269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Treaty of Versailles:-</a:t>
            </a:r>
          </a:p>
          <a:p>
            <a:r>
              <a:rPr lang="en-GB" sz="2400" dirty="0"/>
              <a:t>Loss of land</a:t>
            </a:r>
          </a:p>
          <a:p>
            <a:r>
              <a:rPr lang="en-GB" sz="2400" dirty="0"/>
              <a:t>Army reduced</a:t>
            </a:r>
          </a:p>
          <a:p>
            <a:r>
              <a:rPr lang="en-GB" sz="2400" dirty="0"/>
              <a:t>War guilt</a:t>
            </a:r>
          </a:p>
          <a:p>
            <a:r>
              <a:rPr lang="en-GB" sz="2400" dirty="0"/>
              <a:t>Reparations</a:t>
            </a:r>
          </a:p>
          <a:p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FA51A-6968-49B7-989D-5B8EF4F45D99}"/>
              </a:ext>
            </a:extLst>
          </p:cNvPr>
          <p:cNvSpPr txBox="1"/>
          <p:nvPr/>
        </p:nvSpPr>
        <p:spPr>
          <a:xfrm>
            <a:off x="821634" y="1774170"/>
            <a:ext cx="2464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Uprisings: </a:t>
            </a:r>
          </a:p>
          <a:p>
            <a:r>
              <a:rPr lang="en-GB" sz="2400" dirty="0"/>
              <a:t>Left-wing and right-wing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2F11B-4D37-434A-93AE-9C20FD17A344}"/>
              </a:ext>
            </a:extLst>
          </p:cNvPr>
          <p:cNvSpPr txBox="1"/>
          <p:nvPr/>
        </p:nvSpPr>
        <p:spPr>
          <a:xfrm>
            <a:off x="5129308" y="1396650"/>
            <a:ext cx="1900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Weimar Constitution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BBAEC-3CBF-4E8F-B69D-8907A44C867C}"/>
              </a:ext>
            </a:extLst>
          </p:cNvPr>
          <p:cNvSpPr txBox="1"/>
          <p:nvPr/>
        </p:nvSpPr>
        <p:spPr>
          <a:xfrm>
            <a:off x="2287634" y="4965775"/>
            <a:ext cx="284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Hyperinflation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E64B2-EF6F-4140-A6CC-AFC1513BC40B}"/>
              </a:ext>
            </a:extLst>
          </p:cNvPr>
          <p:cNvSpPr txBox="1"/>
          <p:nvPr/>
        </p:nvSpPr>
        <p:spPr>
          <a:xfrm>
            <a:off x="5937997" y="4965775"/>
            <a:ext cx="1775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Invasion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52BA7A-AE1B-4A08-9387-167506C1FDE4}"/>
              </a:ext>
            </a:extLst>
          </p:cNvPr>
          <p:cNvSpPr txBox="1"/>
          <p:nvPr/>
        </p:nvSpPr>
        <p:spPr>
          <a:xfrm>
            <a:off x="410817" y="457893"/>
            <a:ext cx="10508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What can you remember about the problems Germany faced?</a:t>
            </a:r>
          </a:p>
        </p:txBody>
      </p:sp>
    </p:spTree>
    <p:extLst>
      <p:ext uri="{BB962C8B-B14F-4D97-AF65-F5344CB8AC3E}">
        <p14:creationId xmlns:p14="http://schemas.microsoft.com/office/powerpoint/2010/main" val="37660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B619-344A-4808-82C3-E4F42064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365125"/>
            <a:ext cx="11115261" cy="1325563"/>
          </a:xfrm>
        </p:spPr>
        <p:txBody>
          <a:bodyPr>
            <a:normAutofit/>
          </a:bodyPr>
          <a:lstStyle/>
          <a:p>
            <a:r>
              <a:rPr lang="en-GB" sz="3200" dirty="0"/>
              <a:t>What can you remember about how and why Germany recovered?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FF7A2-6770-4ED9-8953-B6F4573F98BB}"/>
              </a:ext>
            </a:extLst>
          </p:cNvPr>
          <p:cNvSpPr txBox="1"/>
          <p:nvPr/>
        </p:nvSpPr>
        <p:spPr>
          <a:xfrm>
            <a:off x="5068956" y="3136612"/>
            <a:ext cx="2054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1924-1929</a:t>
            </a:r>
          </a:p>
        </p:txBody>
      </p:sp>
    </p:spTree>
    <p:extLst>
      <p:ext uri="{BB962C8B-B14F-4D97-AF65-F5344CB8AC3E}">
        <p14:creationId xmlns:p14="http://schemas.microsoft.com/office/powerpoint/2010/main" val="1404407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B619-344A-4808-82C3-E4F42064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365125"/>
            <a:ext cx="11115261" cy="1325563"/>
          </a:xfrm>
        </p:spPr>
        <p:txBody>
          <a:bodyPr>
            <a:normAutofit/>
          </a:bodyPr>
          <a:lstStyle/>
          <a:p>
            <a:r>
              <a:rPr lang="en-GB" sz="3200" dirty="0"/>
              <a:t>What can you remember about how and why Germany recovered?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FF7A2-6770-4ED9-8953-B6F4573F98BB}"/>
              </a:ext>
            </a:extLst>
          </p:cNvPr>
          <p:cNvSpPr txBox="1"/>
          <p:nvPr/>
        </p:nvSpPr>
        <p:spPr>
          <a:xfrm>
            <a:off x="5068956" y="3136612"/>
            <a:ext cx="2054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1924-1929</a:t>
            </a:r>
          </a:p>
        </p:txBody>
      </p:sp>
      <p:sp>
        <p:nvSpPr>
          <p:cNvPr id="3" name="AutoShape 2" descr="Gustav Streseman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Gustav Stresemann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505258"/>
            <a:ext cx="1733550" cy="2647950"/>
          </a:xfrm>
          <a:prstGeom prst="rect">
            <a:avLst/>
          </a:prstGeom>
        </p:spPr>
      </p:pic>
      <p:sp>
        <p:nvSpPr>
          <p:cNvPr id="7" name="AutoShape 6" descr="1923 Deutsches Reich (bis 1945) 5 RENTENMARK 1923 Ro.156b III-IV selten!  III-IV | MA-Shop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310" y="1331272"/>
            <a:ext cx="2886075" cy="1590675"/>
          </a:xfrm>
          <a:prstGeom prst="rect">
            <a:avLst/>
          </a:prstGeom>
        </p:spPr>
      </p:pic>
      <p:sp>
        <p:nvSpPr>
          <p:cNvPr id="9" name="AutoShape 8" descr="U.S. dollar sign, United States Dollar Dollar sign, American flag pattern  of dollar, geometric Pattern, happy Birthday Vector Images, retro Pattern,  united States, wave Pattern png | Next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260" y="1639069"/>
            <a:ext cx="200025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4513927"/>
            <a:ext cx="4050399" cy="1808214"/>
          </a:xfrm>
          <a:prstGeom prst="rect">
            <a:avLst/>
          </a:prstGeom>
        </p:spPr>
      </p:pic>
      <p:pic>
        <p:nvPicPr>
          <p:cNvPr id="2060" name="Picture 12" descr="Treaty Png &amp; Free Treaty.png Transparent Images #137505 - PNG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98" y="4332851"/>
            <a:ext cx="2525148" cy="25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8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B619-344A-4808-82C3-E4F42064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365125"/>
            <a:ext cx="11115261" cy="1325563"/>
          </a:xfrm>
        </p:spPr>
        <p:txBody>
          <a:bodyPr>
            <a:normAutofit/>
          </a:bodyPr>
          <a:lstStyle/>
          <a:p>
            <a:r>
              <a:rPr lang="en-GB" sz="3200" dirty="0"/>
              <a:t>What can you remember about how and why Germany recovered?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FF7A2-6770-4ED9-8953-B6F4573F98BB}"/>
              </a:ext>
            </a:extLst>
          </p:cNvPr>
          <p:cNvSpPr txBox="1"/>
          <p:nvPr/>
        </p:nvSpPr>
        <p:spPr>
          <a:xfrm>
            <a:off x="5068956" y="3136612"/>
            <a:ext cx="20540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1924-1929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0F83A7-A0A5-43FB-A858-F7C8C1580D0D}"/>
              </a:ext>
            </a:extLst>
          </p:cNvPr>
          <p:cNvSpPr txBox="1"/>
          <p:nvPr/>
        </p:nvSpPr>
        <p:spPr>
          <a:xfrm>
            <a:off x="4799852" y="1859652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Rentenmark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B96FE-C241-4FF4-B249-146B03EF3743}"/>
              </a:ext>
            </a:extLst>
          </p:cNvPr>
          <p:cNvSpPr txBox="1"/>
          <p:nvPr/>
        </p:nvSpPr>
        <p:spPr>
          <a:xfrm>
            <a:off x="8733183" y="1987537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Dawes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9745A-2F86-4E6C-BCFF-7187E9287D18}"/>
              </a:ext>
            </a:extLst>
          </p:cNvPr>
          <p:cNvSpPr txBox="1"/>
          <p:nvPr/>
        </p:nvSpPr>
        <p:spPr>
          <a:xfrm>
            <a:off x="9021417" y="4678882"/>
            <a:ext cx="23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Locarno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A67A1-E572-4004-93F9-3885E2E35784}"/>
              </a:ext>
            </a:extLst>
          </p:cNvPr>
          <p:cNvSpPr txBox="1"/>
          <p:nvPr/>
        </p:nvSpPr>
        <p:spPr>
          <a:xfrm>
            <a:off x="8994058" y="5694545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Kellogg Pact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CBB3A-6751-4EEF-BC03-1B77EF83A171}"/>
              </a:ext>
            </a:extLst>
          </p:cNvPr>
          <p:cNvSpPr txBox="1"/>
          <p:nvPr/>
        </p:nvSpPr>
        <p:spPr>
          <a:xfrm>
            <a:off x="882552" y="3465869"/>
            <a:ext cx="17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Young Plan?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B4585B-07E6-4288-843B-930EC5FCD988}"/>
              </a:ext>
            </a:extLst>
          </p:cNvPr>
          <p:cNvSpPr txBox="1"/>
          <p:nvPr/>
        </p:nvSpPr>
        <p:spPr>
          <a:xfrm>
            <a:off x="988569" y="4863548"/>
            <a:ext cx="160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Culture – art, architecture, cinema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2B534-4970-44CE-8708-5460D9D5CE82}"/>
              </a:ext>
            </a:extLst>
          </p:cNvPr>
          <p:cNvSpPr txBox="1"/>
          <p:nvPr/>
        </p:nvSpPr>
        <p:spPr>
          <a:xfrm>
            <a:off x="8733183" y="3465869"/>
            <a:ext cx="24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Economic prosperity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EA2CEA-0104-42CB-8B25-FE8942FE3A9B}"/>
              </a:ext>
            </a:extLst>
          </p:cNvPr>
          <p:cNvSpPr txBox="1"/>
          <p:nvPr/>
        </p:nvSpPr>
        <p:spPr>
          <a:xfrm>
            <a:off x="5068956" y="5167311"/>
            <a:ext cx="205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Coalition governments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8361" y="1956619"/>
            <a:ext cx="1877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Stresemann</a:t>
            </a:r>
          </a:p>
        </p:txBody>
      </p:sp>
    </p:spTree>
    <p:extLst>
      <p:ext uri="{BB962C8B-B14F-4D97-AF65-F5344CB8AC3E}">
        <p14:creationId xmlns:p14="http://schemas.microsoft.com/office/powerpoint/2010/main" val="4190160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555</Words>
  <Application>Microsoft Office PowerPoint</Application>
  <PresentationFormat>Widescreen</PresentationFormat>
  <Paragraphs>109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Weimar and Nazi Germany – overview</vt:lpstr>
      <vt:lpstr>Weimar and Nazi Germany – overview</vt:lpstr>
      <vt:lpstr>1918-1923</vt:lpstr>
      <vt:lpstr>1918-1923</vt:lpstr>
      <vt:lpstr>PowerPoint Presentation</vt:lpstr>
      <vt:lpstr>1918-1923</vt:lpstr>
      <vt:lpstr>What can you remember about how and why Germany recovered?</vt:lpstr>
      <vt:lpstr>What can you remember about how and why Germany recovered?</vt:lpstr>
      <vt:lpstr>What can you remember about how and why Germany recovered?</vt:lpstr>
      <vt:lpstr>1929-1933</vt:lpstr>
      <vt:lpstr>1929-1933</vt:lpstr>
      <vt:lpstr>1929-1933</vt:lpstr>
      <vt:lpstr>1933-1934</vt:lpstr>
      <vt:lpstr>1933-1934</vt:lpstr>
      <vt:lpstr>1933-1934</vt:lpstr>
      <vt:lpstr>1933-1939</vt:lpstr>
      <vt:lpstr>1933-1939</vt:lpstr>
      <vt:lpstr>1933-1939</vt:lpstr>
      <vt:lpstr>Quick quiz:-</vt:lpstr>
      <vt:lpstr>Quick quiz:-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Weimar and Nazi Germany – overview</dc:title>
  <dc:creator>Theresa</dc:creator>
  <cp:lastModifiedBy>Alan Kydd</cp:lastModifiedBy>
  <cp:revision>22</cp:revision>
  <dcterms:created xsi:type="dcterms:W3CDTF">2020-08-28T12:07:51Z</dcterms:created>
  <dcterms:modified xsi:type="dcterms:W3CDTF">2020-09-03T18:54:47Z</dcterms:modified>
</cp:coreProperties>
</file>