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62" r:id="rId5"/>
    <p:sldId id="261" r:id="rId6"/>
    <p:sldId id="263" r:id="rId7"/>
    <p:sldId id="265" r:id="rId8"/>
    <p:sldId id="264" r:id="rId9"/>
    <p:sldId id="266" r:id="rId10"/>
    <p:sldId id="267" r:id="rId11"/>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3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4FB3-42EA-4362-8EF0-8824BCD666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4E8545F-007D-4BDC-9D36-F407C995A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7A75636-3F10-4790-8BCF-C6A35F126163}"/>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5" name="Footer Placeholder 4">
            <a:extLst>
              <a:ext uri="{FF2B5EF4-FFF2-40B4-BE49-F238E27FC236}">
                <a16:creationId xmlns:a16="http://schemas.microsoft.com/office/drawing/2014/main" id="{B2403107-2B8E-4F63-8DC2-8B8DB963B0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1B13E2-E6C8-476F-A2FD-1C4D92D91E2D}"/>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304796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9D32-B30D-4F42-A0D9-3785B9CECAF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8A7D94-7403-4FD8-9748-8A0FCBC018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39BFE-2338-4007-92DD-09CB99CF462B}"/>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5" name="Footer Placeholder 4">
            <a:extLst>
              <a:ext uri="{FF2B5EF4-FFF2-40B4-BE49-F238E27FC236}">
                <a16:creationId xmlns:a16="http://schemas.microsoft.com/office/drawing/2014/main" id="{76405538-604E-40D2-9A03-BB8DAD62B7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323502-73F4-479C-9A67-93CC898B5B92}"/>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27475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7EEBED-0396-4A97-A0E9-4E59258A10B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AB1DED-DFA8-4D9B-A75F-6B7083382A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341FCD-BC4C-4FA6-A6D0-44DCFB87DFC3}"/>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5" name="Footer Placeholder 4">
            <a:extLst>
              <a:ext uri="{FF2B5EF4-FFF2-40B4-BE49-F238E27FC236}">
                <a16:creationId xmlns:a16="http://schemas.microsoft.com/office/drawing/2014/main" id="{4C4258F6-9FFF-4718-9A09-82EDC8E59B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CB84D-35A6-44EA-A118-2FD1EDA60A8F}"/>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92894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5736C-F0D2-4426-8254-B992964EE0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93CDCA-1454-444B-BF80-B004E92644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3FE6CF-74EF-4E3C-AD4A-D755F2591831}"/>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5" name="Footer Placeholder 4">
            <a:extLst>
              <a:ext uri="{FF2B5EF4-FFF2-40B4-BE49-F238E27FC236}">
                <a16:creationId xmlns:a16="http://schemas.microsoft.com/office/drawing/2014/main" id="{02D7CA98-1D53-4D4F-B5B0-6490D1D506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D4B1EF-8FCA-426F-AF8A-BEABFB4F5BF0}"/>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148057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AB6D-C200-4C19-A12B-B51455FACBB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E20D61E-E4C4-49F4-8D1A-75B36C25DA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BBEE02-BFE3-4BF0-90F3-B74E8E60E7BB}"/>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5" name="Footer Placeholder 4">
            <a:extLst>
              <a:ext uri="{FF2B5EF4-FFF2-40B4-BE49-F238E27FC236}">
                <a16:creationId xmlns:a16="http://schemas.microsoft.com/office/drawing/2014/main" id="{C9CCADAB-C085-4F5A-AFC1-B08B3E8720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75A448-F366-450E-9FF2-34037E008E7E}"/>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2156177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C8956-53DC-4B7A-B470-0A6EE8C76D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D2EFFC-A5E4-40F0-A001-8259EF2CA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42C3FB8-A44E-410E-B208-D8B045B2C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3BAA660-FA5A-4365-AD3B-8350E34BC6C6}"/>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6" name="Footer Placeholder 5">
            <a:extLst>
              <a:ext uri="{FF2B5EF4-FFF2-40B4-BE49-F238E27FC236}">
                <a16:creationId xmlns:a16="http://schemas.microsoft.com/office/drawing/2014/main" id="{F1F372BB-61DC-4390-BE41-14964205FA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075014-DCA6-4BBB-9786-01A85727EFD0}"/>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455886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54A4A-AD48-4AC7-9861-BB98C74A42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AFFEFF-AD96-46DC-A62E-5315C7AE1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37AE90-FDA9-4E26-AE10-15A93201DF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9C5F6A-406B-4DC3-8974-833AD52A2E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311812-58E5-4E0B-A453-8148E102A1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B5BA86-1BBD-4E91-A7A2-9F4D0DC5CD40}"/>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8" name="Footer Placeholder 7">
            <a:extLst>
              <a:ext uri="{FF2B5EF4-FFF2-40B4-BE49-F238E27FC236}">
                <a16:creationId xmlns:a16="http://schemas.microsoft.com/office/drawing/2014/main" id="{4B78C720-B6CE-40F7-BBEB-371735B5D6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FB6F76-7941-44D9-BFA4-19F7F1E79BA8}"/>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757834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31974-30B4-4370-A5BC-2374065992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084544-C6F9-464D-A206-123616532463}"/>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4" name="Footer Placeholder 3">
            <a:extLst>
              <a:ext uri="{FF2B5EF4-FFF2-40B4-BE49-F238E27FC236}">
                <a16:creationId xmlns:a16="http://schemas.microsoft.com/office/drawing/2014/main" id="{7072AE21-E3F9-4BDA-894E-F02449BEF10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8984A4-F039-427F-8068-60CCC270AEE6}"/>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2408313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D8C44B-1842-47C3-9ADF-324010B2D515}"/>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3" name="Footer Placeholder 2">
            <a:extLst>
              <a:ext uri="{FF2B5EF4-FFF2-40B4-BE49-F238E27FC236}">
                <a16:creationId xmlns:a16="http://schemas.microsoft.com/office/drawing/2014/main" id="{B9D93AC1-DC2B-45DF-B638-FEA2328CD0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6B123B-A731-4632-B9DA-197BF56EC5AA}"/>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354316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42933-ED1A-4F17-9609-7D6B877C4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01CE94-9875-4409-BBCF-64163CB56F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A10855-EFB1-4874-82A0-811CD9EF37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AC95D0-F2D2-455A-9708-D30578CC7DDB}"/>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6" name="Footer Placeholder 5">
            <a:extLst>
              <a:ext uri="{FF2B5EF4-FFF2-40B4-BE49-F238E27FC236}">
                <a16:creationId xmlns:a16="http://schemas.microsoft.com/office/drawing/2014/main" id="{D22E67C7-E7B5-48F9-9292-5EAC85BF16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CE381B-A14B-4F4C-A1D9-ED97E13009D9}"/>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3440561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AE22C-C480-4877-A1DE-77478B746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09A0E93-A1E5-46C2-AAE5-E247F202BD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C5391E1-30EC-4EF0-9F14-7BC737AC7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26BEB2-347D-488D-9BE6-AFA8AA454178}"/>
              </a:ext>
            </a:extLst>
          </p:cNvPr>
          <p:cNvSpPr>
            <a:spLocks noGrp="1"/>
          </p:cNvSpPr>
          <p:nvPr>
            <p:ph type="dt" sz="half" idx="10"/>
          </p:nvPr>
        </p:nvSpPr>
        <p:spPr/>
        <p:txBody>
          <a:bodyPr/>
          <a:lstStyle/>
          <a:p>
            <a:fld id="{7E84A7E6-9245-4B8E-A3EB-6B8465F812DA}" type="datetimeFigureOut">
              <a:rPr lang="en-GB" smtClean="0"/>
              <a:t>03/04/2022</a:t>
            </a:fld>
            <a:endParaRPr lang="en-GB"/>
          </a:p>
        </p:txBody>
      </p:sp>
      <p:sp>
        <p:nvSpPr>
          <p:cNvPr id="6" name="Footer Placeholder 5">
            <a:extLst>
              <a:ext uri="{FF2B5EF4-FFF2-40B4-BE49-F238E27FC236}">
                <a16:creationId xmlns:a16="http://schemas.microsoft.com/office/drawing/2014/main" id="{079B0D6E-56B9-4F64-8CB8-5BC1E0EFB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C70967-26A8-40E8-A053-6F6AF2A38E1A}"/>
              </a:ext>
            </a:extLst>
          </p:cNvPr>
          <p:cNvSpPr>
            <a:spLocks noGrp="1"/>
          </p:cNvSpPr>
          <p:nvPr>
            <p:ph type="sldNum" sz="quarter" idx="12"/>
          </p:nvPr>
        </p:nvSpPr>
        <p:spPr/>
        <p:txBody>
          <a:bodyPr/>
          <a:lstStyle/>
          <a:p>
            <a:fld id="{050B989C-76A8-4DF0-BB6E-CB6B7344B329}" type="slidenum">
              <a:rPr lang="en-GB" smtClean="0"/>
              <a:t>‹#›</a:t>
            </a:fld>
            <a:endParaRPr lang="en-GB"/>
          </a:p>
        </p:txBody>
      </p:sp>
    </p:spTree>
    <p:extLst>
      <p:ext uri="{BB962C8B-B14F-4D97-AF65-F5344CB8AC3E}">
        <p14:creationId xmlns:p14="http://schemas.microsoft.com/office/powerpoint/2010/main" val="156181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C757A4-AF0E-45C1-8EC7-5A73B14BDC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83BE52-F59A-4692-83EA-FF7EFF6C6B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96371-A5C4-4910-B807-33F61BA8D6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84A7E6-9245-4B8E-A3EB-6B8465F812DA}" type="datetimeFigureOut">
              <a:rPr lang="en-GB" smtClean="0"/>
              <a:t>03/04/2022</a:t>
            </a:fld>
            <a:endParaRPr lang="en-GB"/>
          </a:p>
        </p:txBody>
      </p:sp>
      <p:sp>
        <p:nvSpPr>
          <p:cNvPr id="5" name="Footer Placeholder 4">
            <a:extLst>
              <a:ext uri="{FF2B5EF4-FFF2-40B4-BE49-F238E27FC236}">
                <a16:creationId xmlns:a16="http://schemas.microsoft.com/office/drawing/2014/main" id="{8E55DF15-9572-441C-99DC-1C7AA0F94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72A21C-A6CF-4879-88C7-94CCA7870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B989C-76A8-4DF0-BB6E-CB6B7344B329}" type="slidenum">
              <a:rPr lang="en-GB" smtClean="0"/>
              <a:t>‹#›</a:t>
            </a:fld>
            <a:endParaRPr lang="en-GB"/>
          </a:p>
        </p:txBody>
      </p:sp>
    </p:spTree>
    <p:extLst>
      <p:ext uri="{BB962C8B-B14F-4D97-AF65-F5344CB8AC3E}">
        <p14:creationId xmlns:p14="http://schemas.microsoft.com/office/powerpoint/2010/main" val="11192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youtube.com/watch?v=FiYtTwd4RYs"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K001dQPvT00"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hyperlink" Target="https://www.youtube.com/watch?v=3SEKlJm9FY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6AC9AD-75A9-44C6-BB98-D2F5F556A1DD}"/>
              </a:ext>
            </a:extLst>
          </p:cNvPr>
          <p:cNvPicPr>
            <a:picLocks noChangeAspect="1"/>
          </p:cNvPicPr>
          <p:nvPr/>
        </p:nvPicPr>
        <p:blipFill>
          <a:blip r:embed="rId2"/>
          <a:stretch>
            <a:fillRect/>
          </a:stretch>
        </p:blipFill>
        <p:spPr>
          <a:xfrm>
            <a:off x="821356" y="567891"/>
            <a:ext cx="5136682" cy="5176642"/>
          </a:xfrm>
          <a:prstGeom prst="rect">
            <a:avLst/>
          </a:prstGeom>
        </p:spPr>
      </p:pic>
      <p:sp>
        <p:nvSpPr>
          <p:cNvPr id="5" name="TextBox 4">
            <a:extLst>
              <a:ext uri="{FF2B5EF4-FFF2-40B4-BE49-F238E27FC236}">
                <a16:creationId xmlns:a16="http://schemas.microsoft.com/office/drawing/2014/main" id="{DD8159BA-9DB9-4F4F-B2EB-0691934C0972}"/>
              </a:ext>
            </a:extLst>
          </p:cNvPr>
          <p:cNvSpPr txBox="1"/>
          <p:nvPr/>
        </p:nvSpPr>
        <p:spPr>
          <a:xfrm>
            <a:off x="6439301" y="991402"/>
            <a:ext cx="4446872" cy="4031873"/>
          </a:xfrm>
          <a:prstGeom prst="rect">
            <a:avLst/>
          </a:prstGeom>
          <a:noFill/>
        </p:spPr>
        <p:txBody>
          <a:bodyPr wrap="square" rtlCol="0">
            <a:spAutoFit/>
          </a:bodyPr>
          <a:lstStyle/>
          <a:p>
            <a:r>
              <a:rPr lang="en-GB" sz="3200" b="1" i="1" dirty="0">
                <a:latin typeface="Times New Roman" panose="02020603050405020304" pitchFamily="18" charset="0"/>
                <a:cs typeface="Times New Roman" panose="02020603050405020304" pitchFamily="18" charset="0"/>
              </a:rPr>
              <a:t>c50 minutes</a:t>
            </a:r>
          </a:p>
          <a:p>
            <a:endParaRPr lang="en-GB" sz="3200" b="1" i="1" dirty="0">
              <a:latin typeface="Times New Roman" panose="02020603050405020304" pitchFamily="18" charset="0"/>
              <a:cs typeface="Times New Roman" panose="02020603050405020304" pitchFamily="18" charset="0"/>
            </a:endParaRPr>
          </a:p>
          <a:p>
            <a:r>
              <a:rPr lang="en-GB" sz="3200" b="1" i="1" dirty="0">
                <a:latin typeface="Times New Roman" panose="02020603050405020304" pitchFamily="18" charset="0"/>
                <a:cs typeface="Times New Roman" panose="02020603050405020304" pitchFamily="18" charset="0"/>
              </a:rPr>
              <a:t>32 marks</a:t>
            </a:r>
          </a:p>
          <a:p>
            <a:endParaRPr lang="en-GB" sz="3200" b="1" i="1" dirty="0">
              <a:latin typeface="Times New Roman" panose="02020603050405020304" pitchFamily="18" charset="0"/>
              <a:cs typeface="Times New Roman" panose="02020603050405020304" pitchFamily="18" charset="0"/>
            </a:endParaRPr>
          </a:p>
          <a:p>
            <a:r>
              <a:rPr lang="en-GB" sz="3200" b="1" i="1" dirty="0">
                <a:latin typeface="Times New Roman" panose="02020603050405020304" pitchFamily="18" charset="0"/>
                <a:cs typeface="Times New Roman" panose="02020603050405020304" pitchFamily="18" charset="0"/>
              </a:rPr>
              <a:t>Three types of question</a:t>
            </a:r>
          </a:p>
          <a:p>
            <a:pPr marL="457200" indent="-457200">
              <a:buFont typeface="Arial" panose="020B0604020202020204" pitchFamily="34" charset="0"/>
              <a:buChar char="•"/>
            </a:pPr>
            <a:r>
              <a:rPr lang="en-GB" sz="3200" b="1" i="1" dirty="0">
                <a:latin typeface="Times New Roman" panose="02020603050405020304" pitchFamily="18" charset="0"/>
                <a:cs typeface="Times New Roman" panose="02020603050405020304" pitchFamily="18" charset="0"/>
              </a:rPr>
              <a:t>	Consequences</a:t>
            </a:r>
          </a:p>
          <a:p>
            <a:pPr marL="457200" indent="-457200">
              <a:buFont typeface="Arial" panose="020B0604020202020204" pitchFamily="34" charset="0"/>
              <a:buChar char="•"/>
            </a:pPr>
            <a:r>
              <a:rPr lang="en-GB" sz="3200" b="1" i="1" dirty="0">
                <a:latin typeface="Times New Roman" panose="02020603050405020304" pitchFamily="18" charset="0"/>
                <a:cs typeface="Times New Roman" panose="02020603050405020304" pitchFamily="18" charset="0"/>
              </a:rPr>
              <a:t>	Narrative account</a:t>
            </a:r>
          </a:p>
          <a:p>
            <a:pPr marL="457200" indent="-457200">
              <a:buFont typeface="Arial" panose="020B0604020202020204" pitchFamily="34" charset="0"/>
              <a:buChar char="•"/>
            </a:pPr>
            <a:r>
              <a:rPr lang="en-GB" sz="3200" b="1" i="1" dirty="0">
                <a:latin typeface="Times New Roman" panose="02020603050405020304" pitchFamily="18" charset="0"/>
                <a:cs typeface="Times New Roman" panose="02020603050405020304" pitchFamily="18" charset="0"/>
              </a:rPr>
              <a:t>	Importance</a:t>
            </a:r>
          </a:p>
        </p:txBody>
      </p:sp>
    </p:spTree>
    <p:extLst>
      <p:ext uri="{BB962C8B-B14F-4D97-AF65-F5344CB8AC3E}">
        <p14:creationId xmlns:p14="http://schemas.microsoft.com/office/powerpoint/2010/main" val="76670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198B16-339D-4C6A-9711-9CE60A2BC192}"/>
              </a:ext>
            </a:extLst>
          </p:cNvPr>
          <p:cNvSpPr txBox="1"/>
          <p:nvPr/>
        </p:nvSpPr>
        <p:spPr>
          <a:xfrm>
            <a:off x="5822562" y="339338"/>
            <a:ext cx="1524776" cy="369332"/>
          </a:xfrm>
          <a:prstGeom prst="rect">
            <a:avLst/>
          </a:prstGeom>
          <a:noFill/>
        </p:spPr>
        <p:txBody>
          <a:bodyPr wrap="none" rtlCol="0">
            <a:spAutoFit/>
          </a:bodyPr>
          <a:lstStyle/>
          <a:p>
            <a:r>
              <a:rPr lang="en-GB" b="1" dirty="0">
                <a:latin typeface="Times New Roman" panose="02020603050405020304" pitchFamily="18" charset="0"/>
                <a:cs typeface="Times New Roman" panose="02020603050405020304" pitchFamily="18" charset="0"/>
              </a:rPr>
              <a:t>Marking task</a:t>
            </a:r>
          </a:p>
        </p:txBody>
      </p:sp>
      <p:pic>
        <p:nvPicPr>
          <p:cNvPr id="3" name="Picture 2">
            <a:extLst>
              <a:ext uri="{FF2B5EF4-FFF2-40B4-BE49-F238E27FC236}">
                <a16:creationId xmlns:a16="http://schemas.microsoft.com/office/drawing/2014/main" id="{F12E7695-DFD2-4273-BD7D-271E79905E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9376"/>
            <a:ext cx="3752850" cy="4923743"/>
          </a:xfrm>
          <a:prstGeom prst="rect">
            <a:avLst/>
          </a:prstGeom>
        </p:spPr>
      </p:pic>
      <p:pic>
        <p:nvPicPr>
          <p:cNvPr id="6" name="Picture 5">
            <a:extLst>
              <a:ext uri="{FF2B5EF4-FFF2-40B4-BE49-F238E27FC236}">
                <a16:creationId xmlns:a16="http://schemas.microsoft.com/office/drawing/2014/main" id="{AF299D50-5542-437E-80D3-BE96157A40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046" y="657224"/>
            <a:ext cx="3803650" cy="4829175"/>
          </a:xfrm>
          <a:prstGeom prst="rect">
            <a:avLst/>
          </a:prstGeom>
        </p:spPr>
      </p:pic>
      <p:sp>
        <p:nvSpPr>
          <p:cNvPr id="9" name="TextBox 8">
            <a:extLst>
              <a:ext uri="{FF2B5EF4-FFF2-40B4-BE49-F238E27FC236}">
                <a16:creationId xmlns:a16="http://schemas.microsoft.com/office/drawing/2014/main" id="{C9002185-12D3-47E9-9CE9-B9FFF6283247}"/>
              </a:ext>
            </a:extLst>
          </p:cNvPr>
          <p:cNvSpPr txBox="1"/>
          <p:nvPr/>
        </p:nvSpPr>
        <p:spPr>
          <a:xfrm>
            <a:off x="7725896" y="989376"/>
            <a:ext cx="4293384" cy="4247317"/>
          </a:xfrm>
          <a:prstGeom prst="rect">
            <a:avLst/>
          </a:prstGeom>
          <a:noFill/>
        </p:spPr>
        <p:txBody>
          <a:bodyPr wrap="square">
            <a:spAutoFit/>
          </a:bodyPr>
          <a:lstStyle/>
          <a:p>
            <a:r>
              <a:rPr lang="en-GB" b="1" i="1" dirty="0">
                <a:latin typeface="Times New Roman" panose="02020603050405020304" pitchFamily="18" charset="0"/>
                <a:cs typeface="Times New Roman" panose="02020603050405020304" pitchFamily="18" charset="0"/>
              </a:rPr>
              <a:t>Examiner comment: </a:t>
            </a:r>
          </a:p>
          <a:p>
            <a:endParaRPr lang="en-GB" b="1" i="1" dirty="0">
              <a:latin typeface="Times New Roman" panose="02020603050405020304" pitchFamily="18" charset="0"/>
              <a:cs typeface="Times New Roman" panose="02020603050405020304" pitchFamily="18" charset="0"/>
            </a:endParaRPr>
          </a:p>
          <a:p>
            <a:r>
              <a:rPr lang="en-GB" b="1" i="1" dirty="0">
                <a:latin typeface="Times New Roman" panose="02020603050405020304" pitchFamily="18" charset="0"/>
                <a:cs typeface="Times New Roman" panose="02020603050405020304" pitchFamily="18" charset="0"/>
              </a:rPr>
              <a:t>The answer is a low Level 3 on the importance of the Brezhnev Doctrine for the Soviet Union's control of Czechoslovakia, because it uses accurate and relevant information show some knowledge and understanding of the Doctrine and its impact on Czechoslovakia.</a:t>
            </a:r>
          </a:p>
          <a:p>
            <a:endParaRPr lang="en-GB" b="1" i="1" dirty="0">
              <a:latin typeface="Times New Roman" panose="02020603050405020304" pitchFamily="18" charset="0"/>
              <a:cs typeface="Times New Roman" panose="02020603050405020304" pitchFamily="18" charset="0"/>
            </a:endParaRPr>
          </a:p>
          <a:p>
            <a:r>
              <a:rPr lang="en-GB" b="1" i="1" dirty="0">
                <a:latin typeface="Times New Roman" panose="02020603050405020304" pitchFamily="18" charset="0"/>
                <a:cs typeface="Times New Roman" panose="02020603050405020304" pitchFamily="18" charset="0"/>
              </a:rPr>
              <a:t> Examiner tip: Candidates should focus on the ways in which the specified aspect in the first part of the statement make a difference to the development given in the second part of the statement</a:t>
            </a:r>
            <a:r>
              <a:rPr lang="en-GB" dirty="0"/>
              <a:t>.</a:t>
            </a:r>
          </a:p>
        </p:txBody>
      </p:sp>
    </p:spTree>
    <p:extLst>
      <p:ext uri="{BB962C8B-B14F-4D97-AF65-F5344CB8AC3E}">
        <p14:creationId xmlns:p14="http://schemas.microsoft.com/office/powerpoint/2010/main" val="80141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587A-F672-4EFA-9927-F50114BCBE58}"/>
              </a:ext>
            </a:extLst>
          </p:cNvPr>
          <p:cNvSpPr>
            <a:spLocks noGrp="1"/>
          </p:cNvSpPr>
          <p:nvPr>
            <p:ph type="title"/>
          </p:nvPr>
        </p:nvSpPr>
        <p:spPr>
          <a:xfrm>
            <a:off x="3537509" y="201496"/>
            <a:ext cx="5889859" cy="1325563"/>
          </a:xfrm>
        </p:spPr>
        <p:txBody>
          <a:bodyPr/>
          <a:lstStyle/>
          <a:p>
            <a:r>
              <a:rPr lang="en-GB" b="1" u="sng" dirty="0">
                <a:latin typeface="Times New Roman" panose="02020603050405020304" pitchFamily="18" charset="0"/>
                <a:cs typeface="Times New Roman" panose="02020603050405020304" pitchFamily="18" charset="0"/>
              </a:rPr>
              <a:t>Consequence questions</a:t>
            </a:r>
          </a:p>
        </p:txBody>
      </p:sp>
      <p:pic>
        <p:nvPicPr>
          <p:cNvPr id="4" name="Picture 3">
            <a:extLst>
              <a:ext uri="{FF2B5EF4-FFF2-40B4-BE49-F238E27FC236}">
                <a16:creationId xmlns:a16="http://schemas.microsoft.com/office/drawing/2014/main" id="{65095C1A-E8D2-4CAC-98BB-C0A29EC30950}"/>
              </a:ext>
            </a:extLst>
          </p:cNvPr>
          <p:cNvPicPr>
            <a:picLocks noChangeAspect="1"/>
          </p:cNvPicPr>
          <p:nvPr/>
        </p:nvPicPr>
        <p:blipFill>
          <a:blip r:embed="rId2"/>
          <a:stretch>
            <a:fillRect/>
          </a:stretch>
        </p:blipFill>
        <p:spPr>
          <a:xfrm>
            <a:off x="6482439" y="1829581"/>
            <a:ext cx="5213105" cy="2973425"/>
          </a:xfrm>
          <a:prstGeom prst="rect">
            <a:avLst/>
          </a:prstGeom>
        </p:spPr>
      </p:pic>
      <p:pic>
        <p:nvPicPr>
          <p:cNvPr id="6" name="Picture 5">
            <a:extLst>
              <a:ext uri="{FF2B5EF4-FFF2-40B4-BE49-F238E27FC236}">
                <a16:creationId xmlns:a16="http://schemas.microsoft.com/office/drawing/2014/main" id="{B6A69B9B-EB0F-4155-AE7C-7332DC176A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668" y="1459464"/>
            <a:ext cx="4794250" cy="4959350"/>
          </a:xfrm>
          <a:prstGeom prst="rect">
            <a:avLst/>
          </a:prstGeom>
        </p:spPr>
      </p:pic>
      <p:sp>
        <p:nvSpPr>
          <p:cNvPr id="8" name="TextBox 7">
            <a:extLst>
              <a:ext uri="{FF2B5EF4-FFF2-40B4-BE49-F238E27FC236}">
                <a16:creationId xmlns:a16="http://schemas.microsoft.com/office/drawing/2014/main" id="{04143C76-C316-42A7-85DA-17344DF94A23}"/>
              </a:ext>
            </a:extLst>
          </p:cNvPr>
          <p:cNvSpPr txBox="1"/>
          <p:nvPr/>
        </p:nvSpPr>
        <p:spPr>
          <a:xfrm>
            <a:off x="5342422" y="5105528"/>
            <a:ext cx="6097604" cy="646331"/>
          </a:xfrm>
          <a:prstGeom prst="rect">
            <a:avLst/>
          </a:prstGeom>
          <a:noFill/>
        </p:spPr>
        <p:txBody>
          <a:bodyPr wrap="square">
            <a:spAutoFit/>
          </a:bodyPr>
          <a:lstStyle/>
          <a:p>
            <a:pPr algn="ctr"/>
            <a:r>
              <a:rPr lang="en-GB" b="1" dirty="0">
                <a:hlinkClick r:id="rId4"/>
              </a:rPr>
              <a:t>https://www.youtube.com/watch?v=FiYtTwd4RYs</a:t>
            </a:r>
            <a:endParaRPr lang="en-GB" b="1" dirty="0"/>
          </a:p>
          <a:p>
            <a:endParaRPr lang="en-GB" dirty="0"/>
          </a:p>
        </p:txBody>
      </p:sp>
    </p:spTree>
    <p:extLst>
      <p:ext uri="{BB962C8B-B14F-4D97-AF65-F5344CB8AC3E}">
        <p14:creationId xmlns:p14="http://schemas.microsoft.com/office/powerpoint/2010/main" val="348025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DB7635-6D25-4635-8310-9D77A3787C9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49"/>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62013" y="171709"/>
            <a:ext cx="6138278" cy="6036819"/>
          </a:xfrm>
          <a:prstGeom prst="rect">
            <a:avLst/>
          </a:prstGeom>
        </p:spPr>
      </p:pic>
      <p:pic>
        <p:nvPicPr>
          <p:cNvPr id="7" name="Picture 6">
            <a:extLst>
              <a:ext uri="{FF2B5EF4-FFF2-40B4-BE49-F238E27FC236}">
                <a16:creationId xmlns:a16="http://schemas.microsoft.com/office/drawing/2014/main" id="{E9333F5C-139C-4279-9FA5-A165ACC57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400" y="897652"/>
            <a:ext cx="3738880" cy="2672496"/>
          </a:xfrm>
          <a:prstGeom prst="rect">
            <a:avLst/>
          </a:prstGeom>
        </p:spPr>
      </p:pic>
      <p:sp>
        <p:nvSpPr>
          <p:cNvPr id="8" name="TextBox 7">
            <a:extLst>
              <a:ext uri="{FF2B5EF4-FFF2-40B4-BE49-F238E27FC236}">
                <a16:creationId xmlns:a16="http://schemas.microsoft.com/office/drawing/2014/main" id="{E14CB54F-D55E-4D16-A58C-DEB637135137}"/>
              </a:ext>
            </a:extLst>
          </p:cNvPr>
          <p:cNvSpPr txBox="1"/>
          <p:nvPr/>
        </p:nvSpPr>
        <p:spPr>
          <a:xfrm>
            <a:off x="7264400" y="3939480"/>
            <a:ext cx="3195555" cy="923330"/>
          </a:xfrm>
          <a:prstGeom prst="rect">
            <a:avLst/>
          </a:prstGeom>
          <a:noFill/>
        </p:spPr>
        <p:txBody>
          <a:bodyPr wrap="none" rtlCol="0">
            <a:spAutoFit/>
          </a:bodyPr>
          <a:lstStyle/>
          <a:p>
            <a:r>
              <a:rPr lang="en-GB" dirty="0"/>
              <a:t>What level would you give this?</a:t>
            </a:r>
          </a:p>
          <a:p>
            <a:r>
              <a:rPr lang="en-GB" dirty="0"/>
              <a:t>What mark would you give this?</a:t>
            </a:r>
          </a:p>
          <a:p>
            <a:r>
              <a:rPr lang="en-GB" dirty="0"/>
              <a:t>Why?</a:t>
            </a:r>
          </a:p>
        </p:txBody>
      </p:sp>
      <p:sp>
        <p:nvSpPr>
          <p:cNvPr id="9" name="TextBox 8">
            <a:extLst>
              <a:ext uri="{FF2B5EF4-FFF2-40B4-BE49-F238E27FC236}">
                <a16:creationId xmlns:a16="http://schemas.microsoft.com/office/drawing/2014/main" id="{1A106CFD-F297-4395-B67A-99E8F7134BBA}"/>
              </a:ext>
            </a:extLst>
          </p:cNvPr>
          <p:cNvSpPr txBox="1"/>
          <p:nvPr/>
        </p:nvSpPr>
        <p:spPr>
          <a:xfrm>
            <a:off x="8605520" y="528320"/>
            <a:ext cx="1427955" cy="369332"/>
          </a:xfrm>
          <a:prstGeom prst="rect">
            <a:avLst/>
          </a:prstGeom>
          <a:noFill/>
        </p:spPr>
        <p:txBody>
          <a:bodyPr wrap="none" rtlCol="0">
            <a:spAutoFit/>
          </a:bodyPr>
          <a:lstStyle/>
          <a:p>
            <a:r>
              <a:rPr lang="en-GB" b="1" u="sng" dirty="0"/>
              <a:t>Marking task</a:t>
            </a:r>
          </a:p>
        </p:txBody>
      </p:sp>
    </p:spTree>
    <p:extLst>
      <p:ext uri="{BB962C8B-B14F-4D97-AF65-F5344CB8AC3E}">
        <p14:creationId xmlns:p14="http://schemas.microsoft.com/office/powerpoint/2010/main" val="3756823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DB7635-6D25-4635-8310-9D77A3787C9A}"/>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6349"/>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462013" y="171709"/>
            <a:ext cx="6138278" cy="6036819"/>
          </a:xfrm>
          <a:prstGeom prst="rect">
            <a:avLst/>
          </a:prstGeom>
        </p:spPr>
      </p:pic>
      <p:pic>
        <p:nvPicPr>
          <p:cNvPr id="7" name="Picture 6">
            <a:extLst>
              <a:ext uri="{FF2B5EF4-FFF2-40B4-BE49-F238E27FC236}">
                <a16:creationId xmlns:a16="http://schemas.microsoft.com/office/drawing/2014/main" id="{E9333F5C-139C-4279-9FA5-A165ACC57E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9097" y="398801"/>
            <a:ext cx="3738880" cy="2672496"/>
          </a:xfrm>
          <a:prstGeom prst="rect">
            <a:avLst/>
          </a:prstGeom>
        </p:spPr>
      </p:pic>
      <p:sp>
        <p:nvSpPr>
          <p:cNvPr id="8" name="TextBox 7">
            <a:extLst>
              <a:ext uri="{FF2B5EF4-FFF2-40B4-BE49-F238E27FC236}">
                <a16:creationId xmlns:a16="http://schemas.microsoft.com/office/drawing/2014/main" id="{E14CB54F-D55E-4D16-A58C-DEB637135137}"/>
              </a:ext>
            </a:extLst>
          </p:cNvPr>
          <p:cNvSpPr txBox="1"/>
          <p:nvPr/>
        </p:nvSpPr>
        <p:spPr>
          <a:xfrm>
            <a:off x="6600291" y="3071297"/>
            <a:ext cx="5799986" cy="3693319"/>
          </a:xfrm>
          <a:prstGeom prst="rect">
            <a:avLst/>
          </a:prstGeom>
          <a:noFill/>
        </p:spPr>
        <p:txBody>
          <a:bodyPr wrap="none" rtlCol="0">
            <a:spAutoFit/>
          </a:bodyPr>
          <a:lstStyle/>
          <a:p>
            <a:r>
              <a:rPr lang="en-GB" b="1" i="1" dirty="0"/>
              <a:t>Examiner comment: These are clear examples</a:t>
            </a:r>
          </a:p>
          <a:p>
            <a:r>
              <a:rPr lang="en-GB" b="1" i="1" dirty="0"/>
              <a:t>of Level 2 responses. Both are Level 2 by</a:t>
            </a:r>
          </a:p>
          <a:p>
            <a:r>
              <a:rPr lang="en-GB" b="1" i="1" dirty="0"/>
              <a:t>giving a feature of the period to explain a </a:t>
            </a:r>
          </a:p>
          <a:p>
            <a:r>
              <a:rPr lang="en-GB" b="1" i="1" dirty="0"/>
              <a:t>consequence. The first discusses 'the break-up </a:t>
            </a:r>
          </a:p>
          <a:p>
            <a:r>
              <a:rPr lang="en-GB" b="1" i="1" dirty="0"/>
              <a:t>of the Eastern bloc' and 'the end of communism’.</a:t>
            </a:r>
          </a:p>
          <a:p>
            <a:r>
              <a:rPr lang="en-GB" b="1" i="1" dirty="0"/>
              <a:t>This is supported at AO1 with specific information</a:t>
            </a:r>
          </a:p>
          <a:p>
            <a:r>
              <a:rPr lang="en-GB" b="1" i="1" dirty="0"/>
              <a:t>on 'free elections'. The second consequence is </a:t>
            </a:r>
          </a:p>
          <a:p>
            <a:r>
              <a:rPr lang="en-GB" b="1" i="1" dirty="0"/>
              <a:t>Level 2 AO2, by commenting on 'the end of</a:t>
            </a:r>
          </a:p>
          <a:p>
            <a:r>
              <a:rPr lang="en-GB" b="1" i="1" dirty="0"/>
              <a:t>the Warsaw Pact' with specific information on its</a:t>
            </a:r>
          </a:p>
          <a:p>
            <a:r>
              <a:rPr lang="en-GB" b="1" i="1" dirty="0"/>
              <a:t>breaking up in 1991. The response shows a sound</a:t>
            </a:r>
          </a:p>
          <a:p>
            <a:r>
              <a:rPr lang="en-GB" b="1" i="1" dirty="0"/>
              <a:t>understanding of the period, and of countries not </a:t>
            </a:r>
          </a:p>
          <a:p>
            <a:r>
              <a:rPr lang="en-GB" b="1" i="1" dirty="0"/>
              <a:t>wishing to be controlled by the Soviet Union, with</a:t>
            </a:r>
          </a:p>
          <a:p>
            <a:r>
              <a:rPr lang="en-GB" b="1" i="1" dirty="0"/>
              <a:t>the comment ‘did not want the Soviet Union in their lives'. </a:t>
            </a:r>
          </a:p>
        </p:txBody>
      </p:sp>
      <p:sp>
        <p:nvSpPr>
          <p:cNvPr id="9" name="TextBox 8">
            <a:extLst>
              <a:ext uri="{FF2B5EF4-FFF2-40B4-BE49-F238E27FC236}">
                <a16:creationId xmlns:a16="http://schemas.microsoft.com/office/drawing/2014/main" id="{1A106CFD-F297-4395-B67A-99E8F7134BBA}"/>
              </a:ext>
            </a:extLst>
          </p:cNvPr>
          <p:cNvSpPr txBox="1"/>
          <p:nvPr/>
        </p:nvSpPr>
        <p:spPr>
          <a:xfrm>
            <a:off x="8544560" y="214135"/>
            <a:ext cx="1427955" cy="369332"/>
          </a:xfrm>
          <a:prstGeom prst="rect">
            <a:avLst/>
          </a:prstGeom>
          <a:noFill/>
        </p:spPr>
        <p:txBody>
          <a:bodyPr wrap="none" rtlCol="0">
            <a:spAutoFit/>
          </a:bodyPr>
          <a:lstStyle/>
          <a:p>
            <a:r>
              <a:rPr lang="en-GB" b="1" u="sng" dirty="0"/>
              <a:t>Marking task</a:t>
            </a:r>
          </a:p>
        </p:txBody>
      </p:sp>
    </p:spTree>
    <p:extLst>
      <p:ext uri="{BB962C8B-B14F-4D97-AF65-F5344CB8AC3E}">
        <p14:creationId xmlns:p14="http://schemas.microsoft.com/office/powerpoint/2010/main" val="3774596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587A-F672-4EFA-9927-F50114BCBE58}"/>
              </a:ext>
            </a:extLst>
          </p:cNvPr>
          <p:cNvSpPr>
            <a:spLocks noGrp="1"/>
          </p:cNvSpPr>
          <p:nvPr>
            <p:ph type="title"/>
          </p:nvPr>
        </p:nvSpPr>
        <p:spPr>
          <a:xfrm>
            <a:off x="2844800" y="201496"/>
            <a:ext cx="7071359" cy="1325563"/>
          </a:xfrm>
        </p:spPr>
        <p:txBody>
          <a:bodyPr/>
          <a:lstStyle/>
          <a:p>
            <a:r>
              <a:rPr lang="en-GB" b="1" u="sng" dirty="0">
                <a:latin typeface="Times New Roman" panose="02020603050405020304" pitchFamily="18" charset="0"/>
                <a:cs typeface="Times New Roman" panose="02020603050405020304" pitchFamily="18" charset="0"/>
              </a:rPr>
              <a:t>Narrative account questions</a:t>
            </a:r>
          </a:p>
        </p:txBody>
      </p:sp>
      <p:sp>
        <p:nvSpPr>
          <p:cNvPr id="9" name="TextBox 8">
            <a:extLst>
              <a:ext uri="{FF2B5EF4-FFF2-40B4-BE49-F238E27FC236}">
                <a16:creationId xmlns:a16="http://schemas.microsoft.com/office/drawing/2014/main" id="{31524C3F-C38B-4BCD-9929-250422D39E3B}"/>
              </a:ext>
            </a:extLst>
          </p:cNvPr>
          <p:cNvSpPr txBox="1"/>
          <p:nvPr/>
        </p:nvSpPr>
        <p:spPr>
          <a:xfrm>
            <a:off x="5699760" y="5330941"/>
            <a:ext cx="6096000" cy="646331"/>
          </a:xfrm>
          <a:prstGeom prst="rect">
            <a:avLst/>
          </a:prstGeom>
          <a:noFill/>
        </p:spPr>
        <p:txBody>
          <a:bodyPr wrap="square">
            <a:spAutoFit/>
          </a:bodyPr>
          <a:lstStyle/>
          <a:p>
            <a:r>
              <a:rPr lang="en-GB" b="1" dirty="0">
                <a:hlinkClick r:id="rId2"/>
              </a:rPr>
              <a:t>https://www.youtube.com/watch?v=K001dQPvT00</a:t>
            </a:r>
            <a:endParaRPr lang="en-GB" b="1" dirty="0"/>
          </a:p>
          <a:p>
            <a:endParaRPr lang="en-GB" dirty="0"/>
          </a:p>
        </p:txBody>
      </p:sp>
      <p:pic>
        <p:nvPicPr>
          <p:cNvPr id="10" name="Picture 9">
            <a:extLst>
              <a:ext uri="{FF2B5EF4-FFF2-40B4-BE49-F238E27FC236}">
                <a16:creationId xmlns:a16="http://schemas.microsoft.com/office/drawing/2014/main" id="{E5B322B5-C92A-4347-B3FC-611FED449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795" y="1390014"/>
            <a:ext cx="5536565" cy="3720465"/>
          </a:xfrm>
          <a:prstGeom prst="rect">
            <a:avLst/>
          </a:prstGeom>
        </p:spPr>
      </p:pic>
      <p:pic>
        <p:nvPicPr>
          <p:cNvPr id="11" name="Picture 10">
            <a:extLst>
              <a:ext uri="{FF2B5EF4-FFF2-40B4-BE49-F238E27FC236}">
                <a16:creationId xmlns:a16="http://schemas.microsoft.com/office/drawing/2014/main" id="{1EF63718-9BEE-49B5-8D06-121D00AEF9F6}"/>
              </a:ext>
            </a:extLst>
          </p:cNvPr>
          <p:cNvPicPr>
            <a:picLocks noChangeAspect="1"/>
          </p:cNvPicPr>
          <p:nvPr/>
        </p:nvPicPr>
        <p:blipFill>
          <a:blip r:embed="rId4"/>
          <a:stretch>
            <a:fillRect/>
          </a:stretch>
        </p:blipFill>
        <p:spPr>
          <a:xfrm>
            <a:off x="6225447" y="1304197"/>
            <a:ext cx="5701757" cy="3619686"/>
          </a:xfrm>
          <a:prstGeom prst="rect">
            <a:avLst/>
          </a:prstGeom>
        </p:spPr>
      </p:pic>
    </p:spTree>
    <p:extLst>
      <p:ext uri="{BB962C8B-B14F-4D97-AF65-F5344CB8AC3E}">
        <p14:creationId xmlns:p14="http://schemas.microsoft.com/office/powerpoint/2010/main" val="206970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907CCB-F365-4EA6-A5FF-0578D65A6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0790" y="339338"/>
            <a:ext cx="3898900" cy="2514600"/>
          </a:xfrm>
          <a:prstGeom prst="rect">
            <a:avLst/>
          </a:prstGeom>
        </p:spPr>
      </p:pic>
      <p:pic>
        <p:nvPicPr>
          <p:cNvPr id="7" name="Picture 6">
            <a:extLst>
              <a:ext uri="{FF2B5EF4-FFF2-40B4-BE49-F238E27FC236}">
                <a16:creationId xmlns:a16="http://schemas.microsoft.com/office/drawing/2014/main" id="{FB3E4764-D818-4818-B6EC-CAD45E024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90" y="474344"/>
            <a:ext cx="4839970" cy="5743575"/>
          </a:xfrm>
          <a:prstGeom prst="rect">
            <a:avLst/>
          </a:prstGeom>
        </p:spPr>
      </p:pic>
      <p:sp>
        <p:nvSpPr>
          <p:cNvPr id="8" name="TextBox 7">
            <a:extLst>
              <a:ext uri="{FF2B5EF4-FFF2-40B4-BE49-F238E27FC236}">
                <a16:creationId xmlns:a16="http://schemas.microsoft.com/office/drawing/2014/main" id="{D3198B16-339D-4C6A-9711-9CE60A2BC192}"/>
              </a:ext>
            </a:extLst>
          </p:cNvPr>
          <p:cNvSpPr txBox="1"/>
          <p:nvPr/>
        </p:nvSpPr>
        <p:spPr>
          <a:xfrm>
            <a:off x="5822562" y="339338"/>
            <a:ext cx="1524776" cy="369332"/>
          </a:xfrm>
          <a:prstGeom prst="rect">
            <a:avLst/>
          </a:prstGeom>
          <a:noFill/>
        </p:spPr>
        <p:txBody>
          <a:bodyPr wrap="none" rtlCol="0">
            <a:spAutoFit/>
          </a:bodyPr>
          <a:lstStyle/>
          <a:p>
            <a:r>
              <a:rPr lang="en-GB" b="1" dirty="0">
                <a:latin typeface="Times New Roman" panose="02020603050405020304" pitchFamily="18" charset="0"/>
                <a:cs typeface="Times New Roman" panose="02020603050405020304" pitchFamily="18" charset="0"/>
              </a:rPr>
              <a:t>Marking task</a:t>
            </a:r>
          </a:p>
        </p:txBody>
      </p:sp>
      <p:pic>
        <p:nvPicPr>
          <p:cNvPr id="10" name="Picture 9">
            <a:extLst>
              <a:ext uri="{FF2B5EF4-FFF2-40B4-BE49-F238E27FC236}">
                <a16:creationId xmlns:a16="http://schemas.microsoft.com/office/drawing/2014/main" id="{03775C24-7D3D-42C6-9176-EC5CBFE556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5593" y="2611120"/>
            <a:ext cx="6232217" cy="4003040"/>
          </a:xfrm>
          <a:prstGeom prst="rect">
            <a:avLst/>
          </a:prstGeom>
        </p:spPr>
      </p:pic>
      <p:pic>
        <p:nvPicPr>
          <p:cNvPr id="11" name="Picture 10">
            <a:extLst>
              <a:ext uri="{FF2B5EF4-FFF2-40B4-BE49-F238E27FC236}">
                <a16:creationId xmlns:a16="http://schemas.microsoft.com/office/drawing/2014/main" id="{EFE37B2A-8E8E-43D4-AB5F-098815DC9F45}"/>
              </a:ext>
            </a:extLst>
          </p:cNvPr>
          <p:cNvPicPr>
            <a:picLocks noChangeAspect="1"/>
          </p:cNvPicPr>
          <p:nvPr/>
        </p:nvPicPr>
        <p:blipFill>
          <a:blip r:embed="rId5"/>
          <a:stretch>
            <a:fillRect/>
          </a:stretch>
        </p:blipFill>
        <p:spPr>
          <a:xfrm>
            <a:off x="8949690" y="1231347"/>
            <a:ext cx="2901076" cy="1042506"/>
          </a:xfrm>
          <a:prstGeom prst="rect">
            <a:avLst/>
          </a:prstGeom>
        </p:spPr>
      </p:pic>
    </p:spTree>
    <p:extLst>
      <p:ext uri="{BB962C8B-B14F-4D97-AF65-F5344CB8AC3E}">
        <p14:creationId xmlns:p14="http://schemas.microsoft.com/office/powerpoint/2010/main" val="2000816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907CCB-F365-4EA6-A5FF-0578D65A60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100" y="339338"/>
            <a:ext cx="3898900" cy="2514600"/>
          </a:xfrm>
          <a:prstGeom prst="rect">
            <a:avLst/>
          </a:prstGeom>
        </p:spPr>
      </p:pic>
      <p:pic>
        <p:nvPicPr>
          <p:cNvPr id="7" name="Picture 6">
            <a:extLst>
              <a:ext uri="{FF2B5EF4-FFF2-40B4-BE49-F238E27FC236}">
                <a16:creationId xmlns:a16="http://schemas.microsoft.com/office/drawing/2014/main" id="{FB3E4764-D818-4818-B6EC-CAD45E0242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185" y="708670"/>
            <a:ext cx="4839970" cy="5743575"/>
          </a:xfrm>
          <a:prstGeom prst="rect">
            <a:avLst/>
          </a:prstGeom>
        </p:spPr>
      </p:pic>
      <p:sp>
        <p:nvSpPr>
          <p:cNvPr id="8" name="TextBox 7">
            <a:extLst>
              <a:ext uri="{FF2B5EF4-FFF2-40B4-BE49-F238E27FC236}">
                <a16:creationId xmlns:a16="http://schemas.microsoft.com/office/drawing/2014/main" id="{D3198B16-339D-4C6A-9711-9CE60A2BC192}"/>
              </a:ext>
            </a:extLst>
          </p:cNvPr>
          <p:cNvSpPr txBox="1"/>
          <p:nvPr/>
        </p:nvSpPr>
        <p:spPr>
          <a:xfrm>
            <a:off x="5822562" y="339338"/>
            <a:ext cx="1524776" cy="369332"/>
          </a:xfrm>
          <a:prstGeom prst="rect">
            <a:avLst/>
          </a:prstGeom>
          <a:noFill/>
        </p:spPr>
        <p:txBody>
          <a:bodyPr wrap="none" rtlCol="0">
            <a:spAutoFit/>
          </a:bodyPr>
          <a:lstStyle/>
          <a:p>
            <a:r>
              <a:rPr lang="en-GB" b="1" dirty="0">
                <a:latin typeface="Times New Roman" panose="02020603050405020304" pitchFamily="18" charset="0"/>
                <a:cs typeface="Times New Roman" panose="02020603050405020304" pitchFamily="18" charset="0"/>
              </a:rPr>
              <a:t>Marking task</a:t>
            </a:r>
          </a:p>
        </p:txBody>
      </p:sp>
      <p:sp>
        <p:nvSpPr>
          <p:cNvPr id="9" name="TextBox 8">
            <a:extLst>
              <a:ext uri="{FF2B5EF4-FFF2-40B4-BE49-F238E27FC236}">
                <a16:creationId xmlns:a16="http://schemas.microsoft.com/office/drawing/2014/main" id="{0264F569-07C7-4956-B022-57DF946EB3B0}"/>
              </a:ext>
            </a:extLst>
          </p:cNvPr>
          <p:cNvSpPr txBox="1"/>
          <p:nvPr/>
        </p:nvSpPr>
        <p:spPr>
          <a:xfrm>
            <a:off x="5471795" y="3014487"/>
            <a:ext cx="6096000" cy="3139321"/>
          </a:xfrm>
          <a:prstGeom prst="rect">
            <a:avLst/>
          </a:prstGeom>
          <a:noFill/>
        </p:spPr>
        <p:txBody>
          <a:bodyPr wrap="square">
            <a:spAutoFit/>
          </a:bodyPr>
          <a:lstStyle/>
          <a:p>
            <a:r>
              <a:rPr lang="en-GB" b="1" i="1" dirty="0">
                <a:latin typeface="Times New Roman" panose="02020603050405020304" pitchFamily="18" charset="0"/>
                <a:cs typeface="Times New Roman" panose="02020603050405020304" pitchFamily="18" charset="0"/>
              </a:rPr>
              <a:t>This script is an example of a low Level 3 answer, The sequencing is strong – </a:t>
            </a:r>
            <a:r>
              <a:rPr lang="en-GB" b="1" i="1" u="sng" dirty="0">
                <a:latin typeface="Times New Roman" panose="02020603050405020304" pitchFamily="18" charset="0"/>
                <a:cs typeface="Times New Roman" panose="02020603050405020304" pitchFamily="18" charset="0"/>
              </a:rPr>
              <a:t>'Detente was first seen in </a:t>
            </a:r>
            <a:r>
              <a:rPr lang="en-GB" b="1" i="1" dirty="0">
                <a:latin typeface="Times New Roman" panose="02020603050405020304" pitchFamily="18" charset="0"/>
                <a:cs typeface="Times New Roman" panose="02020603050405020304" pitchFamily="18" charset="0"/>
              </a:rPr>
              <a:t>...’, </a:t>
            </a:r>
            <a:r>
              <a:rPr lang="en-GB" b="1" i="1" u="sng" dirty="0">
                <a:latin typeface="Times New Roman" panose="02020603050405020304" pitchFamily="18" charset="0"/>
                <a:cs typeface="Times New Roman" panose="02020603050405020304" pitchFamily="18" charset="0"/>
              </a:rPr>
              <a:t>'Later on in</a:t>
            </a:r>
            <a:r>
              <a:rPr lang="en-GB" b="1" i="1" dirty="0">
                <a:latin typeface="Times New Roman" panose="02020603050405020304" pitchFamily="18" charset="0"/>
                <a:cs typeface="Times New Roman" panose="02020603050405020304" pitchFamily="18" charset="0"/>
              </a:rPr>
              <a:t> 1979 East and West relations were yet again improving...’, 'However, these talks would fall apart with the Soviet invasion of Afghanistan', </a:t>
            </a:r>
            <a:r>
              <a:rPr lang="en-GB" b="1" i="1" u="sng" dirty="0">
                <a:latin typeface="Times New Roman" panose="02020603050405020304" pitchFamily="18" charset="0"/>
                <a:cs typeface="Times New Roman" panose="02020603050405020304" pitchFamily="18" charset="0"/>
              </a:rPr>
              <a:t>'Detente came to an end in 1979</a:t>
            </a:r>
            <a:r>
              <a:rPr lang="en-GB" b="1" i="1" dirty="0">
                <a:latin typeface="Times New Roman" panose="02020603050405020304" pitchFamily="18" charset="0"/>
                <a:cs typeface="Times New Roman" panose="02020603050405020304" pitchFamily="18" charset="0"/>
              </a:rPr>
              <a:t>....'. These phrases lend a strong coherence to the structure of the response. Good knowledge is shown of SALT1, SALT2 and some knowledge is shown of the invasion of Afghanistan. </a:t>
            </a:r>
            <a:r>
              <a:rPr lang="en-GB" b="1" i="1" u="sng" dirty="0">
                <a:latin typeface="Times New Roman" panose="02020603050405020304" pitchFamily="18" charset="0"/>
                <a:cs typeface="Times New Roman" panose="02020603050405020304" pitchFamily="18" charset="0"/>
              </a:rPr>
              <a:t>Examiner Tip: Candidates should try to ensure that responses show a clear sequence of events, which is supported with accurate and relevant information.</a:t>
            </a:r>
          </a:p>
        </p:txBody>
      </p:sp>
    </p:spTree>
    <p:extLst>
      <p:ext uri="{BB962C8B-B14F-4D97-AF65-F5344CB8AC3E}">
        <p14:creationId xmlns:p14="http://schemas.microsoft.com/office/powerpoint/2010/main" val="424175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8A2D3F-8803-4A8C-8A1C-133DAB48D305}"/>
              </a:ext>
            </a:extLst>
          </p:cNvPr>
          <p:cNvSpPr txBox="1">
            <a:spLocks/>
          </p:cNvSpPr>
          <p:nvPr/>
        </p:nvSpPr>
        <p:spPr>
          <a:xfrm>
            <a:off x="2844800" y="201496"/>
            <a:ext cx="70713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u="sng" dirty="0">
                <a:latin typeface="Times New Roman" panose="02020603050405020304" pitchFamily="18" charset="0"/>
                <a:cs typeface="Times New Roman" panose="02020603050405020304" pitchFamily="18" charset="0"/>
              </a:rPr>
              <a:t>Importance questions</a:t>
            </a:r>
          </a:p>
        </p:txBody>
      </p:sp>
      <p:pic>
        <p:nvPicPr>
          <p:cNvPr id="5" name="Picture 4">
            <a:extLst>
              <a:ext uri="{FF2B5EF4-FFF2-40B4-BE49-F238E27FC236}">
                <a16:creationId xmlns:a16="http://schemas.microsoft.com/office/drawing/2014/main" id="{A707CCC1-57CC-4111-BBAB-A09554AC955B}"/>
              </a:ext>
            </a:extLst>
          </p:cNvPr>
          <p:cNvPicPr>
            <a:picLocks noChangeAspect="1"/>
          </p:cNvPicPr>
          <p:nvPr/>
        </p:nvPicPr>
        <p:blipFill>
          <a:blip r:embed="rId2"/>
          <a:stretch>
            <a:fillRect/>
          </a:stretch>
        </p:blipFill>
        <p:spPr>
          <a:xfrm>
            <a:off x="6277422" y="1527059"/>
            <a:ext cx="4939218" cy="3749668"/>
          </a:xfrm>
          <a:prstGeom prst="rect">
            <a:avLst/>
          </a:prstGeom>
        </p:spPr>
      </p:pic>
      <p:pic>
        <p:nvPicPr>
          <p:cNvPr id="6" name="Picture 5">
            <a:extLst>
              <a:ext uri="{FF2B5EF4-FFF2-40B4-BE49-F238E27FC236}">
                <a16:creationId xmlns:a16="http://schemas.microsoft.com/office/drawing/2014/main" id="{944DF219-D898-4646-8435-70C41D825DCD}"/>
              </a:ext>
            </a:extLst>
          </p:cNvPr>
          <p:cNvPicPr>
            <a:picLocks noChangeAspect="1"/>
          </p:cNvPicPr>
          <p:nvPr/>
        </p:nvPicPr>
        <p:blipFill>
          <a:blip r:embed="rId3"/>
          <a:stretch>
            <a:fillRect/>
          </a:stretch>
        </p:blipFill>
        <p:spPr>
          <a:xfrm>
            <a:off x="508687" y="1439863"/>
            <a:ext cx="5041757" cy="4107497"/>
          </a:xfrm>
          <a:prstGeom prst="rect">
            <a:avLst/>
          </a:prstGeom>
        </p:spPr>
      </p:pic>
      <p:sp>
        <p:nvSpPr>
          <p:cNvPr id="8" name="TextBox 7">
            <a:extLst>
              <a:ext uri="{FF2B5EF4-FFF2-40B4-BE49-F238E27FC236}">
                <a16:creationId xmlns:a16="http://schemas.microsoft.com/office/drawing/2014/main" id="{55D7BB08-A775-4A22-8A2E-4064D4F3D064}"/>
              </a:ext>
            </a:extLst>
          </p:cNvPr>
          <p:cNvSpPr txBox="1"/>
          <p:nvPr/>
        </p:nvSpPr>
        <p:spPr>
          <a:xfrm>
            <a:off x="5281742" y="5667792"/>
            <a:ext cx="6096000" cy="646331"/>
          </a:xfrm>
          <a:prstGeom prst="rect">
            <a:avLst/>
          </a:prstGeom>
          <a:noFill/>
        </p:spPr>
        <p:txBody>
          <a:bodyPr wrap="square">
            <a:spAutoFit/>
          </a:bodyPr>
          <a:lstStyle/>
          <a:p>
            <a:r>
              <a:rPr lang="en-GB" dirty="0">
                <a:hlinkClick r:id="rId4"/>
              </a:rPr>
              <a:t>https://www.youtube.com/watch?v=3SEKlJm9FYM</a:t>
            </a:r>
            <a:endParaRPr lang="en-GB" dirty="0"/>
          </a:p>
          <a:p>
            <a:endParaRPr lang="en-GB" dirty="0"/>
          </a:p>
        </p:txBody>
      </p:sp>
    </p:spTree>
    <p:extLst>
      <p:ext uri="{BB962C8B-B14F-4D97-AF65-F5344CB8AC3E}">
        <p14:creationId xmlns:p14="http://schemas.microsoft.com/office/powerpoint/2010/main" val="231822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3198B16-339D-4C6A-9711-9CE60A2BC192}"/>
              </a:ext>
            </a:extLst>
          </p:cNvPr>
          <p:cNvSpPr txBox="1"/>
          <p:nvPr/>
        </p:nvSpPr>
        <p:spPr>
          <a:xfrm>
            <a:off x="5822562" y="339338"/>
            <a:ext cx="1524776" cy="369332"/>
          </a:xfrm>
          <a:prstGeom prst="rect">
            <a:avLst/>
          </a:prstGeom>
          <a:noFill/>
        </p:spPr>
        <p:txBody>
          <a:bodyPr wrap="none" rtlCol="0">
            <a:spAutoFit/>
          </a:bodyPr>
          <a:lstStyle/>
          <a:p>
            <a:r>
              <a:rPr lang="en-GB" b="1" dirty="0">
                <a:latin typeface="Times New Roman" panose="02020603050405020304" pitchFamily="18" charset="0"/>
                <a:cs typeface="Times New Roman" panose="02020603050405020304" pitchFamily="18" charset="0"/>
              </a:rPr>
              <a:t>Marking task</a:t>
            </a:r>
          </a:p>
        </p:txBody>
      </p:sp>
      <p:pic>
        <p:nvPicPr>
          <p:cNvPr id="11" name="Picture 10">
            <a:extLst>
              <a:ext uri="{FF2B5EF4-FFF2-40B4-BE49-F238E27FC236}">
                <a16:creationId xmlns:a16="http://schemas.microsoft.com/office/drawing/2014/main" id="{EFE37B2A-8E8E-43D4-AB5F-098815DC9F45}"/>
              </a:ext>
            </a:extLst>
          </p:cNvPr>
          <p:cNvPicPr>
            <a:picLocks noChangeAspect="1"/>
          </p:cNvPicPr>
          <p:nvPr/>
        </p:nvPicPr>
        <p:blipFill>
          <a:blip r:embed="rId2"/>
          <a:stretch>
            <a:fillRect/>
          </a:stretch>
        </p:blipFill>
        <p:spPr>
          <a:xfrm>
            <a:off x="8340090" y="524004"/>
            <a:ext cx="2901076" cy="1042506"/>
          </a:xfrm>
          <a:prstGeom prst="rect">
            <a:avLst/>
          </a:prstGeom>
        </p:spPr>
      </p:pic>
      <p:pic>
        <p:nvPicPr>
          <p:cNvPr id="3" name="Picture 2">
            <a:extLst>
              <a:ext uri="{FF2B5EF4-FFF2-40B4-BE49-F238E27FC236}">
                <a16:creationId xmlns:a16="http://schemas.microsoft.com/office/drawing/2014/main" id="{F12E7695-DFD2-4273-BD7D-271E79905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9376"/>
            <a:ext cx="3752850" cy="4923743"/>
          </a:xfrm>
          <a:prstGeom prst="rect">
            <a:avLst/>
          </a:prstGeom>
        </p:spPr>
      </p:pic>
      <p:pic>
        <p:nvPicPr>
          <p:cNvPr id="6" name="Picture 5">
            <a:extLst>
              <a:ext uri="{FF2B5EF4-FFF2-40B4-BE49-F238E27FC236}">
                <a16:creationId xmlns:a16="http://schemas.microsoft.com/office/drawing/2014/main" id="{AF299D50-5542-437E-80D3-BE96157A4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9046" y="657224"/>
            <a:ext cx="3803650" cy="4829175"/>
          </a:xfrm>
          <a:prstGeom prst="rect">
            <a:avLst/>
          </a:prstGeom>
        </p:spPr>
      </p:pic>
      <p:pic>
        <p:nvPicPr>
          <p:cNvPr id="12" name="Picture 11">
            <a:extLst>
              <a:ext uri="{FF2B5EF4-FFF2-40B4-BE49-F238E27FC236}">
                <a16:creationId xmlns:a16="http://schemas.microsoft.com/office/drawing/2014/main" id="{777EC439-8EDF-4E4C-9CC2-DFAC74E295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1896" y="1711326"/>
            <a:ext cx="4551680" cy="4489450"/>
          </a:xfrm>
          <a:prstGeom prst="rect">
            <a:avLst/>
          </a:prstGeom>
        </p:spPr>
      </p:pic>
    </p:spTree>
    <p:extLst>
      <p:ext uri="{BB962C8B-B14F-4D97-AF65-F5344CB8AC3E}">
        <p14:creationId xmlns:p14="http://schemas.microsoft.com/office/powerpoint/2010/main" val="4046807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409</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Consequence questions</vt:lpstr>
      <vt:lpstr>PowerPoint Presentation</vt:lpstr>
      <vt:lpstr>PowerPoint Presentation</vt:lpstr>
      <vt:lpstr>Narrative account questions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askydd@yahoo.co.uk</dc:creator>
  <cp:lastModifiedBy>askydd@yahoo.co.uk</cp:lastModifiedBy>
  <cp:revision>9</cp:revision>
  <cp:lastPrinted>2022-04-03T15:11:51Z</cp:lastPrinted>
  <dcterms:created xsi:type="dcterms:W3CDTF">2022-04-03T14:19:30Z</dcterms:created>
  <dcterms:modified xsi:type="dcterms:W3CDTF">2022-04-03T15:18:25Z</dcterms:modified>
</cp:coreProperties>
</file>